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Roboto"/>
      <p:regular r:id="rId6"/>
      <p:bold r:id="rId7"/>
      <p:italic r:id="rId8"/>
      <p:boldItalic r:id="rId9"/>
    </p:embeddedFon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jHnRw+HXvVfaeArgo7hb8Gxqxo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boldItalic.fntdata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slide" Target="slides/slide1.xml"/><Relationship Id="rId19" Type="http://schemas.openxmlformats.org/officeDocument/2006/relationships/font" Target="fonts/Merriweather-boldItalic.fntdata"/><Relationship Id="rId6" Type="http://schemas.openxmlformats.org/officeDocument/2006/relationships/font" Target="fonts/Roboto-regular.fntdata"/><Relationship Id="rId18" Type="http://schemas.openxmlformats.org/officeDocument/2006/relationships/font" Target="fonts/Merriweather-italic.fntdata"/><Relationship Id="rId7" Type="http://schemas.openxmlformats.org/officeDocument/2006/relationships/font" Target="fonts/Roboto-bold.fntdata"/><Relationship Id="rId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3b0e827925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33b0e827925_0_9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3b0e827925_0_6061"/>
          <p:cNvSpPr/>
          <p:nvPr/>
        </p:nvSpPr>
        <p:spPr>
          <a:xfrm>
            <a:off x="-167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g33b0e827925_0_6061"/>
          <p:cNvSpPr txBox="1"/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Google Shape;12;g33b0e827925_0_6061"/>
          <p:cNvSpPr txBox="1"/>
          <p:nvPr>
            <p:ph idx="1" type="subTitle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g33b0e827925_0_606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3b0e827925_0_6106"/>
          <p:cNvSpPr txBox="1"/>
          <p:nvPr>
            <p:ph hasCustomPrompt="1" type="title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g33b0e827925_0_6106"/>
          <p:cNvSpPr txBox="1"/>
          <p:nvPr>
            <p:ph idx="1" type="body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g33b0e827925_0_610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b0e827925_0_61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33b0e827925_0_6066"/>
          <p:cNvSpPr/>
          <p:nvPr/>
        </p:nvSpPr>
        <p:spPr>
          <a:xfrm>
            <a:off x="0" y="64132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g33b0e827925_0_6066"/>
          <p:cNvSpPr/>
          <p:nvPr/>
        </p:nvSpPr>
        <p:spPr>
          <a:xfrm>
            <a:off x="0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g33b0e827925_0_6066"/>
          <p:cNvSpPr txBox="1"/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" name="Google Shape;18;g33b0e827925_0_606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33b0e827925_0_6071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g33b0e827925_0_6071"/>
          <p:cNvSpPr/>
          <p:nvPr/>
        </p:nvSpPr>
        <p:spPr>
          <a:xfrm>
            <a:off x="0" y="58833"/>
            <a:ext cx="5751356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g33b0e827925_0_6071"/>
          <p:cNvSpPr/>
          <p:nvPr/>
        </p:nvSpPr>
        <p:spPr>
          <a:xfrm>
            <a:off x="-167" y="0"/>
            <a:ext cx="5755723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g33b0e827925_0_6071"/>
          <p:cNvSpPr txBox="1"/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g33b0e827925_0_6071"/>
          <p:cNvSpPr txBox="1"/>
          <p:nvPr>
            <p:ph idx="1" type="body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5" name="Google Shape;25;g33b0e827925_0_607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33b0e827925_0_6078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g33b0e827925_0_6078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g33b0e827925_0_6078"/>
          <p:cNvSpPr txBox="1"/>
          <p:nvPr>
            <p:ph idx="1" type="body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g33b0e827925_0_6078"/>
          <p:cNvSpPr txBox="1"/>
          <p:nvPr>
            <p:ph idx="2" type="body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1" name="Google Shape;31;g33b0e827925_0_607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3b0e827925_0_6084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g33b0e827925_0_6084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g33b0e827925_0_608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3b0e827925_0_6088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33b0e827925_0_6088"/>
          <p:cNvSpPr txBox="1"/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g33b0e827925_0_6088"/>
          <p:cNvSpPr txBox="1"/>
          <p:nvPr>
            <p:ph idx="1" type="body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g33b0e827925_0_608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3b0e827925_0_6093"/>
          <p:cNvSpPr txBox="1"/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g33b0e827925_0_609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3b0e827925_0_609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33b0e827925_0_6096"/>
          <p:cNvSpPr txBox="1"/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33b0e827925_0_6096"/>
          <p:cNvSpPr txBox="1"/>
          <p:nvPr>
            <p:ph idx="1" type="subTitle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g33b0e827925_0_6096"/>
          <p:cNvSpPr txBox="1"/>
          <p:nvPr>
            <p:ph idx="2" type="body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9" name="Google Shape;49;g33b0e827925_0_609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b0e827925_0_6102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33b0e827925_0_6102"/>
          <p:cNvSpPr txBox="1"/>
          <p:nvPr>
            <p:ph idx="1" type="body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g33b0e827925_0_610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3b0e827925_0_605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g33b0e827925_0_605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33b0e827925_0_605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g33b0e827925_0_9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1819" y="1795600"/>
            <a:ext cx="1596606" cy="12895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5" name="Google Shape;65;g33b0e827925_0_9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7338" y="3185387"/>
            <a:ext cx="2501875" cy="1820803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6" name="Google Shape;66;g33b0e827925_0_987"/>
          <p:cNvSpPr txBox="1"/>
          <p:nvPr/>
        </p:nvSpPr>
        <p:spPr>
          <a:xfrm>
            <a:off x="0" y="244375"/>
            <a:ext cx="9270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of 1,000 customer reviews to understand sentiment trends and key insights.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g33b0e827925_0_9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7349" y="58026"/>
            <a:ext cx="2501876" cy="163734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8" name="Google Shape;68;g33b0e827925_0_9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27350" y="5106425"/>
            <a:ext cx="2501875" cy="170752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9" name="Google Shape;69;g33b0e827925_0_987"/>
          <p:cNvSpPr txBox="1"/>
          <p:nvPr/>
        </p:nvSpPr>
        <p:spPr>
          <a:xfrm>
            <a:off x="66450" y="660000"/>
            <a:ext cx="9453600" cy="3027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Insights 📊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Verification</a:t>
            </a: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Out of 1,000 reviews, </a:t>
            </a: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743 are verified</a:t>
            </a: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 higher number of verified reviews suggests more credible customer feedback.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 Distribution</a:t>
            </a: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55% negative</a:t>
            </a: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35% positive</a:t>
            </a: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10% neutral</a:t>
            </a: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reviews indicate a strong trend toward dissatisfaction.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Verified vs. Unverified Reviews</a:t>
            </a: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Verified reviews show a balanced sentiment split (</a:t>
            </a: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50% negative, 40% positive</a:t>
            </a: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while unverified reviews lean positive (</a:t>
            </a: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60% positive, 30% negative</a:t>
            </a: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suggesting verified reviews are more representative of customer experience.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Length &amp; Sentiment</a:t>
            </a: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Shorter reviews (&lt;150 words) express extreme sentiments, while longer reviews (300+ words) are mostly negative, indicating dissatisfied customers tend to provide more detailed feedback.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 Score Distribution</a:t>
            </a: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Most reviews fall in the </a:t>
            </a: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-0.90 to -1.00</a:t>
            </a: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range, highlighting widespread dissatisfaction. However, </a:t>
            </a: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20%</a:t>
            </a: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reviews are highly positive, indicating a significant portion of customers had good experiences.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-GB" sz="1100">
                <a:latin typeface="Times New Roman"/>
                <a:ea typeface="Times New Roman"/>
                <a:cs typeface="Times New Roman"/>
                <a:sym typeface="Times New Roman"/>
              </a:rPr>
              <a:t>Flight, Service, Crew &amp; Seat</a:t>
            </a:r>
            <a:r>
              <a:rPr lang="en-GB" sz="1100">
                <a:latin typeface="Times New Roman"/>
                <a:ea typeface="Times New Roman"/>
                <a:cs typeface="Times New Roman"/>
                <a:sym typeface="Times New Roman"/>
              </a:rPr>
              <a:t> – Flight issues (delays, cancellations) and service quality are central to negative sentiments, while the crew receives positive feedback, and seat comfort is frequently mentioned as a complaint in negative reviews.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g33b0e827925_0_987"/>
          <p:cNvSpPr txBox="1"/>
          <p:nvPr/>
        </p:nvSpPr>
        <p:spPr>
          <a:xfrm>
            <a:off x="66450" y="3797550"/>
            <a:ext cx="9453600" cy="28929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Steps &amp; Recommendations 📌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✔ </a:t>
            </a: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Negative Themes</a:t>
            </a: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Focus on recurring issues in negative reviews (e.g., customer service, delays) to improve customer experience.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✔ </a:t>
            </a: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Prioritize Verified Reviews</a:t>
            </a: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Verified reviews offer a more balanced and reliable sentiment distribution, making them key for strategic decisions.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✔ </a:t>
            </a: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Encourage Detailed Feedback</a:t>
            </a: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With </a:t>
            </a: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75% of reviews under 200 words</a:t>
            </a: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prompting customers for more in-depth responses can provide richer insights.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✔ </a:t>
            </a: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 Sentiment Trends</a:t>
            </a: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Continuously monitor sentiment changes to assess improvements and adjust strategies accordingly.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latin typeface="Times New Roman"/>
                <a:ea typeface="Times New Roman"/>
                <a:cs typeface="Times New Roman"/>
                <a:sym typeface="Times New Roman"/>
              </a:rPr>
              <a:t>✔ </a:t>
            </a:r>
            <a:r>
              <a:rPr b="1" lang="en-GB" sz="1100">
                <a:latin typeface="Times New Roman"/>
                <a:ea typeface="Times New Roman"/>
                <a:cs typeface="Times New Roman"/>
                <a:sym typeface="Times New Roman"/>
              </a:rPr>
              <a:t>Focus on Flight &amp; Service Improvements</a:t>
            </a:r>
            <a:r>
              <a:rPr lang="en-GB" sz="1100">
                <a:latin typeface="Times New Roman"/>
                <a:ea typeface="Times New Roman"/>
                <a:cs typeface="Times New Roman"/>
                <a:sym typeface="Times New Roman"/>
              </a:rPr>
              <a:t> – Address frequent complaints related to flight issues (delays, cancellations) and service quality to improve overall customer satisfaction.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latin typeface="Times New Roman"/>
                <a:ea typeface="Times New Roman"/>
                <a:cs typeface="Times New Roman"/>
                <a:sym typeface="Times New Roman"/>
              </a:rPr>
              <a:t>✔ </a:t>
            </a:r>
            <a:r>
              <a:rPr b="1" lang="en-GB" sz="1100">
                <a:latin typeface="Times New Roman"/>
                <a:ea typeface="Times New Roman"/>
                <a:cs typeface="Times New Roman"/>
                <a:sym typeface="Times New Roman"/>
              </a:rPr>
              <a:t>Enhance Seat Comfort</a:t>
            </a:r>
            <a:r>
              <a:rPr lang="en-GB" sz="1100">
                <a:latin typeface="Times New Roman"/>
                <a:ea typeface="Times New Roman"/>
                <a:cs typeface="Times New Roman"/>
                <a:sym typeface="Times New Roman"/>
              </a:rPr>
              <a:t> – Improve seat comfort based on consistent negative feedback, and track customer sentiment trends for continuous adjustments.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>
                <a:latin typeface="Times New Roman"/>
                <a:ea typeface="Times New Roman"/>
                <a:cs typeface="Times New Roman"/>
                <a:sym typeface="Times New Roman"/>
              </a:rPr>
              <a:t>✔ </a:t>
            </a:r>
            <a:r>
              <a:rPr b="1" lang="en-GB" sz="1100">
                <a:latin typeface="Times New Roman"/>
                <a:ea typeface="Times New Roman"/>
                <a:cs typeface="Times New Roman"/>
                <a:sym typeface="Times New Roman"/>
              </a:rPr>
              <a:t>Maintain Positive Crew Feedback</a:t>
            </a:r>
            <a:r>
              <a:rPr lang="en-GB" sz="1100">
                <a:latin typeface="Times New Roman"/>
                <a:ea typeface="Times New Roman"/>
                <a:cs typeface="Times New Roman"/>
                <a:sym typeface="Times New Roman"/>
              </a:rPr>
              <a:t> – Continue to prioritize crew training and performance to sustain the positive feedback regarding crew members.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g33b0e827925_0_987"/>
          <p:cNvSpPr txBox="1"/>
          <p:nvPr/>
        </p:nvSpPr>
        <p:spPr>
          <a:xfrm>
            <a:off x="0" y="-157325"/>
            <a:ext cx="822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British Airways Review Analysis</a:t>
            </a:r>
            <a:endParaRPr sz="1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2022-12-06T11:13:27Z</dcterms:created>
  <dc:creator>Susan Robinson</dc:creator>
</cp:coreProperties>
</file>