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7061e1072_0_2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7061e1072_0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7061e1072_0_2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7061e1072_0_2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7061e1072_0_2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7061e1072_0_2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7061e1072_0_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7061e1072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7061e1072_0_2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7061e1072_0_2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7061e1072_0_2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7061e1072_0_2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7061e1072_0_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7061e1072_0_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7061e1072_0_2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7061e1072_0_2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7061e1072_0_2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7061e1072_0_2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7061e1072_0_2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7061e1072_0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7061e1072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7061e1072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7061e1072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7061e1072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7061e1072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7061e1072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7061e1072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7061e1072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7061e1072_0_2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7061e1072_0_2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7061e1072_0_2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7061e1072_0_2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7061e1072_0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7061e1072_0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7061e1072_0_2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7061e1072_0_2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an AI Culture in Organizations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Building an AI-Driven Organization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Define an AI Roadmap</a:t>
            </a:r>
            <a:r>
              <a:rPr lang="en" sz="1200">
                <a:solidFill>
                  <a:srgbClr val="000000"/>
                </a:solidFill>
              </a:rPr>
              <a:t>: Secure leadership support and a clear vision.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Develop a Data Strategy</a:t>
            </a:r>
            <a:r>
              <a:rPr lang="en" sz="1200">
                <a:solidFill>
                  <a:srgbClr val="000000"/>
                </a:solidFill>
              </a:rPr>
              <a:t>: Establish methods for collecting, utilizing, and governing data.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Invest in Infrastructure &amp; Tools</a:t>
            </a:r>
            <a:r>
              <a:rPr lang="en" sz="1200">
                <a:solidFill>
                  <a:srgbClr val="000000"/>
                </a:solidFill>
              </a:rPr>
              <a:t>: Ensure scalable computing power (on-premise/cloud).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Hire AI Talent</a:t>
            </a:r>
            <a:r>
              <a:rPr lang="en" sz="1200">
                <a:solidFill>
                  <a:srgbClr val="000000"/>
                </a:solidFill>
              </a:rPr>
              <a:t>: Build a skilled team with AI/ML expertise.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Foster Cross-Functional Collaboration</a:t>
            </a:r>
            <a:r>
              <a:rPr lang="en" sz="1200">
                <a:solidFill>
                  <a:srgbClr val="000000"/>
                </a:solidFill>
              </a:rPr>
              <a:t>: Avoid AI being siloed within tech teams.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Align AI with Business Success</a:t>
            </a:r>
            <a:r>
              <a:rPr lang="en" sz="1200">
                <a:solidFill>
                  <a:srgbClr val="000000"/>
                </a:solidFill>
              </a:rPr>
              <a:t>: Use AI to enhance revenue and customer-centric products.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Promote AI Literacy &amp; Continuous Learning</a:t>
            </a:r>
            <a:r>
              <a:rPr lang="en" sz="1200">
                <a:solidFill>
                  <a:srgbClr val="000000"/>
                </a:solidFill>
              </a:rPr>
              <a:t>: Train employees to stay updated.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Ensure Ethical AI Practices</a:t>
            </a:r>
            <a:r>
              <a:rPr lang="en" sz="1200">
                <a:solidFill>
                  <a:srgbClr val="000000"/>
                </a:solidFill>
              </a:rPr>
              <a:t>: Implement data security and responsible AI policies.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AI-Driven Organization Roadmap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Assess the Current State</a:t>
            </a:r>
            <a:r>
              <a:rPr lang="en" sz="1200">
                <a:solidFill>
                  <a:srgbClr val="000000"/>
                </a:solidFill>
              </a:rPr>
              <a:t>: Identify business needs and AI opportunities.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Plan &amp; Build AI Capabilities</a:t>
            </a:r>
            <a:r>
              <a:rPr lang="en" sz="1200">
                <a:solidFill>
                  <a:srgbClr val="000000"/>
                </a:solidFill>
              </a:rPr>
              <a:t>: Invest in talent, data, and infrastructure.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Execute &amp; Scale AI Projects</a:t>
            </a:r>
            <a:r>
              <a:rPr lang="en" sz="1200">
                <a:solidFill>
                  <a:srgbClr val="000000"/>
                </a:solidFill>
              </a:rPr>
              <a:t>: Start with pilot AI projects, refine, and expand adoption.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Ensure Governance &amp; Ethics</a:t>
            </a:r>
            <a:r>
              <a:rPr lang="en" sz="1200">
                <a:solidFill>
                  <a:srgbClr val="000000"/>
                </a:solidFill>
              </a:rPr>
              <a:t>: Maintain responsible AI practices while fostering continuous learning.</a:t>
            </a:r>
            <a:endParaRPr b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AI-Driven Organization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Data Strategy and Governance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Focuses on </a:t>
            </a:r>
            <a:r>
              <a:rPr b="1" lang="en" sz="1100">
                <a:solidFill>
                  <a:srgbClr val="000000"/>
                </a:solidFill>
              </a:rPr>
              <a:t>designing</a:t>
            </a:r>
            <a:r>
              <a:rPr lang="en" sz="1100">
                <a:solidFill>
                  <a:srgbClr val="000000"/>
                </a:solidFill>
              </a:rPr>
              <a:t> a </a:t>
            </a:r>
            <a:r>
              <a:rPr b="1" lang="en" sz="1100">
                <a:solidFill>
                  <a:srgbClr val="000000"/>
                </a:solidFill>
              </a:rPr>
              <a:t>data-centric</a:t>
            </a:r>
            <a:r>
              <a:rPr lang="en" sz="1100">
                <a:solidFill>
                  <a:srgbClr val="000000"/>
                </a:solidFill>
              </a:rPr>
              <a:t> strategy that aligns with organizational goals.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Involves </a:t>
            </a:r>
            <a:r>
              <a:rPr b="1" lang="en" sz="1100">
                <a:solidFill>
                  <a:srgbClr val="000000"/>
                </a:solidFill>
              </a:rPr>
              <a:t>setting data objectives</a:t>
            </a:r>
            <a:r>
              <a:rPr lang="en" sz="1100">
                <a:solidFill>
                  <a:srgbClr val="000000"/>
                </a:solidFill>
              </a:rPr>
              <a:t>, identifying data sources, and ensuring proper </a:t>
            </a:r>
            <a:r>
              <a:rPr b="1" lang="en" sz="1100">
                <a:solidFill>
                  <a:srgbClr val="000000"/>
                </a:solidFill>
              </a:rPr>
              <a:t>data governance</a:t>
            </a:r>
            <a:r>
              <a:rPr lang="en" sz="1100">
                <a:solidFill>
                  <a:srgbClr val="000000"/>
                </a:solidFill>
              </a:rPr>
              <a:t> and security policies.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Incorporates </a:t>
            </a:r>
            <a:r>
              <a:rPr b="1" lang="en" sz="1100">
                <a:solidFill>
                  <a:srgbClr val="000000"/>
                </a:solidFill>
              </a:rPr>
              <a:t>predictive and prescriptive analysis</a:t>
            </a:r>
            <a:r>
              <a:rPr lang="en" sz="1100">
                <a:solidFill>
                  <a:srgbClr val="000000"/>
                </a:solidFill>
              </a:rPr>
              <a:t> to guide business decisions.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Operationalizes</a:t>
            </a:r>
            <a:r>
              <a:rPr lang="en" sz="1100">
                <a:solidFill>
                  <a:srgbClr val="000000"/>
                </a:solidFill>
              </a:rPr>
              <a:t> data processes, ensuring </a:t>
            </a:r>
            <a:r>
              <a:rPr b="1" lang="en" sz="1100">
                <a:solidFill>
                  <a:srgbClr val="000000"/>
                </a:solidFill>
              </a:rPr>
              <a:t>integration</a:t>
            </a:r>
            <a:r>
              <a:rPr lang="en" sz="1100">
                <a:solidFill>
                  <a:srgbClr val="000000"/>
                </a:solidFill>
              </a:rPr>
              <a:t> and </a:t>
            </a:r>
            <a:r>
              <a:rPr b="1" lang="en" sz="1100">
                <a:solidFill>
                  <a:srgbClr val="000000"/>
                </a:solidFill>
              </a:rPr>
              <a:t>efficiency</a:t>
            </a:r>
            <a:r>
              <a:rPr lang="en" sz="1100">
                <a:solidFill>
                  <a:srgbClr val="000000"/>
                </a:solidFill>
              </a:rPr>
              <a:t> across all business functions while aligning with </a:t>
            </a:r>
            <a:r>
              <a:rPr b="1" lang="en" sz="1100">
                <a:solidFill>
                  <a:srgbClr val="000000"/>
                </a:solidFill>
              </a:rPr>
              <a:t>ethical standards</a:t>
            </a:r>
            <a:r>
              <a:rPr lang="en" sz="1100">
                <a:solidFill>
                  <a:srgbClr val="000000"/>
                </a:solidFill>
              </a:rPr>
              <a:t> and regulations.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AI Infrastructure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Cloud-based platforms</a:t>
            </a:r>
            <a:r>
              <a:rPr lang="en" sz="1100">
                <a:solidFill>
                  <a:srgbClr val="000000"/>
                </a:solidFill>
              </a:rPr>
              <a:t> are preferred for their </a:t>
            </a:r>
            <a:r>
              <a:rPr b="1" lang="en" sz="1100">
                <a:solidFill>
                  <a:srgbClr val="000000"/>
                </a:solidFill>
              </a:rPr>
              <a:t>scalability</a:t>
            </a:r>
            <a:r>
              <a:rPr lang="en" sz="1100">
                <a:solidFill>
                  <a:srgbClr val="000000"/>
                </a:solidFill>
              </a:rPr>
              <a:t>, </a:t>
            </a:r>
            <a:r>
              <a:rPr b="1" lang="en" sz="1100">
                <a:solidFill>
                  <a:srgbClr val="000000"/>
                </a:solidFill>
              </a:rPr>
              <a:t>flexibility</a:t>
            </a:r>
            <a:r>
              <a:rPr lang="en" sz="1100">
                <a:solidFill>
                  <a:srgbClr val="000000"/>
                </a:solidFill>
              </a:rPr>
              <a:t>, and </a:t>
            </a:r>
            <a:r>
              <a:rPr b="1" lang="en" sz="1100">
                <a:solidFill>
                  <a:srgbClr val="000000"/>
                </a:solidFill>
              </a:rPr>
              <a:t>elastic resources</a:t>
            </a:r>
            <a:r>
              <a:rPr lang="en" sz="1100">
                <a:solidFill>
                  <a:srgbClr val="000000"/>
                </a:solidFill>
              </a:rPr>
              <a:t> (computing, data storage, AI tools, and pre-built ML models).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On-premise infrastructures</a:t>
            </a:r>
            <a:r>
              <a:rPr lang="en" sz="1100">
                <a:solidFill>
                  <a:srgbClr val="000000"/>
                </a:solidFill>
              </a:rPr>
              <a:t> offer </a:t>
            </a:r>
            <a:r>
              <a:rPr b="1" lang="en" sz="1100">
                <a:solidFill>
                  <a:srgbClr val="000000"/>
                </a:solidFill>
              </a:rPr>
              <a:t>more control</a:t>
            </a:r>
            <a:r>
              <a:rPr lang="en" sz="1100">
                <a:solidFill>
                  <a:srgbClr val="000000"/>
                </a:solidFill>
              </a:rPr>
              <a:t> over data and governance but require managing internal resources.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The choice between cloud and on-premise depends on the balance between </a:t>
            </a:r>
            <a:r>
              <a:rPr b="1" lang="en" sz="1100">
                <a:solidFill>
                  <a:srgbClr val="000000"/>
                </a:solidFill>
              </a:rPr>
              <a:t>flexibility</a:t>
            </a:r>
            <a:r>
              <a:rPr lang="en" sz="1100">
                <a:solidFill>
                  <a:srgbClr val="000000"/>
                </a:solidFill>
              </a:rPr>
              <a:t> and </a:t>
            </a:r>
            <a:r>
              <a:rPr b="1" lang="en" sz="1100">
                <a:solidFill>
                  <a:srgbClr val="000000"/>
                </a:solidFill>
              </a:rPr>
              <a:t>control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MLOps Methodology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A key methodology for managing and </a:t>
            </a:r>
            <a:r>
              <a:rPr b="1" lang="en" sz="1100">
                <a:solidFill>
                  <a:srgbClr val="000000"/>
                </a:solidFill>
              </a:rPr>
              <a:t>operationalizing AI systems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MLOps covers the entire lifecycle of AI development: from </a:t>
            </a:r>
            <a:r>
              <a:rPr b="1" lang="en" sz="1100">
                <a:solidFill>
                  <a:srgbClr val="000000"/>
                </a:solidFill>
              </a:rPr>
              <a:t>inception</a:t>
            </a:r>
            <a:r>
              <a:rPr lang="en" sz="1100">
                <a:solidFill>
                  <a:srgbClr val="000000"/>
                </a:solidFill>
              </a:rPr>
              <a:t> to </a:t>
            </a:r>
            <a:r>
              <a:rPr b="1" lang="en" sz="1100">
                <a:solidFill>
                  <a:srgbClr val="000000"/>
                </a:solidFill>
              </a:rPr>
              <a:t>deployment</a:t>
            </a:r>
            <a:r>
              <a:rPr lang="en" sz="1100">
                <a:solidFill>
                  <a:srgbClr val="000000"/>
                </a:solidFill>
              </a:rPr>
              <a:t> and </a:t>
            </a:r>
            <a:r>
              <a:rPr b="1" lang="en" sz="1100">
                <a:solidFill>
                  <a:srgbClr val="000000"/>
                </a:solidFill>
              </a:rPr>
              <a:t>maintenance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Despite the name, MLOps is applicable to the full spectrum of </a:t>
            </a:r>
            <a:r>
              <a:rPr b="1" lang="en" sz="1100">
                <a:solidFill>
                  <a:srgbClr val="000000"/>
                </a:solidFill>
              </a:rPr>
              <a:t>AI</a:t>
            </a:r>
            <a:r>
              <a:rPr lang="en" sz="1100">
                <a:solidFill>
                  <a:srgbClr val="000000"/>
                </a:solidFill>
              </a:rPr>
              <a:t> development, not just </a:t>
            </a:r>
            <a:r>
              <a:rPr b="1" lang="en" sz="1100">
                <a:solidFill>
                  <a:srgbClr val="000000"/>
                </a:solidFill>
              </a:rPr>
              <a:t>machine learning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The methodology is </a:t>
            </a:r>
            <a:r>
              <a:rPr b="1" lang="en" sz="1100">
                <a:solidFill>
                  <a:srgbClr val="000000"/>
                </a:solidFill>
              </a:rPr>
              <a:t>cyclic</a:t>
            </a:r>
            <a:r>
              <a:rPr lang="en" sz="1100">
                <a:solidFill>
                  <a:srgbClr val="000000"/>
                </a:solidFill>
              </a:rPr>
              <a:t>, focusing on </a:t>
            </a:r>
            <a:r>
              <a:rPr b="1" lang="en" sz="1100">
                <a:solidFill>
                  <a:srgbClr val="000000"/>
                </a:solidFill>
              </a:rPr>
              <a:t>continuous improvement</a:t>
            </a:r>
            <a:r>
              <a:rPr lang="en" sz="1100">
                <a:solidFill>
                  <a:srgbClr val="000000"/>
                </a:solidFill>
              </a:rPr>
              <a:t> through iterative stages of model development, deployment, monitoring, and refinement.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AI-Driven Organization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Essential Roles in AI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AI Architect</a:t>
            </a:r>
            <a:r>
              <a:rPr lang="en">
                <a:solidFill>
                  <a:srgbClr val="000000"/>
                </a:solidFill>
              </a:rPr>
              <a:t>: Designs the architecture and selects tools.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Data Scientist</a:t>
            </a:r>
            <a:r>
              <a:rPr lang="en">
                <a:solidFill>
                  <a:srgbClr val="000000"/>
                </a:solidFill>
              </a:rPr>
              <a:t>: Analyzes data, trains models, and evaluates outputs.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Machine Learning Engineer</a:t>
            </a:r>
            <a:r>
              <a:rPr lang="en">
                <a:solidFill>
                  <a:srgbClr val="000000"/>
                </a:solidFill>
              </a:rPr>
              <a:t>: Deploys models into production.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Data Engineer</a:t>
            </a:r>
            <a:r>
              <a:rPr lang="en">
                <a:solidFill>
                  <a:srgbClr val="000000"/>
                </a:solidFill>
              </a:rPr>
              <a:t>: Builds data pipelines and integrates data.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AI Ethicist</a:t>
            </a:r>
            <a:r>
              <a:rPr lang="en">
                <a:solidFill>
                  <a:srgbClr val="000000"/>
                </a:solidFill>
              </a:rPr>
              <a:t>: Ensures ethical AI development.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Project Manager</a:t>
            </a:r>
            <a:r>
              <a:rPr lang="en">
                <a:solidFill>
                  <a:srgbClr val="000000"/>
                </a:solidFill>
              </a:rPr>
              <a:t>: Oversees AI initiatives.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Building Your AI Team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Leadership</a:t>
            </a:r>
            <a:r>
              <a:rPr lang="en">
                <a:solidFill>
                  <a:srgbClr val="000000"/>
                </a:solidFill>
              </a:rPr>
              <a:t>: AI leads and project managers drive team and business integration.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Execution</a:t>
            </a:r>
            <a:r>
              <a:rPr lang="en">
                <a:solidFill>
                  <a:srgbClr val="000000"/>
                </a:solidFill>
              </a:rPr>
              <a:t>: AI Architects, Data Scientists, ML Engineers, and Data Engineers handle development and deployment.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Support</a:t>
            </a:r>
            <a:r>
              <a:rPr lang="en">
                <a:solidFill>
                  <a:srgbClr val="000000"/>
                </a:solidFill>
              </a:rPr>
              <a:t>: AI Ethics Specialists and Application Domain Experts ensure responsible and relevant AI solutions.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AI Success: Key Considerations and Metrics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Assessing AI Success</a:t>
            </a:r>
            <a:r>
              <a:rPr lang="en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Evaluate AI </a:t>
            </a:r>
            <a:r>
              <a:rPr b="1" lang="en" sz="1200">
                <a:solidFill>
                  <a:srgbClr val="000000"/>
                </a:solidFill>
              </a:rPr>
              <a:t>before</a:t>
            </a:r>
            <a:r>
              <a:rPr lang="en" sz="1200">
                <a:solidFill>
                  <a:srgbClr val="000000"/>
                </a:solidFill>
              </a:rPr>
              <a:t> and </a:t>
            </a:r>
            <a:r>
              <a:rPr b="1" lang="en" sz="1200">
                <a:solidFill>
                  <a:srgbClr val="000000"/>
                </a:solidFill>
              </a:rPr>
              <a:t>after deployment</a:t>
            </a:r>
            <a:r>
              <a:rPr lang="en" sz="1200">
                <a:solidFill>
                  <a:srgbClr val="000000"/>
                </a:solidFill>
              </a:rPr>
              <a:t> to ensure it achieves </a:t>
            </a:r>
            <a:r>
              <a:rPr b="1" lang="en" sz="1200">
                <a:solidFill>
                  <a:srgbClr val="000000"/>
                </a:solidFill>
              </a:rPr>
              <a:t>business goals</a:t>
            </a:r>
            <a:r>
              <a:rPr lang="en" sz="1200">
                <a:solidFill>
                  <a:srgbClr val="000000"/>
                </a:solidFill>
              </a:rPr>
              <a:t> and provides a positive </a:t>
            </a:r>
            <a:r>
              <a:rPr b="1" lang="en" sz="1200">
                <a:solidFill>
                  <a:srgbClr val="000000"/>
                </a:solidFill>
              </a:rPr>
              <a:t>ROI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Continuously assess success during </a:t>
            </a:r>
            <a:r>
              <a:rPr b="1" lang="en" sz="1200">
                <a:solidFill>
                  <a:srgbClr val="000000"/>
                </a:solidFill>
              </a:rPr>
              <a:t>development</a:t>
            </a:r>
            <a:r>
              <a:rPr lang="en" sz="1200">
                <a:solidFill>
                  <a:srgbClr val="000000"/>
                </a:solidFill>
              </a:rPr>
              <a:t> and monitor post-deployment.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Offline Performance Measurement (Accuracy)</a:t>
            </a:r>
            <a:r>
              <a:rPr lang="en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ML and DL models are evaluated using </a:t>
            </a:r>
            <a:r>
              <a:rPr b="1" lang="en" sz="1200">
                <a:solidFill>
                  <a:srgbClr val="000000"/>
                </a:solidFill>
              </a:rPr>
              <a:t>accuracy</a:t>
            </a:r>
            <a:r>
              <a:rPr lang="en" sz="1200">
                <a:solidFill>
                  <a:srgbClr val="000000"/>
                </a:solidFill>
              </a:rPr>
              <a:t> during development.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Classification models</a:t>
            </a:r>
            <a:r>
              <a:rPr lang="en" sz="1200">
                <a:solidFill>
                  <a:srgbClr val="000000"/>
                </a:solidFill>
              </a:rPr>
              <a:t> are trained on labeled data and validated on unseen data.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Beyond Accuracy – Other Metrics</a:t>
            </a:r>
            <a:r>
              <a:rPr lang="en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Regression models</a:t>
            </a:r>
            <a:r>
              <a:rPr lang="en" sz="1200">
                <a:solidFill>
                  <a:srgbClr val="000000"/>
                </a:solidFill>
              </a:rPr>
              <a:t> focus on </a:t>
            </a:r>
            <a:r>
              <a:rPr b="1" lang="en" sz="1200">
                <a:solidFill>
                  <a:srgbClr val="000000"/>
                </a:solidFill>
              </a:rPr>
              <a:t>error metrics</a:t>
            </a:r>
            <a:r>
              <a:rPr lang="en" sz="1200">
                <a:solidFill>
                  <a:srgbClr val="000000"/>
                </a:solidFill>
              </a:rPr>
              <a:t>, while </a:t>
            </a:r>
            <a:r>
              <a:rPr b="1" lang="en" sz="1200">
                <a:solidFill>
                  <a:srgbClr val="000000"/>
                </a:solidFill>
              </a:rPr>
              <a:t>search/recommendation systems</a:t>
            </a:r>
            <a:r>
              <a:rPr lang="en" sz="1200">
                <a:solidFill>
                  <a:srgbClr val="000000"/>
                </a:solidFill>
              </a:rPr>
              <a:t> assess </a:t>
            </a:r>
            <a:r>
              <a:rPr b="1" lang="en" sz="1200">
                <a:solidFill>
                  <a:srgbClr val="000000"/>
                </a:solidFill>
              </a:rPr>
              <a:t>ranking relevance</a:t>
            </a:r>
            <a:r>
              <a:rPr lang="en" sz="1200">
                <a:solidFill>
                  <a:srgbClr val="000000"/>
                </a:solidFill>
              </a:rPr>
              <a:t> and </a:t>
            </a:r>
            <a:r>
              <a:rPr b="1" lang="en" sz="1200">
                <a:solidFill>
                  <a:srgbClr val="000000"/>
                </a:solidFill>
              </a:rPr>
              <a:t>diversity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Fine-tuning</a:t>
            </a:r>
            <a:r>
              <a:rPr lang="en" sz="1200">
                <a:solidFill>
                  <a:srgbClr val="000000"/>
                </a:solidFill>
              </a:rPr>
              <a:t> or better training data may be needed for improvement.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Monitoring AI in Production</a:t>
            </a:r>
            <a:r>
              <a:rPr lang="en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Continuously track </a:t>
            </a:r>
            <a:r>
              <a:rPr b="1" lang="en" sz="1200">
                <a:solidFill>
                  <a:srgbClr val="000000"/>
                </a:solidFill>
              </a:rPr>
              <a:t>model performance</a:t>
            </a:r>
            <a:r>
              <a:rPr lang="en" sz="1200">
                <a:solidFill>
                  <a:srgbClr val="000000"/>
                </a:solidFill>
              </a:rPr>
              <a:t> and </a:t>
            </a:r>
            <a:r>
              <a:rPr b="1" lang="en" sz="1200">
                <a:solidFill>
                  <a:srgbClr val="000000"/>
                </a:solidFill>
              </a:rPr>
              <a:t>business impact</a:t>
            </a:r>
            <a:r>
              <a:rPr lang="en" sz="1200">
                <a:solidFill>
                  <a:srgbClr val="000000"/>
                </a:solidFill>
              </a:rPr>
              <a:t> post-deployment.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Model degradation</a:t>
            </a:r>
            <a:r>
              <a:rPr lang="en" sz="1200">
                <a:solidFill>
                  <a:srgbClr val="000000"/>
                </a:solidFill>
              </a:rPr>
              <a:t> may occur, requiring </a:t>
            </a:r>
            <a:r>
              <a:rPr b="1" lang="en" sz="1200">
                <a:solidFill>
                  <a:srgbClr val="000000"/>
                </a:solidFill>
              </a:rPr>
              <a:t>retraining</a:t>
            </a:r>
            <a:r>
              <a:rPr lang="en" sz="1200">
                <a:solidFill>
                  <a:srgbClr val="000000"/>
                </a:solidFill>
              </a:rPr>
              <a:t>, and </a:t>
            </a:r>
            <a:r>
              <a:rPr b="1" lang="en" sz="1200">
                <a:solidFill>
                  <a:srgbClr val="000000"/>
                </a:solidFill>
              </a:rPr>
              <a:t>KPIs</a:t>
            </a:r>
            <a:r>
              <a:rPr lang="en" sz="1200">
                <a:solidFill>
                  <a:srgbClr val="000000"/>
                </a:solidFill>
              </a:rPr>
              <a:t> track AI success.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AI Risks &amp; Challenges</a:t>
            </a:r>
            <a:r>
              <a:rPr lang="en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Risks include </a:t>
            </a:r>
            <a:r>
              <a:rPr b="1" lang="en" sz="1200">
                <a:solidFill>
                  <a:srgbClr val="000000"/>
                </a:solidFill>
              </a:rPr>
              <a:t>data bias</a:t>
            </a:r>
            <a:r>
              <a:rPr lang="en" sz="1200">
                <a:solidFill>
                  <a:srgbClr val="000000"/>
                </a:solidFill>
              </a:rPr>
              <a:t>, </a:t>
            </a:r>
            <a:r>
              <a:rPr b="1" lang="en" sz="1200">
                <a:solidFill>
                  <a:srgbClr val="000000"/>
                </a:solidFill>
              </a:rPr>
              <a:t>transparency issues</a:t>
            </a:r>
            <a:r>
              <a:rPr lang="en" sz="1200">
                <a:solidFill>
                  <a:srgbClr val="000000"/>
                </a:solidFill>
              </a:rPr>
              <a:t>, </a:t>
            </a:r>
            <a:r>
              <a:rPr b="1" lang="en" sz="1200">
                <a:solidFill>
                  <a:srgbClr val="000000"/>
                </a:solidFill>
              </a:rPr>
              <a:t>ethical concerns</a:t>
            </a:r>
            <a:r>
              <a:rPr lang="en" sz="1200">
                <a:solidFill>
                  <a:srgbClr val="000000"/>
                </a:solidFill>
              </a:rPr>
              <a:t>, and </a:t>
            </a:r>
            <a:r>
              <a:rPr b="1" lang="en" sz="1200">
                <a:solidFill>
                  <a:srgbClr val="000000"/>
                </a:solidFill>
              </a:rPr>
              <a:t>system reliability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A </a:t>
            </a:r>
            <a:r>
              <a:rPr b="1" lang="en" sz="1200">
                <a:solidFill>
                  <a:srgbClr val="000000"/>
                </a:solidFill>
              </a:rPr>
              <a:t>Proof-of-Concept (PoC)</a:t>
            </a:r>
            <a:r>
              <a:rPr lang="en" sz="1200">
                <a:solidFill>
                  <a:srgbClr val="000000"/>
                </a:solidFill>
              </a:rPr>
              <a:t> helps identify risks and validate </a:t>
            </a:r>
            <a:r>
              <a:rPr b="1" lang="en" sz="1200">
                <a:solidFill>
                  <a:srgbClr val="000000"/>
                </a:solidFill>
              </a:rPr>
              <a:t>feasibility</a:t>
            </a:r>
            <a:r>
              <a:rPr lang="en" sz="1200">
                <a:solidFill>
                  <a:srgbClr val="000000"/>
                </a:solidFill>
              </a:rPr>
              <a:t> before full deployment.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Success Stories in AI Adoption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Challenges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Resource Constraints</a:t>
            </a:r>
            <a:r>
              <a:rPr lang="en" sz="1100">
                <a:solidFill>
                  <a:srgbClr val="000000"/>
                </a:solidFill>
              </a:rPr>
              <a:t>: Organizations struggle with </a:t>
            </a:r>
            <a:r>
              <a:rPr b="1" lang="en" sz="1100">
                <a:solidFill>
                  <a:srgbClr val="000000"/>
                </a:solidFill>
              </a:rPr>
              <a:t>computing power, skilled talent, and budget limitations</a:t>
            </a:r>
            <a:r>
              <a:rPr lang="en" sz="1100">
                <a:solidFill>
                  <a:srgbClr val="000000"/>
                </a:solidFill>
              </a:rPr>
              <a:t>, affecting AI implementation.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Data Issues</a:t>
            </a:r>
            <a:r>
              <a:rPr lang="en" sz="1100">
                <a:solidFill>
                  <a:srgbClr val="000000"/>
                </a:solidFill>
              </a:rPr>
              <a:t>: AI success relies on </a:t>
            </a:r>
            <a:r>
              <a:rPr b="1" lang="en" sz="1100">
                <a:solidFill>
                  <a:srgbClr val="000000"/>
                </a:solidFill>
              </a:rPr>
              <a:t>high-quality, diverse data</a:t>
            </a:r>
            <a:r>
              <a:rPr lang="en" sz="1100">
                <a:solidFill>
                  <a:srgbClr val="000000"/>
                </a:solidFill>
              </a:rPr>
              <a:t>, but challenges like </a:t>
            </a:r>
            <a:r>
              <a:rPr b="1" lang="en" sz="1100">
                <a:solidFill>
                  <a:srgbClr val="000000"/>
                </a:solidFill>
              </a:rPr>
              <a:t>data silos, restricted access, and compliance requirements</a:t>
            </a:r>
            <a:r>
              <a:rPr lang="en" sz="1100">
                <a:solidFill>
                  <a:srgbClr val="000000"/>
                </a:solidFill>
              </a:rPr>
              <a:t> can hinder progress.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Cultural Resistance</a:t>
            </a:r>
            <a:r>
              <a:rPr lang="en" sz="1100">
                <a:solidFill>
                  <a:srgbClr val="000000"/>
                </a:solidFill>
              </a:rPr>
              <a:t>: Traditional company cultures may resist AI-driven changes, making </a:t>
            </a:r>
            <a:r>
              <a:rPr b="1" lang="en" sz="1100">
                <a:solidFill>
                  <a:srgbClr val="000000"/>
                </a:solidFill>
              </a:rPr>
              <a:t>adaptability and collaboration</a:t>
            </a:r>
            <a:r>
              <a:rPr lang="en" sz="1100">
                <a:solidFill>
                  <a:srgbClr val="000000"/>
                </a:solidFill>
              </a:rPr>
              <a:t> essential.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Lack of AI Vision</a:t>
            </a:r>
            <a:r>
              <a:rPr lang="en" sz="1100">
                <a:solidFill>
                  <a:srgbClr val="000000"/>
                </a:solidFill>
              </a:rPr>
              <a:t>: A </a:t>
            </a:r>
            <a:r>
              <a:rPr b="1" lang="en" sz="1100">
                <a:solidFill>
                  <a:srgbClr val="000000"/>
                </a:solidFill>
              </a:rPr>
              <a:t>misalignment among stakeholders</a:t>
            </a:r>
            <a:r>
              <a:rPr lang="en" sz="1100">
                <a:solidFill>
                  <a:srgbClr val="000000"/>
                </a:solidFill>
              </a:rPr>
              <a:t> on AI’s value can slow down adoption and impact strategic decision-making.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Success Stories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Google</a:t>
            </a:r>
            <a:r>
              <a:rPr lang="en" sz="1100">
                <a:solidFill>
                  <a:srgbClr val="000000"/>
                </a:solidFill>
              </a:rPr>
              <a:t> tackled </a:t>
            </a:r>
            <a:r>
              <a:rPr b="1" lang="en" sz="1100">
                <a:solidFill>
                  <a:srgbClr val="000000"/>
                </a:solidFill>
              </a:rPr>
              <a:t>data quality</a:t>
            </a:r>
            <a:r>
              <a:rPr lang="en" sz="1100">
                <a:solidFill>
                  <a:srgbClr val="000000"/>
                </a:solidFill>
              </a:rPr>
              <a:t> challenges by developing </a:t>
            </a:r>
            <a:r>
              <a:rPr b="1" lang="en" sz="1100">
                <a:solidFill>
                  <a:srgbClr val="000000"/>
                </a:solidFill>
              </a:rPr>
              <a:t>robust governance and integration strategies</a:t>
            </a:r>
            <a:r>
              <a:rPr lang="en" sz="1100">
                <a:solidFill>
                  <a:srgbClr val="000000"/>
                </a:solidFill>
              </a:rPr>
              <a:t> to maximize AI potential.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Airbnb</a:t>
            </a:r>
            <a:r>
              <a:rPr lang="en" sz="1100">
                <a:solidFill>
                  <a:srgbClr val="000000"/>
                </a:solidFill>
              </a:rPr>
              <a:t> overcame </a:t>
            </a:r>
            <a:r>
              <a:rPr b="1" lang="en" sz="1100">
                <a:solidFill>
                  <a:srgbClr val="000000"/>
                </a:solidFill>
              </a:rPr>
              <a:t>talent shortages</a:t>
            </a:r>
            <a:r>
              <a:rPr lang="en" sz="1100">
                <a:solidFill>
                  <a:srgbClr val="000000"/>
                </a:solidFill>
              </a:rPr>
              <a:t> by investing in both </a:t>
            </a:r>
            <a:r>
              <a:rPr b="1" lang="en" sz="1100">
                <a:solidFill>
                  <a:srgbClr val="000000"/>
                </a:solidFill>
              </a:rPr>
              <a:t>external recruitment</a:t>
            </a:r>
            <a:r>
              <a:rPr lang="en" sz="1100">
                <a:solidFill>
                  <a:srgbClr val="000000"/>
                </a:solidFill>
              </a:rPr>
              <a:t> and </a:t>
            </a:r>
            <a:r>
              <a:rPr b="1" lang="en" sz="1100">
                <a:solidFill>
                  <a:srgbClr val="000000"/>
                </a:solidFill>
              </a:rPr>
              <a:t>internal AI training programs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IBM</a:t>
            </a:r>
            <a:r>
              <a:rPr lang="en" sz="1100">
                <a:solidFill>
                  <a:srgbClr val="000000"/>
                </a:solidFill>
              </a:rPr>
              <a:t> addressed </a:t>
            </a:r>
            <a:r>
              <a:rPr b="1" lang="en" sz="1100">
                <a:solidFill>
                  <a:srgbClr val="000000"/>
                </a:solidFill>
              </a:rPr>
              <a:t>AI ethics and regulation</a:t>
            </a:r>
            <a:r>
              <a:rPr lang="en" sz="1100">
                <a:solidFill>
                  <a:srgbClr val="000000"/>
                </a:solidFill>
              </a:rPr>
              <a:t> by forming an </a:t>
            </a:r>
            <a:r>
              <a:rPr b="1" lang="en" sz="1100">
                <a:solidFill>
                  <a:srgbClr val="000000"/>
                </a:solidFill>
              </a:rPr>
              <a:t>AI ethics board</a:t>
            </a:r>
            <a:r>
              <a:rPr lang="en" sz="1100">
                <a:solidFill>
                  <a:srgbClr val="000000"/>
                </a:solidFill>
              </a:rPr>
              <a:t>, creating </a:t>
            </a:r>
            <a:r>
              <a:rPr b="1" lang="en" sz="1100">
                <a:solidFill>
                  <a:srgbClr val="000000"/>
                </a:solidFill>
              </a:rPr>
              <a:t>bias mitigation guidelines</a:t>
            </a:r>
            <a:r>
              <a:rPr lang="en" sz="1100">
                <a:solidFill>
                  <a:srgbClr val="000000"/>
                </a:solidFill>
              </a:rPr>
              <a:t>, and collaborating with policymakers.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Netflix</a:t>
            </a:r>
            <a:r>
              <a:rPr lang="en" sz="1100">
                <a:solidFill>
                  <a:srgbClr val="000000"/>
                </a:solidFill>
              </a:rPr>
              <a:t> solved </a:t>
            </a:r>
            <a:r>
              <a:rPr b="1" lang="en" sz="1100">
                <a:solidFill>
                  <a:srgbClr val="000000"/>
                </a:solidFill>
              </a:rPr>
              <a:t>infrastructure limitations</a:t>
            </a:r>
            <a:r>
              <a:rPr lang="en" sz="1100">
                <a:solidFill>
                  <a:srgbClr val="000000"/>
                </a:solidFill>
              </a:rPr>
              <a:t> by investing in </a:t>
            </a:r>
            <a:r>
              <a:rPr b="1" lang="en" sz="1100">
                <a:solidFill>
                  <a:srgbClr val="000000"/>
                </a:solidFill>
              </a:rPr>
              <a:t>cloud computing</a:t>
            </a:r>
            <a:r>
              <a:rPr lang="en" sz="1100">
                <a:solidFill>
                  <a:srgbClr val="000000"/>
                </a:solidFill>
              </a:rPr>
              <a:t> and building </a:t>
            </a:r>
            <a:r>
              <a:rPr b="1" lang="en" sz="1100">
                <a:solidFill>
                  <a:srgbClr val="000000"/>
                </a:solidFill>
              </a:rPr>
              <a:t>custom AI tools</a:t>
            </a:r>
            <a:r>
              <a:rPr lang="en" sz="1100">
                <a:solidFill>
                  <a:srgbClr val="000000"/>
                </a:solidFill>
              </a:rPr>
              <a:t> for personalized recommendations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Democratizing Artificial Intelligence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AI Democratization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AI is </a:t>
            </a:r>
            <a:r>
              <a:rPr b="1" lang="en" sz="1200">
                <a:solidFill>
                  <a:srgbClr val="000000"/>
                </a:solidFill>
              </a:rPr>
              <a:t>reshaping industries and society</a:t>
            </a:r>
            <a:r>
              <a:rPr lang="en" sz="1200">
                <a:solidFill>
                  <a:srgbClr val="000000"/>
                </a:solidFill>
              </a:rPr>
              <a:t>, making advanced technologies accessible to all. The goal is to </a:t>
            </a:r>
            <a:r>
              <a:rPr b="1" lang="en" sz="1200">
                <a:solidFill>
                  <a:srgbClr val="000000"/>
                </a:solidFill>
              </a:rPr>
              <a:t>extend AI benefits</a:t>
            </a:r>
            <a:r>
              <a:rPr lang="en" sz="1200">
                <a:solidFill>
                  <a:srgbClr val="000000"/>
                </a:solidFill>
              </a:rPr>
              <a:t> while minimizing risks, enabling people to use AI tools effortlessly in daily tasks </a:t>
            </a:r>
            <a:r>
              <a:rPr b="1" lang="en" sz="1200">
                <a:solidFill>
                  <a:srgbClr val="000000"/>
                </a:solidFill>
              </a:rPr>
              <a:t>without technical expertise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AI Literacy &amp; Its Role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Empowers individuals</a:t>
            </a:r>
            <a:r>
              <a:rPr lang="en" sz="1200">
                <a:solidFill>
                  <a:srgbClr val="000000"/>
                </a:solidFill>
              </a:rPr>
              <a:t> by enhancing understanding of AI’s capabilities, limitations, and ethical concerns like </a:t>
            </a:r>
            <a:r>
              <a:rPr b="1" lang="en" sz="1200">
                <a:solidFill>
                  <a:srgbClr val="000000"/>
                </a:solidFill>
              </a:rPr>
              <a:t>fairness, privacy, and transparency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Promotes inclusivity</a:t>
            </a:r>
            <a:r>
              <a:rPr lang="en" sz="1200">
                <a:solidFill>
                  <a:srgbClr val="000000"/>
                </a:solidFill>
              </a:rPr>
              <a:t>, allowing diverse groups to engage in AI-driven decision-making and </a:t>
            </a:r>
            <a:r>
              <a:rPr b="1" lang="en" sz="1200">
                <a:solidFill>
                  <a:srgbClr val="000000"/>
                </a:solidFill>
              </a:rPr>
              <a:t>critical evaluation</a:t>
            </a:r>
            <a:r>
              <a:rPr lang="en" sz="1200">
                <a:solidFill>
                  <a:srgbClr val="000000"/>
                </a:solidFill>
              </a:rPr>
              <a:t> of AI systems.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Data Democratization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In Organizations</a:t>
            </a:r>
            <a:r>
              <a:rPr lang="en" sz="1200">
                <a:solidFill>
                  <a:srgbClr val="000000"/>
                </a:solidFill>
              </a:rPr>
              <a:t>: Ensures </a:t>
            </a:r>
            <a:r>
              <a:rPr b="1" lang="en" sz="1200">
                <a:solidFill>
                  <a:srgbClr val="000000"/>
                </a:solidFill>
              </a:rPr>
              <a:t>transparent and accessible data</a:t>
            </a:r>
            <a:r>
              <a:rPr lang="en" sz="1200">
                <a:solidFill>
                  <a:srgbClr val="000000"/>
                </a:solidFill>
              </a:rPr>
              <a:t> across roles, fostering a </a:t>
            </a:r>
            <a:r>
              <a:rPr b="1" lang="en" sz="1200">
                <a:solidFill>
                  <a:srgbClr val="000000"/>
                </a:solidFill>
              </a:rPr>
              <a:t>competitive edge and strategic decision-making</a:t>
            </a:r>
            <a:r>
              <a:rPr lang="en" sz="1200">
                <a:solidFill>
                  <a:srgbClr val="000000"/>
                </a:solidFill>
              </a:rPr>
              <a:t>. Upskilling employees is crucial for responsible data use.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In Society</a:t>
            </a:r>
            <a:r>
              <a:rPr lang="en" sz="1200">
                <a:solidFill>
                  <a:srgbClr val="000000"/>
                </a:solidFill>
              </a:rPr>
              <a:t>: Advocates </a:t>
            </a:r>
            <a:r>
              <a:rPr b="1" lang="en" sz="1200">
                <a:solidFill>
                  <a:srgbClr val="000000"/>
                </a:solidFill>
              </a:rPr>
              <a:t>open data access</a:t>
            </a:r>
            <a:r>
              <a:rPr lang="en" sz="1200">
                <a:solidFill>
                  <a:srgbClr val="000000"/>
                </a:solidFill>
              </a:rPr>
              <a:t> through policies, sharing practices, and visualization tools, empowering communities with </a:t>
            </a:r>
            <a:r>
              <a:rPr b="1" lang="en" sz="1200">
                <a:solidFill>
                  <a:srgbClr val="000000"/>
                </a:solidFill>
              </a:rPr>
              <a:t>data-driven insights and innovation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Explainability and Interpretability in AI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Explainability</a:t>
            </a:r>
            <a:r>
              <a:rPr lang="en" sz="1200">
                <a:solidFill>
                  <a:srgbClr val="000000"/>
                </a:solidFill>
              </a:rPr>
              <a:t>: Understanding why an AI model made a specific decision or prediction.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Interpretability</a:t>
            </a:r>
            <a:r>
              <a:rPr lang="en" sz="1200">
                <a:solidFill>
                  <a:srgbClr val="000000"/>
                </a:solidFill>
              </a:rPr>
              <a:t>: Understanding how an AI system processes data internally.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AI Systems: Classified Based on Degree of Transparency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White-Box Models</a:t>
            </a:r>
            <a:r>
              <a:rPr lang="en" sz="1200">
                <a:solidFill>
                  <a:srgbClr val="000000"/>
                </a:solidFill>
              </a:rPr>
              <a:t>: Transparent and interpretable (e.g., Linear Regression, Decision Trees).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Black-Box Models</a:t>
            </a:r>
            <a:r>
              <a:rPr lang="en" sz="1200">
                <a:solidFill>
                  <a:srgbClr val="000000"/>
                </a:solidFill>
              </a:rPr>
              <a:t>: Complex and powerful but less interpretable (e.g., Deep Learning models).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XAI Methods and Tools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Model Introspection</a:t>
            </a:r>
            <a:r>
              <a:rPr lang="en" sz="1200">
                <a:solidFill>
                  <a:srgbClr val="000000"/>
                </a:solidFill>
              </a:rPr>
              <a:t>: Analyzing model parameters to understand decisions.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Model Documentation</a:t>
            </a:r>
            <a:r>
              <a:rPr lang="en" sz="1200">
                <a:solidFill>
                  <a:srgbClr val="000000"/>
                </a:solidFill>
              </a:rPr>
              <a:t>: Recording architecture and design choices.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Model Visualization</a:t>
            </a:r>
            <a:r>
              <a:rPr lang="en" sz="1200">
                <a:solidFill>
                  <a:srgbClr val="000000"/>
                </a:solidFill>
              </a:rPr>
              <a:t>: Using tools like heatmaps to represent outputs.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Feature Importance</a:t>
            </a:r>
            <a:r>
              <a:rPr lang="en" sz="1200">
                <a:solidFill>
                  <a:srgbClr val="000000"/>
                </a:solidFill>
              </a:rPr>
              <a:t>: Measures how input features influence predictions, helps detect biases. Tools like </a:t>
            </a:r>
            <a:r>
              <a:rPr b="1" lang="en" sz="1200">
                <a:solidFill>
                  <a:srgbClr val="000000"/>
                </a:solidFill>
              </a:rPr>
              <a:t>SHAP</a:t>
            </a:r>
            <a:r>
              <a:rPr lang="en" sz="1200">
                <a:solidFill>
                  <a:srgbClr val="000000"/>
                </a:solidFill>
              </a:rPr>
              <a:t> visualize contributions.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Practical Implications of XAI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Enhances </a:t>
            </a:r>
            <a:r>
              <a:rPr b="1" lang="en" sz="1200">
                <a:solidFill>
                  <a:srgbClr val="000000"/>
                </a:solidFill>
              </a:rPr>
              <a:t>algorithmic transparency</a:t>
            </a:r>
            <a:r>
              <a:rPr lang="en" sz="1200">
                <a:solidFill>
                  <a:srgbClr val="000000"/>
                </a:solidFill>
              </a:rPr>
              <a:t>, </a:t>
            </a:r>
            <a:r>
              <a:rPr b="1" lang="en" sz="1200">
                <a:solidFill>
                  <a:srgbClr val="000000"/>
                </a:solidFill>
              </a:rPr>
              <a:t>trust</a:t>
            </a:r>
            <a:r>
              <a:rPr lang="en" sz="1200">
                <a:solidFill>
                  <a:srgbClr val="000000"/>
                </a:solidFill>
              </a:rPr>
              <a:t>, and supports </a:t>
            </a:r>
            <a:r>
              <a:rPr b="1" lang="en" sz="1200">
                <a:solidFill>
                  <a:srgbClr val="000000"/>
                </a:solidFill>
              </a:rPr>
              <a:t>ethical AI</a:t>
            </a:r>
            <a:r>
              <a:rPr lang="en" sz="1200">
                <a:solidFill>
                  <a:srgbClr val="000000"/>
                </a:solidFill>
              </a:rPr>
              <a:t>, while promoting </a:t>
            </a:r>
            <a:r>
              <a:rPr b="1" lang="en" sz="1200">
                <a:solidFill>
                  <a:srgbClr val="000000"/>
                </a:solidFill>
              </a:rPr>
              <a:t>reliable human-AI collaboration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AI: Ethics, Fairness, and Privacy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Responsible AI involves the ethical and accountable development of AI, considering its societal impact. Building responsible AI systems presents hidden challenges.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Key Aspects of Responsible AI: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Ethics &amp; Fairness:</a:t>
            </a:r>
            <a:r>
              <a:rPr lang="en" sz="1200">
                <a:solidFill>
                  <a:srgbClr val="000000"/>
                </a:solidFill>
              </a:rPr>
              <a:t> Ensuring AI adheres to ethical principles and minimizes bias.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Human-Centered Design:</a:t>
            </a:r>
            <a:r>
              <a:rPr lang="en" sz="1200">
                <a:solidFill>
                  <a:srgbClr val="000000"/>
                </a:solidFill>
              </a:rPr>
              <a:t> Prioritizing user experience in AI development.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Privacy:</a:t>
            </a:r>
            <a:r>
              <a:rPr lang="en" sz="1200">
                <a:solidFill>
                  <a:srgbClr val="000000"/>
                </a:solidFill>
              </a:rPr>
              <a:t> Protecting sensitive and personal data.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Accountability:</a:t>
            </a:r>
            <a:r>
              <a:rPr lang="en" sz="1200">
                <a:solidFill>
                  <a:srgbClr val="000000"/>
                </a:solidFill>
              </a:rPr>
              <a:t> Establishing governance guidelines for AI systems.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Transparency:</a:t>
            </a:r>
            <a:r>
              <a:rPr lang="en" sz="1200">
                <a:solidFill>
                  <a:srgbClr val="000000"/>
                </a:solidFill>
              </a:rPr>
              <a:t> Ensuring AI systems are interpretable and explainable.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Sustainability:</a:t>
            </a:r>
            <a:r>
              <a:rPr lang="en" sz="1200">
                <a:solidFill>
                  <a:srgbClr val="000000"/>
                </a:solidFill>
              </a:rPr>
              <a:t> Addressing AI's societal and environmental impact.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Data Privacy in AI: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00000"/>
                </a:solidFill>
              </a:rPr>
              <a:t>Protecting personal data from unauthorized access and misuse.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00000"/>
                </a:solidFill>
              </a:rPr>
              <a:t>Implementing encryption, anonymization, and secure storage practices.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00000"/>
                </a:solidFill>
              </a:rPr>
              <a:t>Complying with regulations like GDPR (EU) and CCPA (California).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00000"/>
                </a:solidFill>
              </a:rPr>
              <a:t>Mitigating risks such as data breaches and discriminatory decisions.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AI: Ethics, Fairness, and Privacy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Ethics, Fairness, and Bias in AI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Responsible AI focuses on fairness, transparency, accountability, and reducing bias, which can lead to unfair decisions. Bias can stem from: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</a:rPr>
              <a:t>Data Bias:</a:t>
            </a:r>
            <a:r>
              <a:rPr lang="en" sz="1200">
                <a:solidFill>
                  <a:srgbClr val="000000"/>
                </a:solidFill>
              </a:rPr>
              <a:t> Unrepresentative datasets.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</a:rPr>
              <a:t>Algorithmic Bias:</a:t>
            </a:r>
            <a:r>
              <a:rPr lang="en" sz="1200">
                <a:solidFill>
                  <a:srgbClr val="000000"/>
                </a:solidFill>
              </a:rPr>
              <a:t> Favoritism in model design.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</a:rPr>
              <a:t>Decision Bias:</a:t>
            </a:r>
            <a:r>
              <a:rPr lang="en" sz="1200">
                <a:solidFill>
                  <a:srgbClr val="000000"/>
                </a:solidFill>
              </a:rPr>
              <a:t> Systemic unfair outcomes.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Examples: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Hiring bias (gender bias in hiring data), e-commerce bias (over-promoting popular products), and social bias (disadvantaging individuals based on income, race, or identity).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Addressing Bias: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Collect diverse data, apply bias-correction algorithms, and use fairness metrics.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Conclusion: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Addressing ethics, fairness, and privacy concerns is crucial for making AI more responsible and beneficial for society.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AI: Social Challenges and Opportunities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Transformation in Society</a:t>
            </a:r>
            <a:r>
              <a:rPr lang="en" sz="1200">
                <a:solidFill>
                  <a:srgbClr val="000000"/>
                </a:solidFill>
              </a:rPr>
              <a:t>: AI is already driving significant changes in various sectors, with continued future impact.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Healthcare Revolution</a:t>
            </a:r>
            <a:r>
              <a:rPr lang="en" sz="1200">
                <a:solidFill>
                  <a:srgbClr val="000000"/>
                </a:solidFill>
              </a:rPr>
              <a:t>: Deep learning and computer vision are aiding diagnosis, treatment suggestions, and surgical interventions.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Governance and Regulations</a:t>
            </a:r>
            <a:r>
              <a:rPr lang="en" sz="1200">
                <a:solidFill>
                  <a:srgbClr val="000000"/>
                </a:solidFill>
              </a:rPr>
              <a:t>: Generative AI is reshaping regulations, requiring new laws to address emerging challenges and ensure responsible use.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Finance Advancements</a:t>
            </a:r>
            <a:r>
              <a:rPr lang="en" sz="1200">
                <a:solidFill>
                  <a:srgbClr val="000000"/>
                </a:solidFill>
              </a:rPr>
              <a:t>: AI improves risk management and fraud detection, contributing to safer financial infrastructures.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Sustainability Contributions</a:t>
            </a:r>
            <a:r>
              <a:rPr lang="en" sz="1200">
                <a:solidFill>
                  <a:srgbClr val="000000"/>
                </a:solidFill>
              </a:rPr>
              <a:t>: AI is advancing the 17 Sustainable Development Goals, including poverty eradication, inclusive equality, and building sustainable cities.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Sustainability Challenges</a:t>
            </a:r>
            <a:r>
              <a:rPr lang="en" sz="1200">
                <a:solidFill>
                  <a:srgbClr val="000000"/>
                </a:solidFill>
              </a:rPr>
              <a:t>: The role of AI is double-edged, with concerns around energy consumption and algorithmic biases needing attention for a positive impact.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Workforce Impact</a:t>
            </a:r>
            <a:r>
              <a:rPr lang="en" sz="1200">
                <a:solidFill>
                  <a:srgbClr val="000000"/>
                </a:solidFill>
              </a:rPr>
              <a:t>: AI is causing concerns about job displacement but may also create new roles as industries adapt and evolve.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Educational Evolution</a:t>
            </a:r>
            <a:r>
              <a:rPr lang="en" sz="1200">
                <a:solidFill>
                  <a:srgbClr val="000000"/>
                </a:solidFill>
              </a:rPr>
              <a:t>: The education system must adapt to provide training for new skills while addressing the digital divide and ensuring equal access to AI-powered learning.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Environmental Considerations</a:t>
            </a:r>
            <a:r>
              <a:rPr lang="en" sz="1200">
                <a:solidFill>
                  <a:srgbClr val="000000"/>
                </a:solidFill>
              </a:rPr>
              <a:t>: AI can contribute to climate change strategies and optimize resource usage, but its energy consumption and resource demands pose environmental risks.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Artificial Intelligence?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Origin</a:t>
            </a:r>
            <a:r>
              <a:rPr b="1" lang="en" sz="1400">
                <a:solidFill>
                  <a:schemeClr val="dk1"/>
                </a:solidFill>
              </a:rPr>
              <a:t>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AI dates back to the 1950s when </a:t>
            </a:r>
            <a:r>
              <a:rPr b="1" lang="en" sz="1400">
                <a:solidFill>
                  <a:schemeClr val="dk1"/>
                </a:solidFill>
              </a:rPr>
              <a:t>Alan Turing</a:t>
            </a:r>
            <a:r>
              <a:rPr lang="en" sz="1400">
                <a:solidFill>
                  <a:schemeClr val="dk1"/>
                </a:solidFill>
              </a:rPr>
              <a:t> asked, </a:t>
            </a:r>
            <a:r>
              <a:rPr i="1" lang="en" sz="1400">
                <a:solidFill>
                  <a:schemeClr val="dk1"/>
                </a:solidFill>
              </a:rPr>
              <a:t>"Can machines think?"</a:t>
            </a:r>
            <a:endParaRPr i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John McCarthy defined AI as </a:t>
            </a:r>
            <a:r>
              <a:rPr i="1" lang="en" sz="1400">
                <a:solidFill>
                  <a:schemeClr val="dk1"/>
                </a:solidFill>
              </a:rPr>
              <a:t>"the science and engineering of making intelligent machines."</a:t>
            </a:r>
            <a:endParaRPr i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AI focuses on machines that learn, reason, and make decisions.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Types of AI: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ANI (Artificial Narrow Intelligence):</a:t>
            </a:r>
            <a:r>
              <a:rPr lang="en" sz="1400">
                <a:solidFill>
                  <a:schemeClr val="dk1"/>
                </a:solidFill>
              </a:rPr>
              <a:t> Specialized for specific tasks (voice assistants, face recognition, self-driving cars).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AGI (Artificial General Intelligence):</a:t>
            </a:r>
            <a:r>
              <a:rPr lang="en" sz="1400">
                <a:solidFill>
                  <a:schemeClr val="dk1"/>
                </a:solidFill>
              </a:rPr>
              <a:t> Hypothetical AI that can think and reason like humans (does not yet exist).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Current Impact: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AI powers industries but remains specialized. AGI is still a future goal.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AI Do?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AI predicts outcomes, recognizes patterns, optimizes processes, and automates tasks.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Key Applications: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Machine Learning:</a:t>
            </a:r>
            <a:r>
              <a:rPr lang="en" sz="1400">
                <a:solidFill>
                  <a:schemeClr val="dk1"/>
                </a:solidFill>
              </a:rPr>
              <a:t> Learns from data to make predictions (weather forecasting) and inferences (recommendation systems).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Pattern Recognition:</a:t>
            </a:r>
            <a:r>
              <a:rPr lang="en" sz="1400">
                <a:solidFill>
                  <a:schemeClr val="dk1"/>
                </a:solidFill>
              </a:rPr>
              <a:t> Identifies trends (customer segmentation, fraud detection, anomaly spotting).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Generative AI:</a:t>
            </a:r>
            <a:r>
              <a:rPr lang="en" sz="1400">
                <a:solidFill>
                  <a:schemeClr val="dk1"/>
                </a:solidFill>
              </a:rPr>
              <a:t> Creates text, images, and music based on learned patterns.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Optimization:</a:t>
            </a:r>
            <a:r>
              <a:rPr lang="en" sz="1400">
                <a:solidFill>
                  <a:schemeClr val="dk1"/>
                </a:solidFill>
              </a:rPr>
              <a:t> Improves route planning, energy efficiency, pricing, and sales strategies.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Automation:</a:t>
            </a:r>
            <a:r>
              <a:rPr lang="en" sz="1400">
                <a:solidFill>
                  <a:schemeClr val="dk1"/>
                </a:solidFill>
              </a:rPr>
              <a:t> Speeds up document processing, job screening, and warehouse logistics.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Challenges: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AI struggles with social nuances, biased data, and new situations. High-quality data is essential.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and Related Disciplines of AI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600">
                <a:solidFill>
                  <a:schemeClr val="dk1"/>
                </a:solidFill>
              </a:rPr>
              <a:t>Core AI Areas:</a:t>
            </a:r>
            <a:endParaRPr b="1"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5600">
                <a:solidFill>
                  <a:schemeClr val="dk1"/>
                </a:solidFill>
              </a:rPr>
              <a:t>Machine Learning:</a:t>
            </a:r>
            <a:r>
              <a:rPr lang="en" sz="5600">
                <a:solidFill>
                  <a:schemeClr val="dk1"/>
                </a:solidFill>
              </a:rPr>
              <a:t> Learns from data.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5600">
                <a:solidFill>
                  <a:schemeClr val="dk1"/>
                </a:solidFill>
              </a:rPr>
              <a:t>Deep Learning:</a:t>
            </a:r>
            <a:r>
              <a:rPr lang="en" sz="5600">
                <a:solidFill>
                  <a:schemeClr val="dk1"/>
                </a:solidFill>
              </a:rPr>
              <a:t> Uses neural networks for complex tasks.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5600">
                <a:solidFill>
                  <a:schemeClr val="dk1"/>
                </a:solidFill>
              </a:rPr>
              <a:t>Knowledge Representation &amp; Reasoning:</a:t>
            </a:r>
            <a:r>
              <a:rPr lang="en" sz="5600">
                <a:solidFill>
                  <a:schemeClr val="dk1"/>
                </a:solidFill>
              </a:rPr>
              <a:t> Helps AI process and make decisions.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5600">
                <a:solidFill>
                  <a:schemeClr val="dk1"/>
                </a:solidFill>
              </a:rPr>
              <a:t>Robotics:</a:t>
            </a:r>
            <a:r>
              <a:rPr lang="en" sz="5600">
                <a:solidFill>
                  <a:schemeClr val="dk1"/>
                </a:solidFill>
              </a:rPr>
              <a:t> Brings AI into the real world.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5600">
                <a:solidFill>
                  <a:schemeClr val="dk1"/>
                </a:solidFill>
              </a:rPr>
              <a:t>Computer Vision:</a:t>
            </a:r>
            <a:r>
              <a:rPr lang="en" sz="5600">
                <a:solidFill>
                  <a:schemeClr val="dk1"/>
                </a:solidFill>
              </a:rPr>
              <a:t> Allows AI to analyze images and objects.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5600">
                <a:solidFill>
                  <a:schemeClr val="dk1"/>
                </a:solidFill>
              </a:rPr>
              <a:t>Natural Language Processing (NLP):</a:t>
            </a:r>
            <a:r>
              <a:rPr lang="en" sz="5600">
                <a:solidFill>
                  <a:schemeClr val="dk1"/>
                </a:solidFill>
              </a:rPr>
              <a:t> Helps AI understand and generate language.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600">
                <a:solidFill>
                  <a:schemeClr val="dk1"/>
                </a:solidFill>
              </a:rPr>
              <a:t>Where AI is Used:</a:t>
            </a:r>
            <a:endParaRPr b="1"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5600">
                <a:solidFill>
                  <a:schemeClr val="dk1"/>
                </a:solidFill>
              </a:rPr>
              <a:t>E-commerce:</a:t>
            </a:r>
            <a:r>
              <a:rPr lang="en" sz="5600">
                <a:solidFill>
                  <a:schemeClr val="dk1"/>
                </a:solidFill>
              </a:rPr>
              <a:t> Recommendation systems.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5600">
                <a:solidFill>
                  <a:schemeClr val="dk1"/>
                </a:solidFill>
              </a:rPr>
              <a:t>Warehouses:</a:t>
            </a:r>
            <a:r>
              <a:rPr lang="en" sz="5600">
                <a:solidFill>
                  <a:schemeClr val="dk1"/>
                </a:solidFill>
              </a:rPr>
              <a:t> AI-powered robots.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5600">
                <a:solidFill>
                  <a:schemeClr val="dk1"/>
                </a:solidFill>
              </a:rPr>
              <a:t>Healthcare:</a:t>
            </a:r>
            <a:r>
              <a:rPr lang="en" sz="5600">
                <a:solidFill>
                  <a:schemeClr val="dk1"/>
                </a:solidFill>
              </a:rPr>
              <a:t> Medical image analysis.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5600">
                <a:solidFill>
                  <a:schemeClr val="dk1"/>
                </a:solidFill>
              </a:rPr>
              <a:t>Voice Assistants:</a:t>
            </a:r>
            <a:r>
              <a:rPr lang="en" sz="5600">
                <a:solidFill>
                  <a:schemeClr val="dk1"/>
                </a:solidFill>
              </a:rPr>
              <a:t> NLP for speech interactions.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600">
                <a:solidFill>
                  <a:schemeClr val="dk1"/>
                </a:solidFill>
              </a:rPr>
              <a:t>Related Fields:</a:t>
            </a:r>
            <a:endParaRPr b="1"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5600">
                <a:solidFill>
                  <a:schemeClr val="dk1"/>
                </a:solidFill>
              </a:rPr>
              <a:t>Data Science, Mathematics, Statistics:</a:t>
            </a:r>
            <a:r>
              <a:rPr lang="en" sz="5600">
                <a:solidFill>
                  <a:schemeClr val="dk1"/>
                </a:solidFill>
              </a:rPr>
              <a:t> Support AI development.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5600">
                <a:solidFill>
                  <a:schemeClr val="dk1"/>
                </a:solidFill>
              </a:rPr>
              <a:t>Ethics, Law, Psychology, Physics:</a:t>
            </a:r>
            <a:r>
              <a:rPr lang="en" sz="5600">
                <a:solidFill>
                  <a:schemeClr val="dk1"/>
                </a:solidFill>
              </a:rPr>
              <a:t> Ensure AI is used responsibly.</a:t>
            </a:r>
            <a:endParaRPr sz="5600">
              <a:solidFill>
                <a:schemeClr val="dk1"/>
              </a:solidFill>
            </a:endParaRPr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vs AI Systems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What is an Algorithm?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set of instructions to solve a problem or perform an action. It has three parts: inputs, process, and output.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Example: A banana bread recipe (inputs = ingredients, process = mixing and baking, output = loaf of bread).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Computer Science Algorithms vs AI Algorithms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Computer Science Algorithm</a:t>
            </a:r>
            <a:r>
              <a:rPr lang="en" sz="1200">
                <a:solidFill>
                  <a:schemeClr val="dk1"/>
                </a:solidFill>
              </a:rPr>
              <a:t>: Rigid and deterministic (e.g., calculating pizza order price).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AI Algorithm</a:t>
            </a:r>
            <a:r>
              <a:rPr lang="en" sz="1200">
                <a:solidFill>
                  <a:schemeClr val="dk1"/>
                </a:solidFill>
              </a:rPr>
              <a:t>: More complex, learns and adapts to improve based on input data (e.g., personalized hotel recommendations).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What is an AI System?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An AI system is the infrastructure needed to deploy an AI algorithm in real-world applications. It includes hardware, software, and data storage.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Example: For hotel recommendations, the AI system includes customer and hotel databases, as well as the supporting infrastructure.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Acquiring Data in 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Importance of Data</a:t>
            </a:r>
            <a:r>
              <a:rPr lang="en" sz="1300">
                <a:solidFill>
                  <a:srgbClr val="000000"/>
                </a:solidFill>
              </a:rPr>
              <a:t>: Data is the essential fuel for AI systems.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AI Functions</a:t>
            </a:r>
            <a:r>
              <a:rPr lang="en" sz="1300">
                <a:solidFill>
                  <a:srgbClr val="000000"/>
                </a:solidFill>
              </a:rPr>
              <a:t>: AI involves </a:t>
            </a:r>
            <a:r>
              <a:rPr b="1" lang="en" sz="1300">
                <a:solidFill>
                  <a:srgbClr val="000000"/>
                </a:solidFill>
              </a:rPr>
              <a:t>data acquisition</a:t>
            </a:r>
            <a:r>
              <a:rPr lang="en" sz="1300">
                <a:solidFill>
                  <a:srgbClr val="000000"/>
                </a:solidFill>
              </a:rPr>
              <a:t> and </a:t>
            </a:r>
            <a:r>
              <a:rPr b="1" lang="en" sz="1300">
                <a:solidFill>
                  <a:srgbClr val="000000"/>
                </a:solidFill>
              </a:rPr>
              <a:t>learning/reasoning</a:t>
            </a:r>
            <a:r>
              <a:rPr lang="en" sz="1300">
                <a:solidFill>
                  <a:srgbClr val="000000"/>
                </a:solidFill>
              </a:rPr>
              <a:t> to generate decisions, actions, or insights (e.g., Machine Learning, Deep Learning). Some AI systems, like robotics or computer vision, interact with the environment to collect or act on data.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Data Acquisition Methods</a:t>
            </a:r>
            <a:r>
              <a:rPr lang="en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Sensing the Environment</a:t>
            </a:r>
            <a:r>
              <a:rPr lang="en" sz="1300">
                <a:solidFill>
                  <a:srgbClr val="000000"/>
                </a:solidFill>
              </a:rPr>
              <a:t>: AI collects data through sensors mimicking human senses (e.g., sound, images, motion). Examples include NLP for speech, computer vision for images, and IoT for temperature/motion sensing.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Using Datasets</a:t>
            </a:r>
            <a:r>
              <a:rPr lang="en" sz="1300">
                <a:solidFill>
                  <a:srgbClr val="000000"/>
                </a:solidFill>
              </a:rPr>
              <a:t>: AI processes structured (Excel tables) and unstructured (images, videos, documents) datasets.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Manual Datasets</a:t>
            </a:r>
            <a:r>
              <a:rPr lang="en" sz="1300">
                <a:solidFill>
                  <a:srgbClr val="000000"/>
                </a:solidFill>
              </a:rPr>
              <a:t>: Typically small, like database tables.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Automated Datasets</a:t>
            </a:r>
            <a:r>
              <a:rPr lang="en" sz="1300">
                <a:solidFill>
                  <a:srgbClr val="000000"/>
                </a:solidFill>
              </a:rPr>
              <a:t>: Common in AI, e.g., e-commerce logs purchases.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Sensor Data</a:t>
            </a:r>
            <a:r>
              <a:rPr lang="en" sz="1300">
                <a:solidFill>
                  <a:srgbClr val="000000"/>
                </a:solidFill>
              </a:rPr>
              <a:t>: A subset of automated collection, recording real-world inputs via sensors.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from Data in AI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How AI Learns</a:t>
            </a:r>
            <a:r>
              <a:rPr lang="en" sz="1300">
                <a:solidFill>
                  <a:srgbClr val="000000"/>
                </a:solidFill>
              </a:rPr>
              <a:t>: AI learns by analyzing data to identify patterns and make predictions.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Machine Learning (ML) Overview</a:t>
            </a:r>
            <a:r>
              <a:rPr lang="en" sz="1300">
                <a:solidFill>
                  <a:srgbClr val="000000"/>
                </a:solidFill>
              </a:rPr>
              <a:t>: AI primarily uses </a:t>
            </a:r>
            <a:r>
              <a:rPr b="1" lang="en" sz="1300">
                <a:solidFill>
                  <a:srgbClr val="000000"/>
                </a:solidFill>
              </a:rPr>
              <a:t>Machine Learning (ML) and Deep Learning</a:t>
            </a:r>
            <a:r>
              <a:rPr lang="en" sz="1300">
                <a:solidFill>
                  <a:srgbClr val="000000"/>
                </a:solidFill>
              </a:rPr>
              <a:t> to learn from data.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en" sz="1300">
                <a:solidFill>
                  <a:srgbClr val="000000"/>
                </a:solidFill>
              </a:rPr>
              <a:t>Supervised Learning</a:t>
            </a:r>
            <a:r>
              <a:rPr lang="en" sz="1300">
                <a:solidFill>
                  <a:srgbClr val="000000"/>
                </a:solidFill>
              </a:rPr>
              <a:t>: Uses labeled data for predictive tasks.</a:t>
            </a:r>
            <a:endParaRPr sz="1300">
              <a:solidFill>
                <a:srgbClr val="000000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</a:pPr>
            <a:r>
              <a:rPr b="1" lang="en" sz="1300">
                <a:solidFill>
                  <a:srgbClr val="000000"/>
                </a:solidFill>
              </a:rPr>
              <a:t>Classification</a:t>
            </a:r>
            <a:r>
              <a:rPr lang="en" sz="1300">
                <a:solidFill>
                  <a:srgbClr val="000000"/>
                </a:solidFill>
              </a:rPr>
              <a:t>: Assigns categories (e.g., predicting penguin species).</a:t>
            </a:r>
            <a:endParaRPr sz="1300">
              <a:solidFill>
                <a:srgbClr val="000000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</a:pPr>
            <a:r>
              <a:rPr b="1" lang="en" sz="1300">
                <a:solidFill>
                  <a:srgbClr val="000000"/>
                </a:solidFill>
              </a:rPr>
              <a:t>Regression &amp; Forecasting</a:t>
            </a:r>
            <a:r>
              <a:rPr lang="en" sz="1300">
                <a:solidFill>
                  <a:srgbClr val="000000"/>
                </a:solidFill>
              </a:rPr>
              <a:t>: Predicts numerical values (e.g., house prices, future sales).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en" sz="1300">
                <a:solidFill>
                  <a:srgbClr val="000000"/>
                </a:solidFill>
              </a:rPr>
              <a:t>Unsupervised Learning</a:t>
            </a:r>
            <a:r>
              <a:rPr lang="en" sz="1300">
                <a:solidFill>
                  <a:srgbClr val="000000"/>
                </a:solidFill>
              </a:rPr>
              <a:t>: Works with unlabeled data to find hidden patterns.</a:t>
            </a:r>
            <a:endParaRPr sz="1300">
              <a:solidFill>
                <a:srgbClr val="000000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</a:pPr>
            <a:r>
              <a:rPr b="1" lang="en" sz="1300">
                <a:solidFill>
                  <a:srgbClr val="000000"/>
                </a:solidFill>
              </a:rPr>
              <a:t>Clustering</a:t>
            </a:r>
            <a:r>
              <a:rPr lang="en" sz="1300">
                <a:solidFill>
                  <a:srgbClr val="000000"/>
                </a:solidFill>
              </a:rPr>
              <a:t>: Groups similar data points.</a:t>
            </a:r>
            <a:endParaRPr sz="1300">
              <a:solidFill>
                <a:srgbClr val="000000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</a:pPr>
            <a:r>
              <a:rPr b="1" lang="en" sz="1300">
                <a:solidFill>
                  <a:srgbClr val="000000"/>
                </a:solidFill>
              </a:rPr>
              <a:t>Anomaly Detection</a:t>
            </a:r>
            <a:r>
              <a:rPr lang="en" sz="1300">
                <a:solidFill>
                  <a:srgbClr val="000000"/>
                </a:solidFill>
              </a:rPr>
              <a:t>: Finds unusual data points (e.g., fraud detection).</a:t>
            </a:r>
            <a:endParaRPr sz="1300">
              <a:solidFill>
                <a:srgbClr val="000000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</a:pPr>
            <a:r>
              <a:rPr b="1" lang="en" sz="1300">
                <a:solidFill>
                  <a:srgbClr val="000000"/>
                </a:solidFill>
              </a:rPr>
              <a:t>Association Rules</a:t>
            </a:r>
            <a:r>
              <a:rPr lang="en" sz="1300">
                <a:solidFill>
                  <a:srgbClr val="000000"/>
                </a:solidFill>
              </a:rPr>
              <a:t>: Discovers frequent item groupings (e.g., retail purchases).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en" sz="1300">
                <a:solidFill>
                  <a:srgbClr val="000000"/>
                </a:solidFill>
              </a:rPr>
              <a:t>Reinforcement Learning</a:t>
            </a:r>
            <a:r>
              <a:rPr lang="en" sz="1300">
                <a:solidFill>
                  <a:srgbClr val="000000"/>
                </a:solidFill>
              </a:rPr>
              <a:t>: AI agents learn through trial and error (e.g., game playing, robotics).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Deep Learning</a:t>
            </a:r>
            <a:r>
              <a:rPr lang="en" sz="1300">
                <a:solidFill>
                  <a:srgbClr val="000000"/>
                </a:solidFill>
              </a:rPr>
              <a:t>: A more advanced form of ML using </a:t>
            </a:r>
            <a:r>
              <a:rPr b="1" lang="en" sz="1300">
                <a:solidFill>
                  <a:srgbClr val="000000"/>
                </a:solidFill>
              </a:rPr>
              <a:t>neural networks</a:t>
            </a:r>
            <a:r>
              <a:rPr lang="en" sz="1300">
                <a:solidFill>
                  <a:srgbClr val="000000"/>
                </a:solidFill>
              </a:rPr>
              <a:t>, mimicking the human brain.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000000"/>
                </a:solidFill>
              </a:rPr>
              <a:t>Requires large datasets and computing power.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000000"/>
                </a:solidFill>
              </a:rPr>
              <a:t>Enables AI to recognize images, translate text, and generate content like realistic images and songs.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Interaction with the Environment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</a:rPr>
              <a:t>AI interacts with the physical and digital world through three key areas: 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Computer Vision</a:t>
            </a:r>
            <a:r>
              <a:rPr lang="en" sz="1300">
                <a:solidFill>
                  <a:srgbClr val="000000"/>
                </a:solidFill>
              </a:rPr>
              <a:t> (Deep Learning-powered):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Image Processing</a:t>
            </a:r>
            <a:r>
              <a:rPr lang="en" sz="1300">
                <a:solidFill>
                  <a:srgbClr val="000000"/>
                </a:solidFill>
              </a:rPr>
              <a:t>: Enhances images/videos (e.g., photo filters).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Object Detection</a:t>
            </a:r>
            <a:r>
              <a:rPr lang="en" sz="1300">
                <a:solidFill>
                  <a:srgbClr val="000000"/>
                </a:solidFill>
              </a:rPr>
              <a:t>: Identifies objects (e.g., surveillance, package tracking).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Motion Analysis</a:t>
            </a:r>
            <a:r>
              <a:rPr lang="en" sz="1300">
                <a:solidFill>
                  <a:srgbClr val="000000"/>
                </a:solidFill>
              </a:rPr>
              <a:t>: Tracks speed and direction in videos.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Image &amp; Video Generation</a:t>
            </a:r>
            <a:r>
              <a:rPr lang="en" sz="1300">
                <a:solidFill>
                  <a:srgbClr val="000000"/>
                </a:solidFill>
              </a:rPr>
              <a:t>: Creates realistic visuals from descriptions.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Natural Language Processing (NLP)</a:t>
            </a:r>
            <a:r>
              <a:rPr lang="en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Text Analysis</a:t>
            </a:r>
            <a:r>
              <a:rPr lang="en" sz="1300">
                <a:solidFill>
                  <a:srgbClr val="000000"/>
                </a:solidFill>
              </a:rPr>
              <a:t>: Classification, sentiment detection, chatbot conversations.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Speech Recognition</a:t>
            </a:r>
            <a:r>
              <a:rPr lang="en" sz="1300">
                <a:solidFill>
                  <a:srgbClr val="000000"/>
                </a:solidFill>
              </a:rPr>
              <a:t>: Converts speech to text (e.g., virtual assistants, translators).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Robotics</a:t>
            </a:r>
            <a:r>
              <a:rPr lang="en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Sensing &amp; Perception</a:t>
            </a:r>
            <a:r>
              <a:rPr lang="en" sz="1300">
                <a:solidFill>
                  <a:srgbClr val="000000"/>
                </a:solidFill>
              </a:rPr>
              <a:t>: Gathers environmental data (e.g., drones capturing aerial images).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Mobility</a:t>
            </a:r>
            <a:r>
              <a:rPr lang="en" sz="1300">
                <a:solidFill>
                  <a:srgbClr val="000000"/>
                </a:solidFill>
              </a:rPr>
              <a:t>: Adapts movements based on surroundings (e.g., obstacle avoidance).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Manipulation</a:t>
            </a:r>
            <a:r>
              <a:rPr lang="en" sz="1300">
                <a:solidFill>
                  <a:srgbClr val="000000"/>
                </a:solidFill>
              </a:rPr>
              <a:t>: Physical interaction with objects (e.g., assembling vehicles).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Human-Robot Interaction</a:t>
            </a:r>
            <a:r>
              <a:rPr lang="en" sz="1300">
                <a:solidFill>
                  <a:srgbClr val="000000"/>
                </a:solidFill>
              </a:rPr>
              <a:t>: Robots communicating using NLP.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an AI Culture in Organizations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The Value of AI in Organizations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AI </a:t>
            </a:r>
            <a:r>
              <a:rPr b="1" lang="en" sz="1400">
                <a:solidFill>
                  <a:srgbClr val="000000"/>
                </a:solidFill>
              </a:rPr>
              <a:t>enhances competitive advantage</a:t>
            </a:r>
            <a:r>
              <a:rPr lang="en" sz="1400">
                <a:solidFill>
                  <a:srgbClr val="000000"/>
                </a:solidFill>
              </a:rPr>
              <a:t> by enabling data-driven decisions.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It </a:t>
            </a:r>
            <a:r>
              <a:rPr b="1" lang="en" sz="1400">
                <a:solidFill>
                  <a:srgbClr val="000000"/>
                </a:solidFill>
              </a:rPr>
              <a:t>reduces operational costs</a:t>
            </a:r>
            <a:r>
              <a:rPr lang="en" sz="1400">
                <a:solidFill>
                  <a:srgbClr val="000000"/>
                </a:solidFill>
              </a:rPr>
              <a:t> through automation and workflow optimization.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AI </a:t>
            </a:r>
            <a:r>
              <a:rPr b="1" lang="en" sz="1400">
                <a:solidFill>
                  <a:srgbClr val="000000"/>
                </a:solidFill>
              </a:rPr>
              <a:t>boosts revenue and employee efficiency</a:t>
            </a:r>
            <a:r>
              <a:rPr lang="en" sz="1400">
                <a:solidFill>
                  <a:srgbClr val="000000"/>
                </a:solidFill>
              </a:rPr>
              <a:t> by streamlining processes.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Customer experience improves</a:t>
            </a:r>
            <a:r>
              <a:rPr lang="en" sz="1400">
                <a:solidFill>
                  <a:srgbClr val="000000"/>
                </a:solidFill>
              </a:rPr>
              <a:t> via personalization and predictive insights.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AI supports </a:t>
            </a:r>
            <a:r>
              <a:rPr b="1" lang="en" sz="1400">
                <a:solidFill>
                  <a:srgbClr val="000000"/>
                </a:solidFill>
              </a:rPr>
              <a:t>better product/service development</a:t>
            </a:r>
            <a:r>
              <a:rPr lang="en" sz="1400">
                <a:solidFill>
                  <a:srgbClr val="000000"/>
                </a:solidFill>
              </a:rPr>
              <a:t> (e.g., AI-driven retail personalization increases customer loyalty and sales).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Three Key Dimensions of an AI-Driven Organization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Business</a:t>
            </a:r>
            <a:r>
              <a:rPr lang="en" sz="1400">
                <a:solidFill>
                  <a:srgbClr val="000000"/>
                </a:solidFill>
              </a:rPr>
              <a:t>: AI should align with business goals and revenue growth.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Data &amp; Infrastructure</a:t>
            </a:r>
            <a:r>
              <a:rPr lang="en" sz="1400">
                <a:solidFill>
                  <a:srgbClr val="000000"/>
                </a:solidFill>
              </a:rPr>
              <a:t>: Ensure proper data strategy and scalable AI resources.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People &amp; Culture</a:t>
            </a:r>
            <a:r>
              <a:rPr lang="en" sz="1400">
                <a:solidFill>
                  <a:srgbClr val="000000"/>
                </a:solidFill>
              </a:rPr>
              <a:t>: Build a skilled workforce and foster a learning culture.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