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9d75517c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49d75517c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9d75517c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9d75517c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4c11f1951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4c11f1951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c11f1951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c11f1951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9d75517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9d75517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9d75517c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9d75517c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9d75517c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9d75517c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9d75517c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9d75517c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9d75517c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9d75517c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9d75517c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9d75517c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ChatGPT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Advancements in Generative AI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Performance Improvements</a:t>
            </a:r>
            <a:r>
              <a:rPr lang="en" sz="1400">
                <a:solidFill>
                  <a:srgbClr val="000000"/>
                </a:solidFill>
              </a:rPr>
              <a:t>: Generative AI models are expected to produce content that closely resembles human-generated content, while also handling complex tasks and questions with increased reliability.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What’s Driving the Improvements?</a:t>
            </a:r>
            <a:r>
              <a:rPr lang="en" sz="1400">
                <a:solidFill>
                  <a:srgbClr val="000000"/>
                </a:solidFill>
              </a:rPr>
              <a:t>: The heart of ChatGPT and similar models lies in large language models (LLMs), which learn language patterns from vast training data, fine-tuned through feedback and iterative processes.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Expanding Training Data</a:t>
            </a:r>
            <a:r>
              <a:rPr lang="en" sz="1400">
                <a:solidFill>
                  <a:srgbClr val="000000"/>
                </a:solidFill>
              </a:rPr>
              <a:t>: The increasing availability of training data will help models better understand complex expressions such as sarcasm and idioms, improving their performance.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Collecting Usage Data</a:t>
            </a:r>
            <a:r>
              <a:rPr lang="en" sz="1400">
                <a:solidFill>
                  <a:srgbClr val="000000"/>
                </a:solidFill>
              </a:rPr>
              <a:t>: Generative AI models continue to collect usage data and feedback, allowing for ongoing fine-tuning while the model is live, leading to improvements over time.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Building Balanced Datasets</a:t>
            </a:r>
            <a:r>
              <a:rPr lang="en" sz="1400">
                <a:solidFill>
                  <a:srgbClr val="000000"/>
                </a:solidFill>
              </a:rPr>
              <a:t>: A key challenge in improving generative AI models is ensuring the training data is balanced and high-quality, with ongoing efforts needed to mitigate bias in the models.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Advancements in Generative AI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</a:rPr>
              <a:t>Opportunities for Misuse</a:t>
            </a:r>
            <a:r>
              <a:rPr lang="en" sz="1400">
                <a:solidFill>
                  <a:srgbClr val="000000"/>
                </a:solidFill>
              </a:rPr>
              <a:t>: As AI-generated content becomes more human-like, there will be an increased risk of misuse, including misrepresenting AI content as human-generated or using AI for malicious purposes like spam emails.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</a:rPr>
              <a:t>From Generalized to Specialized Models</a:t>
            </a:r>
            <a:r>
              <a:rPr lang="en" sz="1400">
                <a:solidFill>
                  <a:srgbClr val="000000"/>
                </a:solidFill>
              </a:rPr>
              <a:t>: Future models will likely be specialized for specific tasks (e.g., generating code for software or database queries), performing better than generalized models by focusing on relevant data.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</a:rPr>
              <a:t>Other Types of Generative AI</a:t>
            </a:r>
            <a:r>
              <a:rPr lang="en" sz="1400">
                <a:solidFill>
                  <a:srgbClr val="000000"/>
                </a:solidFill>
              </a:rPr>
              <a:t>: Beyond text, AI models are also being developed for generating images, audio, and video, using similar algorithms to learn patterns and create new content.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</a:rPr>
              <a:t>AI for Everyone</a:t>
            </a:r>
            <a:r>
              <a:rPr lang="en" sz="1400">
                <a:solidFill>
                  <a:srgbClr val="000000"/>
                </a:solidFill>
              </a:rPr>
              <a:t>: Ensuring the accessibility and democratization of AI tools is crucial for the continued wide-scale adoption of generative AI, allowing everyone to benefit from the technology.</a:t>
            </a:r>
            <a:endParaRPr b="1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ChatGPT?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</a:rPr>
              <a:t>Chatbot Application</a:t>
            </a:r>
            <a:r>
              <a:rPr lang="en" sz="1400">
                <a:solidFill>
                  <a:srgbClr val="000000"/>
                </a:solidFill>
              </a:rPr>
              <a:t>: ChatGPT, developed by OpenAI, is an advanced chatbot that answers questions or performs tasks based on user inputs.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</a:rPr>
              <a:t>More Advanced Than Traditional Chatbots</a:t>
            </a:r>
            <a:r>
              <a:rPr lang="en" sz="1400">
                <a:solidFill>
                  <a:srgbClr val="000000"/>
                </a:solidFill>
              </a:rPr>
              <a:t>: Unlike traditional chatbots with predetermined responses, ChatGPT interprets user prompts and generates appropriate responses using its understanding of language.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</a:rPr>
              <a:t>Generative AI</a:t>
            </a:r>
            <a:r>
              <a:rPr lang="en" sz="1400">
                <a:solidFill>
                  <a:srgbClr val="000000"/>
                </a:solidFill>
              </a:rPr>
              <a:t>: ChatGPT uses generative AI to create new content based on patterns in the data it has encountered.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</a:rPr>
              <a:t>From Prompt to Response</a:t>
            </a:r>
            <a:r>
              <a:rPr lang="en" sz="1400">
                <a:solidFill>
                  <a:srgbClr val="000000"/>
                </a:solidFill>
              </a:rPr>
              <a:t>: The user inputs a prompt, which ChatGPT processes, interprets, and generates a relevant response.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</a:rPr>
              <a:t>Applications</a:t>
            </a:r>
            <a:r>
              <a:rPr lang="en" sz="1400">
                <a:solidFill>
                  <a:srgbClr val="000000"/>
                </a:solidFill>
              </a:rPr>
              <a:t>: ChatGPT is versatile, useful for summarizing text, explaining complex concepts, creating marketing content, generating and debugging code, and much more.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</a:rPr>
              <a:t>Efficiency in Workflows</a:t>
            </a:r>
            <a:r>
              <a:rPr lang="en" sz="1400">
                <a:solidFill>
                  <a:srgbClr val="000000"/>
                </a:solidFill>
              </a:rPr>
              <a:t>: ChatGPT performs time-consuming tasks quickly, allowing humans to focus on verification and more nuanced decisions, saving time and money.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ChatGPT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</a:rPr>
              <a:t>Knowledge Cutoff</a:t>
            </a:r>
            <a:r>
              <a:rPr lang="en" sz="1400">
                <a:solidFill>
                  <a:srgbClr val="000000"/>
                </a:solidFill>
              </a:rPr>
              <a:t>: ChatGPT's training data is only up-to-date until a certain date, meaning it lacks knowledge of events or developments after that point.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</a:rPr>
              <a:t>Training Data Bias</a:t>
            </a:r>
            <a:r>
              <a:rPr lang="en" sz="1400">
                <a:solidFill>
                  <a:srgbClr val="000000"/>
                </a:solidFill>
              </a:rPr>
              <a:t>: The model may reflect biases present in the diverse dataset used for training, which could influence its responses.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</a:rPr>
              <a:t>Context Tracking</a:t>
            </a:r>
            <a:r>
              <a:rPr lang="en" sz="1400">
                <a:solidFill>
                  <a:srgbClr val="000000"/>
                </a:solidFill>
              </a:rPr>
              <a:t>: While ChatGPT can build on previous conversation context, it struggles when topics shift frequently, potentially leading to irrelevant or inaccurate responses.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</a:rPr>
              <a:t>Hallucination</a:t>
            </a:r>
            <a:r>
              <a:rPr lang="en" sz="1400">
                <a:solidFill>
                  <a:srgbClr val="000000"/>
                </a:solidFill>
              </a:rPr>
              <a:t>: ChatGPT may sometimes generate incorrect information with confidence, a phenomenon known as hallucination, especially when asked beyond its knowledge cutoff.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</a:rPr>
              <a:t>Legal and Ethical Considerations</a:t>
            </a:r>
            <a:r>
              <a:rPr lang="en" sz="1400">
                <a:solidFill>
                  <a:srgbClr val="000000"/>
                </a:solidFill>
              </a:rPr>
              <a:t>: Issues arise around ownership and intellectual property when using ChatGPT to create content, such as in the case of generating a song in the style of a particular artist. Legal implications must be considered.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Effective Prompts for ChatGPT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</a:rPr>
              <a:t>Garbage In, Garbage Out</a:t>
            </a:r>
            <a:r>
              <a:rPr lang="en" sz="1400">
                <a:solidFill>
                  <a:srgbClr val="000000"/>
                </a:solidFill>
              </a:rPr>
              <a:t>: Poorly written prompts with vague or insufficient context lead to low-quality responses.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</a:rPr>
              <a:t>How ChatGPT Interprets Prompts</a:t>
            </a:r>
            <a:r>
              <a:rPr lang="en" sz="1400">
                <a:solidFill>
                  <a:srgbClr val="000000"/>
                </a:solidFill>
              </a:rPr>
              <a:t>: It first identifies the </a:t>
            </a:r>
            <a:r>
              <a:rPr b="1" lang="en" sz="1400">
                <a:solidFill>
                  <a:srgbClr val="000000"/>
                </a:solidFill>
              </a:rPr>
              <a:t>topic</a:t>
            </a:r>
            <a:r>
              <a:rPr lang="en" sz="1400">
                <a:solidFill>
                  <a:srgbClr val="000000"/>
                </a:solidFill>
              </a:rPr>
              <a:t> (e.g., </a:t>
            </a:r>
            <a:r>
              <a:rPr i="1" lang="en" sz="1400">
                <a:solidFill>
                  <a:srgbClr val="000000"/>
                </a:solidFill>
              </a:rPr>
              <a:t>job description, role, location</a:t>
            </a:r>
            <a:r>
              <a:rPr lang="en" sz="1400">
                <a:solidFill>
                  <a:srgbClr val="000000"/>
                </a:solidFill>
              </a:rPr>
              <a:t>), then understands the </a:t>
            </a:r>
            <a:r>
              <a:rPr b="1" lang="en" sz="1400">
                <a:solidFill>
                  <a:srgbClr val="000000"/>
                </a:solidFill>
              </a:rPr>
              <a:t>task</a:t>
            </a:r>
            <a:r>
              <a:rPr lang="en" sz="1400">
                <a:solidFill>
                  <a:srgbClr val="000000"/>
                </a:solidFill>
              </a:rPr>
              <a:t> (e.g., </a:t>
            </a:r>
            <a:r>
              <a:rPr i="1" lang="en" sz="1400">
                <a:solidFill>
                  <a:srgbClr val="000000"/>
                </a:solidFill>
              </a:rPr>
              <a:t>write, summarize</a:t>
            </a:r>
            <a:r>
              <a:rPr lang="en" sz="1400">
                <a:solidFill>
                  <a:srgbClr val="000000"/>
                </a:solidFill>
              </a:rPr>
              <a:t>), and finally uses the </a:t>
            </a:r>
            <a:r>
              <a:rPr b="1" lang="en" sz="1400">
                <a:solidFill>
                  <a:srgbClr val="000000"/>
                </a:solidFill>
              </a:rPr>
              <a:t>context</a:t>
            </a:r>
            <a:r>
              <a:rPr lang="en" sz="1400">
                <a:solidFill>
                  <a:srgbClr val="000000"/>
                </a:solidFill>
              </a:rPr>
              <a:t> to generate a </a:t>
            </a:r>
            <a:r>
              <a:rPr b="1" lang="en" sz="1400">
                <a:solidFill>
                  <a:srgbClr val="000000"/>
                </a:solidFill>
              </a:rPr>
              <a:t>relevant response</a:t>
            </a:r>
            <a:r>
              <a:rPr lang="en" sz="1400">
                <a:solidFill>
                  <a:srgbClr val="000000"/>
                </a:solidFill>
              </a:rPr>
              <a:t>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</a:rPr>
              <a:t>Prompt Engineering</a:t>
            </a:r>
            <a:r>
              <a:rPr lang="en" sz="1400">
                <a:solidFill>
                  <a:srgbClr val="000000"/>
                </a:solidFill>
              </a:rPr>
              <a:t>: The process of </a:t>
            </a:r>
            <a:r>
              <a:rPr b="1" lang="en" sz="1400">
                <a:solidFill>
                  <a:srgbClr val="000000"/>
                </a:solidFill>
              </a:rPr>
              <a:t>crafting clear, intentional prompts</a:t>
            </a:r>
            <a:r>
              <a:rPr lang="en" sz="1400">
                <a:solidFill>
                  <a:srgbClr val="000000"/>
                </a:solidFill>
              </a:rPr>
              <a:t> to boost the </a:t>
            </a:r>
            <a:r>
              <a:rPr b="1" lang="en" sz="1400">
                <a:solidFill>
                  <a:srgbClr val="000000"/>
                </a:solidFill>
              </a:rPr>
              <a:t>quality and relevance</a:t>
            </a:r>
            <a:r>
              <a:rPr lang="en" sz="1400">
                <a:solidFill>
                  <a:srgbClr val="000000"/>
                </a:solidFill>
              </a:rPr>
              <a:t> of ChatGPT’s outputs.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</a:rPr>
              <a:t>Tips for Effective Prompts</a:t>
            </a:r>
            <a:r>
              <a:rPr lang="en" sz="1400">
                <a:solidFill>
                  <a:srgbClr val="000000"/>
                </a:solidFill>
              </a:rPr>
              <a:t>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</a:rPr>
              <a:t>Be </a:t>
            </a:r>
            <a:r>
              <a:rPr b="1" lang="en">
                <a:solidFill>
                  <a:srgbClr val="000000"/>
                </a:solidFill>
              </a:rPr>
              <a:t>clear and specific</a:t>
            </a:r>
            <a:r>
              <a:rPr lang="en">
                <a:solidFill>
                  <a:srgbClr val="000000"/>
                </a:solidFill>
              </a:rPr>
              <a:t> (e.g., specify desired </a:t>
            </a:r>
            <a:r>
              <a:rPr b="1" lang="en">
                <a:solidFill>
                  <a:srgbClr val="000000"/>
                </a:solidFill>
              </a:rPr>
              <a:t>summary length</a:t>
            </a:r>
            <a:r>
              <a:rPr lang="en">
                <a:solidFill>
                  <a:srgbClr val="000000"/>
                </a:solidFill>
              </a:rPr>
              <a:t>).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</a:rPr>
              <a:t>Keep prompts </a:t>
            </a:r>
            <a:r>
              <a:rPr b="1" lang="en">
                <a:solidFill>
                  <a:srgbClr val="000000"/>
                </a:solidFill>
              </a:rPr>
              <a:t>concise</a:t>
            </a:r>
            <a:r>
              <a:rPr lang="en">
                <a:solidFill>
                  <a:srgbClr val="000000"/>
                </a:solidFill>
              </a:rPr>
              <a:t> by removing </a:t>
            </a:r>
            <a:r>
              <a:rPr b="1" lang="en">
                <a:solidFill>
                  <a:srgbClr val="000000"/>
                </a:solidFill>
              </a:rPr>
              <a:t>unnecessary details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b="1" lang="en">
                <a:solidFill>
                  <a:srgbClr val="000000"/>
                </a:solidFill>
              </a:rPr>
              <a:t>correct grammar and spelling</a:t>
            </a:r>
            <a:r>
              <a:rPr lang="en">
                <a:solidFill>
                  <a:srgbClr val="000000"/>
                </a:solidFill>
              </a:rPr>
              <a:t> to aid interpretation.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</a:rPr>
              <a:t>Use Examples</a:t>
            </a:r>
            <a:r>
              <a:rPr lang="en" sz="1400">
                <a:solidFill>
                  <a:srgbClr val="000000"/>
                </a:solidFill>
              </a:rPr>
              <a:t>: Providing </a:t>
            </a:r>
            <a:r>
              <a:rPr b="1" lang="en" sz="1400">
                <a:solidFill>
                  <a:srgbClr val="000000"/>
                </a:solidFill>
              </a:rPr>
              <a:t>format examples</a:t>
            </a:r>
            <a:r>
              <a:rPr lang="en" sz="1400">
                <a:solidFill>
                  <a:srgbClr val="000000"/>
                </a:solidFill>
              </a:rPr>
              <a:t> helps ChatGPT follow your expected </a:t>
            </a:r>
            <a:r>
              <a:rPr b="1" lang="en" sz="1400">
                <a:solidFill>
                  <a:srgbClr val="000000"/>
                </a:solidFill>
              </a:rPr>
              <a:t>structure</a:t>
            </a:r>
            <a:r>
              <a:rPr lang="en" sz="1400">
                <a:solidFill>
                  <a:srgbClr val="000000"/>
                </a:solidFill>
              </a:rPr>
              <a:t>—as shown in a prompt generating </a:t>
            </a:r>
            <a:r>
              <a:rPr b="1" lang="en" sz="1400">
                <a:solidFill>
                  <a:srgbClr val="000000"/>
                </a:solidFill>
              </a:rPr>
              <a:t>customer data</a:t>
            </a:r>
            <a:r>
              <a:rPr lang="en" sz="1400">
                <a:solidFill>
                  <a:srgbClr val="000000"/>
                </a:solidFill>
              </a:rPr>
              <a:t> with specific formatting.</a:t>
            </a:r>
            <a:endParaRPr b="1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Enabling People to Use ChatGPT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Augmenting Workflows</a:t>
            </a:r>
            <a:r>
              <a:rPr lang="en" sz="1400">
                <a:solidFill>
                  <a:srgbClr val="000000"/>
                </a:solidFill>
              </a:rPr>
              <a:t>: ChatGPT automates repetitive tasks, enabling professionals to focus on higher-value activities, like reviewing summarized documents.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Standard vs. ChatGPT-Powered Workflow</a:t>
            </a:r>
            <a:endParaRPr b="1"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 sz="1400">
                <a:solidFill>
                  <a:srgbClr val="000000"/>
                </a:solidFill>
              </a:rPr>
              <a:t>Standard Workflow</a:t>
            </a:r>
            <a:r>
              <a:rPr lang="en" sz="1400">
                <a:solidFill>
                  <a:srgbClr val="000000"/>
                </a:solidFill>
              </a:rPr>
              <a:t>: Involves manually scanning documents, extracting key findings, and proofreading—time-consuming and repetitive.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 sz="1400">
                <a:solidFill>
                  <a:srgbClr val="000000"/>
                </a:solidFill>
              </a:rPr>
              <a:t>ChatGPT-Powered Workflow</a:t>
            </a:r>
            <a:r>
              <a:rPr lang="en" sz="1400">
                <a:solidFill>
                  <a:srgbClr val="000000"/>
                </a:solidFill>
              </a:rPr>
              <a:t>: ChatGPT summarizes documents, leaving the user to proofread, significantly improving efficiency and time management.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Who Can Benefit from ChatGPT?</a:t>
            </a:r>
            <a:endParaRPr b="1"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 sz="1400">
                <a:solidFill>
                  <a:srgbClr val="000000"/>
                </a:solidFill>
              </a:rPr>
              <a:t>Versatility Across Industries</a:t>
            </a:r>
            <a:r>
              <a:rPr lang="en" sz="1400">
                <a:solidFill>
                  <a:srgbClr val="000000"/>
                </a:solidFill>
              </a:rPr>
              <a:t>: ChatGPT can be integrated into various roles and industries, including marketing, HR, IT, data, and software engineering. 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i="1" lang="en" sz="1400">
                <a:solidFill>
                  <a:srgbClr val="000000"/>
                </a:solidFill>
              </a:rPr>
              <a:t>Note</a:t>
            </a:r>
            <a:r>
              <a:rPr lang="en" sz="1400">
                <a:solidFill>
                  <a:srgbClr val="000000"/>
                </a:solidFill>
              </a:rPr>
              <a:t>: Privacy and ownership concerns should be considered, especially with sensitive data.</a:t>
            </a:r>
            <a:endParaRPr b="1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Enabling People to Use ChatGPT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Role-Specific Use Cases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</a:rPr>
              <a:t>Leaders</a:t>
            </a:r>
            <a:r>
              <a:rPr lang="en" sz="1400">
                <a:solidFill>
                  <a:srgbClr val="000000"/>
                </a:solidFill>
              </a:rPr>
              <a:t>: Use ChatGPT to draft emails, presentations, brainstorm ideas, and summarize meetings. Ensure content is verified when stakes are high.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</a:rPr>
              <a:t>Technical Roles</a:t>
            </a:r>
            <a:r>
              <a:rPr lang="en" sz="1400">
                <a:solidFill>
                  <a:srgbClr val="000000"/>
                </a:solidFill>
              </a:rPr>
              <a:t>: Engineers and data professionals can leverage ChatGPT to generate code, explain concepts, troubleshoot errors, and create documentation.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</a:rPr>
              <a:t>HR Teams</a:t>
            </a:r>
            <a:r>
              <a:rPr lang="en" sz="1400">
                <a:solidFill>
                  <a:srgbClr val="000000"/>
                </a:solidFill>
              </a:rPr>
              <a:t>: HR can use ChatGPT to brainstorm employee engagement strategies and improve internal communication.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</a:rPr>
              <a:t>Marketing</a:t>
            </a:r>
            <a:r>
              <a:rPr lang="en" sz="1400">
                <a:solidFill>
                  <a:srgbClr val="000000"/>
                </a:solidFill>
              </a:rPr>
              <a:t>: Marketers can use ChatGPT to write social media posts, edit content, and create SEO-optimized copy for brand awareness.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</a:rPr>
              <a:t>Sales</a:t>
            </a:r>
            <a:r>
              <a:rPr lang="en" sz="1400">
                <a:solidFill>
                  <a:srgbClr val="000000"/>
                </a:solidFill>
              </a:rPr>
              <a:t>: Sales teams can craft outreach templates, personalize communication, brainstorm strategies, and summarize product info to improve customer engagement.</a:t>
            </a:r>
            <a:endParaRPr b="1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Use Cases for ChatGPT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</a:rPr>
              <a:t>Suitability</a:t>
            </a:r>
            <a:r>
              <a:rPr lang="en" sz="1400">
                <a:solidFill>
                  <a:srgbClr val="000000"/>
                </a:solidFill>
              </a:rPr>
              <a:t>: To determine when to use ChatGPT, evaluate its capabilities, limitations, and the task requirements using key questions.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b="1" lang="en" sz="1400">
                <a:solidFill>
                  <a:srgbClr val="000000"/>
                </a:solidFill>
              </a:rPr>
              <a:t>Validating a Use Case</a:t>
            </a:r>
            <a:endParaRPr b="1"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lang="en">
                <a:solidFill>
                  <a:srgbClr val="000000"/>
                </a:solidFill>
              </a:rPr>
              <a:t>Accuracy</a:t>
            </a:r>
            <a:r>
              <a:rPr lang="en">
                <a:solidFill>
                  <a:srgbClr val="000000"/>
                </a:solidFill>
              </a:rPr>
              <a:t>: Avoid ChatGPT for tasks needing high accuracy (e.g., policy advisory).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lang="en">
                <a:solidFill>
                  <a:srgbClr val="000000"/>
                </a:solidFill>
              </a:rPr>
              <a:t>Verification</a:t>
            </a:r>
            <a:r>
              <a:rPr lang="en">
                <a:solidFill>
                  <a:srgbClr val="000000"/>
                </a:solidFill>
              </a:rPr>
              <a:t>: Don’t use it for decision-making if the response can’t be verified.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lang="en">
                <a:solidFill>
                  <a:srgbClr val="000000"/>
                </a:solidFill>
              </a:rPr>
              <a:t>Sensitive Data</a:t>
            </a:r>
            <a:r>
              <a:rPr lang="en">
                <a:solidFill>
                  <a:srgbClr val="000000"/>
                </a:solidFill>
              </a:rPr>
              <a:t>: Ensure compliance with data laws (e.g., GDPR, CCPA) for sensitive data.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lang="en">
                <a:solidFill>
                  <a:srgbClr val="000000"/>
                </a:solidFill>
              </a:rPr>
              <a:t>Ownership</a:t>
            </a:r>
            <a:r>
              <a:rPr lang="en">
                <a:solidFill>
                  <a:srgbClr val="000000"/>
                </a:solidFill>
              </a:rPr>
              <a:t>: Ensure ownership rights and OpenAI’s terms are followed if generating revenue.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</a:rPr>
              <a:t>Ownership</a:t>
            </a:r>
            <a:r>
              <a:rPr lang="en" sz="1400">
                <a:solidFill>
                  <a:srgbClr val="000000"/>
                </a:solidFill>
              </a:rPr>
              <a:t>: If ownership is required (e.g., for revenue), ensure compliance with OpenAI’s terms and understand copyright issues.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b="1" lang="en" sz="1400">
                <a:solidFill>
                  <a:srgbClr val="000000"/>
                </a:solidFill>
              </a:rPr>
              <a:t>Example Use Cases</a:t>
            </a:r>
            <a:endParaRPr b="1"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lang="en">
                <a:solidFill>
                  <a:srgbClr val="000000"/>
                </a:solidFill>
              </a:rPr>
              <a:t>HR Brainstorming</a:t>
            </a:r>
            <a:r>
              <a:rPr lang="en">
                <a:solidFill>
                  <a:srgbClr val="000000"/>
                </a:solidFill>
              </a:rPr>
              <a:t>: Suitable for generating ideas, provided responses are verified.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b="1" lang="en">
                <a:solidFill>
                  <a:srgbClr val="000000"/>
                </a:solidFill>
              </a:rPr>
              <a:t>Healthcare Recommendations</a:t>
            </a:r>
            <a:r>
              <a:rPr lang="en">
                <a:solidFill>
                  <a:srgbClr val="000000"/>
                </a:solidFill>
              </a:rPr>
              <a:t>: Unsuitable due to the need for precise, accurate advice.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Ownership and Privacy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</a:rPr>
              <a:t>Key Considerations for Businesses</a:t>
            </a:r>
            <a:r>
              <a:rPr lang="en" sz="1400">
                <a:solidFill>
                  <a:srgbClr val="000000"/>
                </a:solidFill>
              </a:rPr>
              <a:t>: Ownership and privacy are crucial when integrating ChatGPT into business models, as neglecting them can lead to financial penalties, lawsuits, and damage to customer trust.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</a:rPr>
              <a:t>Who Owns the Response</a:t>
            </a:r>
            <a:r>
              <a:rPr lang="en" sz="1400">
                <a:solidFill>
                  <a:srgbClr val="000000"/>
                </a:solidFill>
              </a:rPr>
              <a:t>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</a:pPr>
            <a:r>
              <a:rPr lang="en">
                <a:solidFill>
                  <a:srgbClr val="000000"/>
                </a:solidFill>
              </a:rPr>
              <a:t>Users can claim ownership of ChatGPT responses if they comply with OpenAI's terms and applicable laws.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</a:pPr>
            <a:r>
              <a:rPr lang="en">
                <a:solidFill>
                  <a:srgbClr val="000000"/>
                </a:solidFill>
              </a:rPr>
              <a:t>Responses cannot be owned if non-unique or based on prompts with limited responses.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</a:pPr>
            <a:r>
              <a:rPr lang="en">
                <a:solidFill>
                  <a:srgbClr val="000000"/>
                </a:solidFill>
              </a:rPr>
              <a:t>Responses should not mislead customers into thinking they are human-generated.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</a:pPr>
            <a:r>
              <a:rPr lang="en">
                <a:solidFill>
                  <a:srgbClr val="000000"/>
                </a:solidFill>
              </a:rPr>
              <a:t>ChatGPT cannot be used for copyright infringement.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</a:rPr>
              <a:t>Copyright Concerns</a:t>
            </a:r>
            <a:r>
              <a:rPr lang="en" sz="1400">
                <a:solidFill>
                  <a:srgbClr val="000000"/>
                </a:solidFill>
              </a:rPr>
              <a:t>: AI-generated content resembling copyrighted material could lead to infringement claims.</a:t>
            </a:r>
            <a:endParaRPr b="1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Ownership and Privacy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Who Owns the Prompt</a:t>
            </a:r>
            <a:r>
              <a:rPr lang="en" sz="1400">
                <a:solidFill>
                  <a:srgbClr val="000000"/>
                </a:solidFill>
              </a:rPr>
              <a:t>: OpenAI's terms state that users own the input (prompt), as permitted by law.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Prompt Privacy</a:t>
            </a:r>
            <a:r>
              <a:rPr lang="en" sz="1400">
                <a:solidFill>
                  <a:srgbClr val="000000"/>
                </a:solidFill>
              </a:rPr>
              <a:t>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OpenAI uses prompts and responses for performance improvements, but users can opt out via privacy settings.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Sensitive data input without consent could breach data governance laws.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Data Governance</a:t>
            </a:r>
            <a:r>
              <a:rPr lang="en" sz="1400">
                <a:solidFill>
                  <a:srgbClr val="000000"/>
                </a:solidFill>
              </a:rPr>
              <a:t>: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Laws like GDPR regulate data collection, storage, and usage to protect personal data, particularly for EU citizens.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>
                <a:solidFill>
                  <a:srgbClr val="000000"/>
                </a:solidFill>
              </a:rPr>
              <a:t>ChatGPT use must comply with both OpenAI's terms and applicable data governance laws.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AI Ethics</a:t>
            </a:r>
            <a:r>
              <a:rPr lang="en" sz="1400">
                <a:solidFill>
                  <a:srgbClr val="000000"/>
                </a:solidFill>
              </a:rPr>
              <a:t>: AI ethics ensures AI use benefits people and society, preventing negative societal impacts while striving for positive outcomes.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