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roxima Nova"/>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6.xml"/><Relationship Id="rId22" Type="http://schemas.openxmlformats.org/officeDocument/2006/relationships/font" Target="fonts/ProximaNova-italic.fntdata"/><Relationship Id="rId10" Type="http://schemas.openxmlformats.org/officeDocument/2006/relationships/slide" Target="slides/slide5.xml"/><Relationship Id="rId21"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9dcc7f7e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9dcc7f7e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9dcc7f7e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9dcc7f7e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9dcc7f7e5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9dcc7f7e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9dcc7f7e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9dcc7f7e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9dcc7f7e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9dcc7f7e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49dcc7f7e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49dcc7f7e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9dcc7f7e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9dcc7f7e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9dcc7f7e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9dcc7f7e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9dcc7f7e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9dcc7f7e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9dcc7f7e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9dcc7f7e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9dcc7f7e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9dcc7f7e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9dcc7f7e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9dcc7f7e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9dcc7f7e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9dcc7f7e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Understanding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Improving Model Performance</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en" sz="1100">
                <a:solidFill>
                  <a:srgbClr val="000000"/>
                </a:solidFill>
              </a:rPr>
              <a:t>Evaluating Model Performance</a:t>
            </a:r>
            <a:r>
              <a:rPr lang="en" sz="1100">
                <a:solidFill>
                  <a:srgbClr val="000000"/>
                </a:solidFill>
              </a:rPr>
              <a:t>: After training, if the model's performance isn't satisfactory, various techniques can be applied to enhance its effectiveness.</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Dimensionality Reduction</a:t>
            </a:r>
            <a:r>
              <a:rPr lang="en" sz="1100">
                <a:solidFill>
                  <a:srgbClr val="000000"/>
                </a:solidFill>
              </a:rPr>
              <a:t>: This technique involves reducing the number of features (or variables) in your dataset.</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Feature Selection</a:t>
            </a:r>
            <a:r>
              <a:rPr lang="en" sz="1100">
                <a:solidFill>
                  <a:srgbClr val="000000"/>
                </a:solidFill>
              </a:rPr>
              <a:t>: Identifying and removing irrelevant or redundant features that don’t contribute to the model's predictive power.</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Feature Consolidation:</a:t>
            </a:r>
            <a:r>
              <a:rPr lang="en" sz="1100">
                <a:solidFill>
                  <a:srgbClr val="000000"/>
                </a:solidFill>
              </a:rPr>
              <a:t> Reducing highly correlated features by merging them to retain important information while simplifying the model.</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Feature Transformation</a:t>
            </a:r>
            <a:r>
              <a:rPr lang="en" sz="1100">
                <a:solidFill>
                  <a:srgbClr val="000000"/>
                </a:solidFill>
              </a:rPr>
              <a:t>: Combining multiple related features into a single feature to simplify the model without losing valuable information.</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Hyperparameter Tuning</a:t>
            </a:r>
            <a:r>
              <a:rPr lang="en" sz="1100">
                <a:solidFill>
                  <a:srgbClr val="000000"/>
                </a:solidFill>
              </a:rPr>
              <a:t>: Hyperparameters are settings that influence how a model is trained. Adjusting them can improve model performance.</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Adjustment</a:t>
            </a:r>
            <a:r>
              <a:rPr lang="en" sz="1100">
                <a:solidFill>
                  <a:srgbClr val="000000"/>
                </a:solidFill>
              </a:rPr>
              <a:t>: Tuning hyperparameters such as the learning rate, regularization strength, or the number of layers in neural networks can help the model better learn the underlying patterns in the data.</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Optimization</a:t>
            </a:r>
            <a:r>
              <a:rPr lang="en" sz="1100">
                <a:solidFill>
                  <a:srgbClr val="000000"/>
                </a:solidFill>
              </a:rPr>
              <a:t>: Structured methods, like grid search or random search, can systematically find the best set of hyperparameters to optimize the model’s performance.</a:t>
            </a:r>
            <a:endParaRPr sz="1100">
              <a:solidFill>
                <a:srgbClr val="000000"/>
              </a:solidFil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rPr>
              <a:t>Ensemble Methods</a:t>
            </a:r>
            <a:r>
              <a:rPr lang="en" sz="1100">
                <a:solidFill>
                  <a:srgbClr val="000000"/>
                </a:solidFill>
              </a:rPr>
              <a:t>: Ensemble methods combine multiple models to make predictions more robust.</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Voting</a:t>
            </a:r>
            <a:r>
              <a:rPr lang="en" sz="1100">
                <a:solidFill>
                  <a:srgbClr val="000000"/>
                </a:solidFill>
              </a:rPr>
              <a:t>: In classification tasks, the predictions of several models are combined, and the majority prediction is selected as the final output.</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Averaging</a:t>
            </a:r>
            <a:r>
              <a:rPr lang="en" sz="1100">
                <a:solidFill>
                  <a:srgbClr val="000000"/>
                </a:solidFill>
              </a:rPr>
              <a:t>: In regression tasks, predictions from different models are averaged to produce a final prediction.</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Learning</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 sz="1300">
                <a:solidFill>
                  <a:srgbClr val="000000"/>
                </a:solidFill>
              </a:rPr>
              <a:t>What is Deep Learning?</a:t>
            </a:r>
            <a:br>
              <a:rPr b="1" lang="en" sz="1300">
                <a:solidFill>
                  <a:srgbClr val="000000"/>
                </a:solidFill>
              </a:rPr>
            </a:br>
            <a:r>
              <a:rPr lang="en" sz="1300">
                <a:solidFill>
                  <a:srgbClr val="000000"/>
                </a:solidFill>
              </a:rPr>
              <a:t>Deep learning uses neural networks inspired by the human brain to solve complex problems, especially with unstructured data like text and images.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How it Works:</a:t>
            </a:r>
            <a:br>
              <a:rPr b="1" lang="en" sz="1300">
                <a:solidFill>
                  <a:srgbClr val="000000"/>
                </a:solidFill>
              </a:rPr>
            </a:br>
            <a:r>
              <a:rPr lang="en" sz="1300">
                <a:solidFill>
                  <a:srgbClr val="000000"/>
                </a:solidFill>
              </a:rPr>
              <a:t>Neural networks process inputs (e.g., budget, advertising, star power) through multiple layers to predict outcomes (e.g., box office revenue).</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Complex Networks:</a:t>
            </a:r>
            <a:br>
              <a:rPr b="1" lang="en" sz="1300">
                <a:solidFill>
                  <a:srgbClr val="000000"/>
                </a:solidFill>
              </a:rPr>
            </a:br>
            <a:r>
              <a:rPr lang="en" sz="1300">
                <a:solidFill>
                  <a:srgbClr val="000000"/>
                </a:solidFill>
              </a:rPr>
              <a:t>As more data points are added, deep learning models become more complex, combining various factors like budget, advertising, and star power to make accurate predictions.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Training the Network:</a:t>
            </a:r>
            <a:br>
              <a:rPr b="1" lang="en" sz="1300">
                <a:solidFill>
                  <a:srgbClr val="000000"/>
                </a:solidFill>
              </a:rPr>
            </a:br>
            <a:r>
              <a:rPr lang="en" sz="1300">
                <a:solidFill>
                  <a:srgbClr val="000000"/>
                </a:solidFill>
              </a:rPr>
              <a:t>The neural network learns the relationships between variables by analyzing training data, optimizing the connections between neurons.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When to Use Deep Learning:</a:t>
            </a:r>
            <a:br>
              <a:rPr b="1" lang="en" sz="1300">
                <a:solidFill>
                  <a:srgbClr val="000000"/>
                </a:solidFill>
              </a:rPr>
            </a:br>
            <a:r>
              <a:rPr lang="en" sz="1300">
                <a:solidFill>
                  <a:srgbClr val="000000"/>
                </a:solidFill>
              </a:rPr>
              <a:t>Deep learning excels with large datasets and complex problems, particularly in areas like computer vision and natural language processing. For smaller datasets, traditional machine learning is more effective.</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Computer Vision</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 sz="1300">
                <a:solidFill>
                  <a:srgbClr val="000000"/>
                </a:solidFill>
              </a:rPr>
              <a:t>What is Computer Vision?</a:t>
            </a:r>
            <a:br>
              <a:rPr b="1" lang="en" sz="1300">
                <a:solidFill>
                  <a:srgbClr val="000000"/>
                </a:solidFill>
              </a:rPr>
            </a:br>
            <a:r>
              <a:rPr lang="en" sz="1300">
                <a:solidFill>
                  <a:srgbClr val="000000"/>
                </a:solidFill>
              </a:rPr>
              <a:t>Computer vision enables computers to interpret and understand images, essential for tasks like self-driving cars, which use cameras to detect objects, lanes, and traffic signs.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Image Data:</a:t>
            </a:r>
            <a:br>
              <a:rPr b="1" lang="en" sz="1300">
                <a:solidFill>
                  <a:srgbClr val="000000"/>
                </a:solidFill>
              </a:rPr>
            </a:br>
            <a:r>
              <a:rPr lang="en" sz="1300">
                <a:solidFill>
                  <a:srgbClr val="000000"/>
                </a:solidFill>
              </a:rPr>
              <a:t>Digital images are made up of pixels, where each pixel has color and intensity values. For colored images, the RGB system is used, requiring three color channels (Red, Green, Blue).</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Face Recognition:</a:t>
            </a:r>
            <a:br>
              <a:rPr b="1" lang="en" sz="1300">
                <a:solidFill>
                  <a:srgbClr val="000000"/>
                </a:solidFill>
              </a:rPr>
            </a:br>
            <a:r>
              <a:rPr lang="en" sz="1300">
                <a:solidFill>
                  <a:srgbClr val="000000"/>
                </a:solidFill>
              </a:rPr>
              <a:t>In face recognition, images of people are input into a neural network, which learns to detect features like edges, eyes, and faces to ultimately recognize individuals.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Training the Neural Network:</a:t>
            </a:r>
            <a:br>
              <a:rPr b="1" lang="en" sz="1300">
                <a:solidFill>
                  <a:srgbClr val="000000"/>
                </a:solidFill>
              </a:rPr>
            </a:br>
            <a:r>
              <a:rPr lang="en" sz="1300">
                <a:solidFill>
                  <a:srgbClr val="000000"/>
                </a:solidFill>
              </a:rPr>
              <a:t>By feeding labeled images (with the correct identity), the neural network learns what to compute for each neuron, gradually recognizing patterns like faces without needing manual intervention.</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Applications:</a:t>
            </a:r>
            <a:br>
              <a:rPr b="1" lang="en" sz="1300">
                <a:solidFill>
                  <a:srgbClr val="000000"/>
                </a:solidFill>
              </a:rPr>
            </a:br>
            <a:r>
              <a:rPr lang="en" sz="1300">
                <a:solidFill>
                  <a:srgbClr val="000000"/>
                </a:solidFill>
              </a:rPr>
              <a:t>Computer vision powers applications such as facial recognition, self-driving cars, medical image analysis (e.g., tumor detection), and even generating fake videos (e.g., deepfakes).</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Natural Language Processing</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 sz="1300">
                <a:solidFill>
                  <a:srgbClr val="000000"/>
                </a:solidFill>
              </a:rPr>
              <a:t>What is NLP?: </a:t>
            </a:r>
            <a:r>
              <a:rPr lang="en" sz="1300">
                <a:solidFill>
                  <a:srgbClr val="000000"/>
                </a:solidFill>
              </a:rPr>
              <a:t>NLP enables computers to understand and interpret human language, including tasks like identifying named entities (persons, locations) in text.</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Bag of Words: </a:t>
            </a:r>
            <a:r>
              <a:rPr lang="en" sz="1300">
                <a:solidFill>
                  <a:srgbClr val="000000"/>
                </a:solidFill>
              </a:rPr>
              <a:t>A simple NLP technique where word frequency in text is counted. While useful, it doesn't capture word context or meaning.</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N-grams: </a:t>
            </a:r>
            <a:r>
              <a:rPr lang="en" sz="1300">
                <a:solidFill>
                  <a:srgbClr val="000000"/>
                </a:solidFill>
              </a:rPr>
              <a:t>By considering sequences of words (e.g., two-word sequences), n-grams improve upon bag of words, helping capture more context.</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Limitations of Bag of Words: </a:t>
            </a:r>
            <a:r>
              <a:rPr lang="en" sz="1300">
                <a:solidFill>
                  <a:srgbClr val="000000"/>
                </a:solidFill>
              </a:rPr>
              <a:t>Word counts don't account for synonyms, such as different words meaning "blue" (e.g., sky-blue, aqua).</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Word Embeddings: </a:t>
            </a:r>
            <a:r>
              <a:rPr lang="en" sz="1300">
                <a:solidFill>
                  <a:srgbClr val="000000"/>
                </a:solidFill>
              </a:rPr>
              <a:t>A technique that groups similar words together, creating mathematical word representations. It enables intuitive relations, such as "King - man + woman = Queen."</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Language Translation: </a:t>
            </a:r>
            <a:r>
              <a:rPr lang="en" sz="1300">
                <a:solidFill>
                  <a:srgbClr val="000000"/>
                </a:solidFill>
              </a:rPr>
              <a:t>NLP techniques like word embeddings help translate text from one language to another, as seen in machine translation applications.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Applications of NLP: </a:t>
            </a:r>
            <a:r>
              <a:rPr lang="en" sz="1300">
                <a:solidFill>
                  <a:srgbClr val="000000"/>
                </a:solidFill>
              </a:rPr>
              <a:t>NLP powers technologies such as Google Translate, chatbots, voice assistants (Siri, Alexa), and sentiment analysis tools.</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Why Deep Learning for NLP? </a:t>
            </a:r>
            <a:r>
              <a:rPr lang="en" sz="1300">
                <a:solidFill>
                  <a:srgbClr val="000000"/>
                </a:solidFill>
              </a:rPr>
              <a:t>Deep learning is preferred for text and image data because it doesn't need manual feature engineering and performs better as the amount of data increases.</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ML</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Char char="●"/>
            </a:pPr>
            <a:r>
              <a:rPr b="1" lang="en" sz="1100">
                <a:solidFill>
                  <a:srgbClr val="000000"/>
                </a:solidFill>
              </a:rPr>
              <a:t>Data Quality:</a:t>
            </a:r>
            <a:r>
              <a:rPr lang="en" sz="1100">
                <a:solidFill>
                  <a:srgbClr val="000000"/>
                </a:solidFill>
              </a:rPr>
              <a:t> "Garbage in, garbage out" — The quality of the input data directly affects the quality of machine learning outputs. Poor data leads to inaccurate or biased results.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Real-world Examples of Data Issues:</a:t>
            </a:r>
            <a:endParaRPr b="1"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Amazon's AI recruiting system preferred male candidates due to biased training data from past hiring trends.</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Microsoft’s chatbot Tay, corrupted by internet trolls, demonstrated the dangers of machine learning models learning from harmful inputs.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Importance of Critical Data Analysis:</a:t>
            </a:r>
            <a:r>
              <a:rPr lang="en" sz="1100">
                <a:solidFill>
                  <a:srgbClr val="000000"/>
                </a:solidFill>
              </a:rPr>
              <a:t> Always be critical of the model's outputs. High-quality data is essential, including analysis of data characteristics, relevance, and domain expertise.</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Quality Assurance:</a:t>
            </a:r>
            <a:r>
              <a:rPr lang="en" sz="1100">
                <a:solidFill>
                  <a:srgbClr val="000000"/>
                </a:solidFill>
              </a:rPr>
              <a:t> To ensure data quality, it's important to assess the data source, distribution, and outliers, with transparent and repeatable processes.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Explainability:</a:t>
            </a:r>
            <a:endParaRPr b="1"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Machine learning models can be "black boxes," making it hard to understand their decision-making process.</a:t>
            </a:r>
            <a:endParaRPr sz="1100">
              <a:solidFill>
                <a:srgbClr val="000000"/>
              </a:solidFill>
            </a:endParaRPr>
          </a:p>
          <a:p>
            <a:pPr indent="-298450" lvl="1" marL="914400" rtl="0" algn="l">
              <a:spcBef>
                <a:spcPts val="0"/>
              </a:spcBef>
              <a:spcAft>
                <a:spcPts val="0"/>
              </a:spcAft>
              <a:buClr>
                <a:srgbClr val="000000"/>
              </a:buClr>
              <a:buSzPts val="1100"/>
              <a:buChar char="○"/>
            </a:pPr>
            <a:r>
              <a:rPr lang="en" sz="1100">
                <a:solidFill>
                  <a:srgbClr val="000000"/>
                </a:solidFill>
              </a:rPr>
              <a:t>Transparency is crucial for trust, regulatory compliance, and bias detection.</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Explainable AI:</a:t>
            </a:r>
            <a:r>
              <a:rPr lang="en" sz="1100">
                <a:solidFill>
                  <a:srgbClr val="000000"/>
                </a:solidFill>
              </a:rPr>
              <a:t> AI models must sometimes explain their reasoning to be useful in real-world applications. Explainable AI methods aim to clarify the factors influencing predictions.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Example of Explainable AI:</a:t>
            </a:r>
            <a:r>
              <a:rPr lang="en" sz="1100">
                <a:solidFill>
                  <a:srgbClr val="000000"/>
                </a:solidFill>
              </a:rPr>
              <a:t> A hospital using a machine learning model for diabetes prediction can identify key features, like blood pressure, that impact predictions, providing valuable insights.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Inexplicable AI in Deep Learning:</a:t>
            </a:r>
            <a:r>
              <a:rPr lang="en" sz="1100">
                <a:solidFill>
                  <a:srgbClr val="000000"/>
                </a:solidFill>
              </a:rPr>
              <a:t> For tasks like handwritten letter recognition, deep learning works well even without explainability, as accuracy is the primary goal.</a:t>
            </a:r>
            <a:endParaRPr sz="1100">
              <a:solidFill>
                <a:srgbClr val="000000"/>
              </a:solidFill>
            </a:endParaRPr>
          </a:p>
          <a:p>
            <a:pPr indent="0" lvl="0" marL="0" rtl="0" algn="l">
              <a:spcBef>
                <a:spcPts val="1200"/>
              </a:spcBef>
              <a:spcAft>
                <a:spcPts val="12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Machine Learning</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What is Machine Learning?</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Machine Learning (ML) enables computers to learn from data and improve over time without being explicitly programmed.</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ML is widely used in real-life applications like intelligent assistants, recommendation systems, and medical diagnoses.</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Machine Learning vs. Artificial Intelligence (AI)</a:t>
            </a:r>
            <a:endParaRPr b="1" sz="1400">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AI</a:t>
            </a:r>
            <a:r>
              <a:rPr lang="en">
                <a:solidFill>
                  <a:srgbClr val="000000"/>
                </a:solidFill>
              </a:rPr>
              <a:t>: Broad set of tools aimed at creating intelligent behavior in computers, including robotics, natural language processing, and machine learning.</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ML</a:t>
            </a:r>
            <a:r>
              <a:rPr lang="en">
                <a:solidFill>
                  <a:srgbClr val="000000"/>
                </a:solidFill>
              </a:rPr>
              <a:t>: A subset of AI focused on algorithms that learn patterns from data to make predictions and inferences.</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Key Concepts</a:t>
            </a:r>
            <a:endParaRPr b="1" sz="1400">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Prediction</a:t>
            </a:r>
            <a:r>
              <a:rPr lang="en">
                <a:solidFill>
                  <a:srgbClr val="000000"/>
                </a:solidFill>
              </a:rPr>
              <a:t>: Using historical data to predict future outcomes (e.g., weather forecast).</a:t>
            </a:r>
            <a:endParaRPr>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Inference</a:t>
            </a:r>
            <a:r>
              <a:rPr lang="en">
                <a:solidFill>
                  <a:srgbClr val="000000"/>
                </a:solidFill>
              </a:rPr>
              <a:t>: Drawing insights from data to understand causes or identify patterns (e.g., reasons behind weather changes).</a:t>
            </a:r>
            <a:endParaRPr>
              <a:solidFill>
                <a:srgbClr val="000000"/>
              </a:solidFill>
            </a:endParaRPr>
          </a:p>
          <a:p>
            <a:pPr indent="0" lvl="0" marL="0" rtl="0" algn="l">
              <a:spcBef>
                <a:spcPts val="1200"/>
              </a:spcBef>
              <a:spcAft>
                <a:spcPts val="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Machine Learning</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How Machine Learning Works</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ML relies on </a:t>
            </a:r>
            <a:r>
              <a:rPr b="1" lang="en">
                <a:solidFill>
                  <a:srgbClr val="000000"/>
                </a:solidFill>
              </a:rPr>
              <a:t>data</a:t>
            </a:r>
            <a:r>
              <a:rPr lang="en">
                <a:solidFill>
                  <a:srgbClr val="000000"/>
                </a:solidFill>
              </a:rPr>
              <a:t> and </a:t>
            </a:r>
            <a:r>
              <a:rPr b="1" lang="en">
                <a:solidFill>
                  <a:srgbClr val="000000"/>
                </a:solidFill>
              </a:rPr>
              <a:t>algorithms</a:t>
            </a:r>
            <a:r>
              <a:rPr lang="en">
                <a:solidFill>
                  <a:srgbClr val="000000"/>
                </a:solidFill>
              </a:rPr>
              <a:t> from statistics and computer science.</a:t>
            </a:r>
            <a:endParaRPr b="1">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Learning from Data</a:t>
            </a:r>
            <a:r>
              <a:rPr lang="en" sz="1400">
                <a:solidFill>
                  <a:srgbClr val="000000"/>
                </a:solidFill>
              </a:rPr>
              <a:t>: </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ML algorithms analyze existing data to identify patterns and use this knowledge to make decisions on new, unseen data.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Example: Spam detection in emails—ML learns to identify spam from labeled email data and then can detect spam in new emails.</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Role of Data Science</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Data science is about extracting insights and making sense of data.</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ML is a tool within data science that helps make predictions and decisions from data.</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Machine Learning Models</a:t>
            </a:r>
            <a:endParaRPr b="1" sz="1400">
              <a:solidFill>
                <a:srgbClr val="000000"/>
              </a:solidFill>
            </a:endParaRPr>
          </a:p>
          <a:p>
            <a:pPr indent="-317500" lvl="1" marL="914400" rtl="0" algn="l">
              <a:spcBef>
                <a:spcPts val="0"/>
              </a:spcBef>
              <a:spcAft>
                <a:spcPts val="0"/>
              </a:spcAft>
              <a:buClr>
                <a:srgbClr val="000000"/>
              </a:buClr>
              <a:buSzPts val="1400"/>
              <a:buChar char="○"/>
            </a:pPr>
            <a:r>
              <a:rPr b="1" lang="en">
                <a:solidFill>
                  <a:srgbClr val="000000"/>
                </a:solidFill>
              </a:rPr>
              <a:t>Model</a:t>
            </a:r>
            <a:r>
              <a:rPr lang="en">
                <a:solidFill>
                  <a:srgbClr val="000000"/>
                </a:solidFill>
              </a:rPr>
              <a:t>: A statistical representation of a process (e.g., predicting traffic or classifying images).</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model is built from data, and new data can be input to make predictions or estimate outcomes (e.g., predicting traffic on a specific day).</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The output can be a </a:t>
            </a:r>
            <a:r>
              <a:rPr b="1" lang="en">
                <a:solidFill>
                  <a:srgbClr val="000000"/>
                </a:solidFill>
              </a:rPr>
              <a:t>probability</a:t>
            </a:r>
            <a:r>
              <a:rPr lang="en">
                <a:solidFill>
                  <a:srgbClr val="000000"/>
                </a:solidFill>
              </a:rPr>
              <a:t> (e.g., likelihood that an image is of a cat).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Concepts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b="1" lang="en" sz="1200">
                <a:solidFill>
                  <a:srgbClr val="000000"/>
                </a:solidFill>
              </a:rPr>
              <a:t>Reinforcement Learning</a:t>
            </a:r>
            <a:r>
              <a:rPr lang="en" sz="1200">
                <a:solidFill>
                  <a:srgbClr val="000000"/>
                </a:solidFill>
              </a:rPr>
              <a:t>: Sequential decision-making based on rewards/penalties (e.g., robots, chess). Complex and less common.</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Supervised Learning</a:t>
            </a:r>
            <a:r>
              <a:rPr lang="en" sz="1200">
                <a:solidFill>
                  <a:srgbClr val="000000"/>
                </a:solidFill>
              </a:rPr>
              <a:t>: Uses labeled data (features + known outcomes) to train models for prediction (e.g., predicting heart disease from features like age, cholesterol). The model generalizes to new data.</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Unsupervised Learning</a:t>
            </a:r>
            <a:r>
              <a:rPr lang="en" sz="1200">
                <a:solidFill>
                  <a:srgbClr val="000000"/>
                </a:solidFill>
              </a:rPr>
              <a:t>: Finds patterns in unlabeled data (e.g., clustering, anomaly detection). Groups data based on similarity without predefined labels.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Training Data</a:t>
            </a:r>
            <a:r>
              <a:rPr lang="en" sz="1200">
                <a:solidFill>
                  <a:srgbClr val="000000"/>
                </a:solidFill>
              </a:rPr>
              <a:t>: Data used to train models, with processing time varying based on dataset size.</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Unlabeled Data</a:t>
            </a:r>
            <a:r>
              <a:rPr lang="en" sz="1200">
                <a:solidFill>
                  <a:srgbClr val="000000"/>
                </a:solidFill>
              </a:rPr>
              <a:t>: Essential for unsupervised learning when labels are unavailable (e.g., self-driving car images).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Model Training</a:t>
            </a:r>
            <a:r>
              <a:rPr lang="en" sz="1200">
                <a:solidFill>
                  <a:srgbClr val="000000"/>
                </a:solidFill>
              </a:rPr>
              <a:t>: The process of teaching a model using training data so it can make predictions or decisions.</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Features</a:t>
            </a:r>
            <a:r>
              <a:rPr lang="en" sz="1200">
                <a:solidFill>
                  <a:srgbClr val="000000"/>
                </a:solidFill>
              </a:rPr>
              <a:t>: Individual variables or pieces of data used to make predictions (e.g., age, cholesterol, etc. in heart disease prediction).</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Labels</a:t>
            </a:r>
            <a:r>
              <a:rPr lang="en" sz="1200">
                <a:solidFill>
                  <a:srgbClr val="000000"/>
                </a:solidFill>
              </a:rPr>
              <a:t>: Known outcomes in supervised learning that the model tries to predict (e.g., whether a patient has heart disease).</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Generalization</a:t>
            </a:r>
            <a:r>
              <a:rPr lang="en" sz="1200">
                <a:solidFill>
                  <a:srgbClr val="000000"/>
                </a:solidFill>
              </a:rPr>
              <a:t>: The model's ability to make accurate predictions on new, unseen data.</a:t>
            </a:r>
            <a:endParaRPr sz="1200">
              <a:solidFill>
                <a:srgbClr val="000000"/>
              </a:solidFill>
            </a:endParaRPr>
          </a:p>
          <a:p>
            <a:pPr indent="-304800" lvl="0" marL="457200" rtl="0" algn="l">
              <a:spcBef>
                <a:spcPts val="0"/>
              </a:spcBef>
              <a:spcAft>
                <a:spcPts val="0"/>
              </a:spcAft>
              <a:buClr>
                <a:srgbClr val="000000"/>
              </a:buClr>
              <a:buSzPts val="1200"/>
              <a:buFont typeface="Arial"/>
              <a:buChar char="●"/>
            </a:pPr>
            <a:r>
              <a:rPr b="1" lang="en" sz="1200">
                <a:solidFill>
                  <a:srgbClr val="000000"/>
                </a:solidFill>
              </a:rPr>
              <a:t>Applications</a:t>
            </a:r>
            <a:r>
              <a:rPr lang="en" sz="1200">
                <a:solidFill>
                  <a:srgbClr val="000000"/>
                </a:solidFill>
              </a:rPr>
              <a:t>: Reinforcement learning is used in robotics and games, supervised learning is common in healthcare, finance, and marketing, while unsupervised learning is often used in customer segmentation, fraud detection, and anomaly detection.</a:t>
            </a:r>
            <a:endParaRPr sz="1200">
              <a:solidFill>
                <a:srgbClr val="000000"/>
              </a:solidFill>
            </a:endParaRPr>
          </a:p>
          <a:p>
            <a:pPr indent="0" lvl="0" marL="0" rtl="0" algn="l">
              <a:spcBef>
                <a:spcPts val="1200"/>
              </a:spcBef>
              <a:spcAft>
                <a:spcPts val="1200"/>
              </a:spcAft>
              <a:buNone/>
            </a:pPr>
            <a:r>
              <a:t/>
            </a:r>
            <a:endParaRPr b="1"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 Workflow</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Extract Features</a:t>
            </a:r>
            <a:r>
              <a:rPr lang="en" sz="1400">
                <a:solidFill>
                  <a:srgbClr val="000000"/>
                </a:solidFill>
              </a:rPr>
              <a:t>: Identify and prepare relevant features from the dataset (e.g., square footage, neighborhood). You may need to reformat or create new features based on the data.</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Split Dataset</a:t>
            </a:r>
            <a:r>
              <a:rPr lang="en" sz="1400">
                <a:solidFill>
                  <a:srgbClr val="000000"/>
                </a:solidFill>
              </a:rPr>
              <a:t>: Divide the dataset into two subsets: one for training the model (training dataset) and one for testing the model (test dataset). The test dataset ensures the model is evaluated on data it hasn’t seen before.</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Train Model</a:t>
            </a:r>
            <a:r>
              <a:rPr lang="en" sz="1400">
                <a:solidFill>
                  <a:srgbClr val="000000"/>
                </a:solidFill>
              </a:rPr>
              <a:t>: Input the training dataset into a chosen machine learning model. There are many models available (e.g., neural networks, logistic regression) depending on the complexity and use case.</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Evaluate Model</a:t>
            </a:r>
            <a:r>
              <a:rPr lang="en" sz="1400">
                <a:solidFill>
                  <a:srgbClr val="000000"/>
                </a:solidFill>
              </a:rPr>
              <a:t>: Test the model using the test dataset, often called "unseen data," to assess its performance. Common evaluation metrics include error rates or the percentage of correct predictions within a specified margin (e.g., 10% margin).</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Tune Model (if necessary)</a:t>
            </a:r>
            <a:r>
              <a:rPr lang="en" sz="1400">
                <a:solidFill>
                  <a:srgbClr val="000000"/>
                </a:solidFill>
              </a:rPr>
              <a:t>: If the model's performance isn't satisfactory, adjustments (or "tuning") can be made. This may involve tweaking model parameters or selecting different features. If performance remains poor, more data may be needed to improve results.</a:t>
            </a:r>
            <a:endParaRPr sz="1400">
              <a:solidFill>
                <a:srgbClr val="000000"/>
              </a:solidFill>
            </a:endParaRPr>
          </a:p>
          <a:p>
            <a:pPr indent="0" lvl="0" marL="0" rtl="0" algn="l">
              <a:spcBef>
                <a:spcPts val="1200"/>
              </a:spcBef>
              <a:spcAft>
                <a:spcPts val="1200"/>
              </a:spcAft>
              <a:buNone/>
            </a:pPr>
            <a:r>
              <a:t/>
            </a:r>
            <a:endParaRPr b="1"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Learning</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lang="en" sz="1100">
                <a:solidFill>
                  <a:srgbClr val="000000"/>
                </a:solidFill>
              </a:rPr>
              <a:t>Machine learning where the model is trained using labeled data to predict outcomes for new, unseen data.</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Types of Supervised Learning</a:t>
            </a:r>
            <a:endParaRPr b="1"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Classification</a:t>
            </a:r>
            <a:r>
              <a:rPr lang="en" sz="1100">
                <a:solidFill>
                  <a:srgbClr val="000000"/>
                </a:solidFill>
              </a:rPr>
              <a:t>: Predicts discrete categories (e.g., yes/no, types of flowers, customer churn).</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Regression</a:t>
            </a:r>
            <a:r>
              <a:rPr lang="en" sz="1100">
                <a:solidFill>
                  <a:srgbClr val="000000"/>
                </a:solidFill>
              </a:rPr>
              <a:t>: Predicts continuous values (e.g., stock price, temperature, real estate value).</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Training Process</a:t>
            </a:r>
            <a:endParaRPr b="1"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Data Splitting</a:t>
            </a:r>
            <a:r>
              <a:rPr lang="en" sz="1100">
                <a:solidFill>
                  <a:srgbClr val="000000"/>
                </a:solidFill>
              </a:rPr>
              <a:t>: Split data into training (80%) and testing (20%) datasets.</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Model Training</a:t>
            </a:r>
            <a:r>
              <a:rPr lang="en" sz="1100">
                <a:solidFill>
                  <a:srgbClr val="000000"/>
                </a:solidFill>
              </a:rPr>
              <a:t>: Use training data to build and train the model.</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Model Evaluation</a:t>
            </a:r>
            <a:r>
              <a:rPr lang="en" sz="1100">
                <a:solidFill>
                  <a:srgbClr val="000000"/>
                </a:solidFill>
              </a:rPr>
              <a:t>: Test the model on unseen data and evaluate performance based on metrics like accuracy, error rate, etc.</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Support Vector Machine (SVM)</a:t>
            </a:r>
            <a:endParaRPr b="1"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Linear Classifier</a:t>
            </a:r>
            <a:r>
              <a:rPr lang="en" sz="1100">
                <a:solidFill>
                  <a:srgbClr val="000000"/>
                </a:solidFill>
              </a:rPr>
              <a:t>: SVM separates categories using a straight line.</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Polynomial Classifier</a:t>
            </a:r>
            <a:r>
              <a:rPr lang="en" sz="1100">
                <a:solidFill>
                  <a:srgbClr val="000000"/>
                </a:solidFill>
              </a:rPr>
              <a:t>: Allows curves for more complex, non-linear problems.</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Choosing Between Classification &amp; Regression</a:t>
            </a:r>
            <a:endParaRPr b="1"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Classification</a:t>
            </a:r>
            <a:r>
              <a:rPr lang="en" sz="1100">
                <a:solidFill>
                  <a:srgbClr val="000000"/>
                </a:solidFill>
              </a:rPr>
              <a:t>: Used when the target is categorical (e.g., yes/no).</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Regression</a:t>
            </a:r>
            <a:r>
              <a:rPr lang="en" sz="1100">
                <a:solidFill>
                  <a:srgbClr val="000000"/>
                </a:solidFill>
              </a:rPr>
              <a:t>: Used when the target is continuous (e.g., price, temperature).</a:t>
            </a:r>
            <a:endParaRPr sz="1100">
              <a:solidFill>
                <a:srgbClr val="000000"/>
              </a:solidFill>
            </a:endParaRPr>
          </a:p>
          <a:p>
            <a:pPr indent="-298450" lvl="0" marL="457200" rtl="0" algn="l">
              <a:spcBef>
                <a:spcPts val="0"/>
              </a:spcBef>
              <a:spcAft>
                <a:spcPts val="0"/>
              </a:spcAft>
              <a:buClr>
                <a:srgbClr val="000000"/>
              </a:buClr>
              <a:buSzPts val="1100"/>
              <a:buChar char="●"/>
            </a:pPr>
            <a:r>
              <a:rPr b="1" lang="en" sz="1100">
                <a:solidFill>
                  <a:srgbClr val="000000"/>
                </a:solidFill>
              </a:rPr>
              <a:t>Model Performance &amp; Tuning</a:t>
            </a:r>
            <a:endParaRPr b="1"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Evaluation</a:t>
            </a:r>
            <a:r>
              <a:rPr lang="en" sz="1100">
                <a:solidFill>
                  <a:srgbClr val="000000"/>
                </a:solidFill>
              </a:rPr>
              <a:t>: Assess model accuracy and make adjustments if needed.</a:t>
            </a:r>
            <a:endParaRPr sz="1100">
              <a:solidFill>
                <a:srgbClr val="000000"/>
              </a:solidFil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rPr>
              <a:t>Tuning</a:t>
            </a:r>
            <a:r>
              <a:rPr lang="en" sz="1100">
                <a:solidFill>
                  <a:srgbClr val="000000"/>
                </a:solidFill>
              </a:rPr>
              <a:t>: Improve performance by tweaking parameters or adding features.</a:t>
            </a:r>
            <a:endParaRPr sz="11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Learning</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 sz="1400">
                <a:solidFill>
                  <a:srgbClr val="000000"/>
                </a:solidFill>
              </a:rPr>
              <a:t>Machine learning where the model learns patterns from the dataset without a target column, identifying structures or groupings without pre-defined labels.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Applications</a:t>
            </a:r>
            <a:r>
              <a:rPr lang="en" sz="1400">
                <a:solidFill>
                  <a:srgbClr val="000000"/>
                </a:solidFill>
              </a:rPr>
              <a:t>: Includes clustering, anomaly detection, and association.</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Clustering</a:t>
            </a:r>
            <a:r>
              <a:rPr lang="en" sz="1400">
                <a:solidFill>
                  <a:srgbClr val="000000"/>
                </a:solidFill>
              </a:rPr>
              <a:t>: Identifying groups of similar observations based on shared characteristics.</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Examples: Grouping by species (dogs vs. cats), color (black, grey, white), or origin (Europe vs. Japan).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Models: K-Means (requires predefined clusters), DBSCAN (doesn’t require predefined clusters).</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Anomaly Detection</a:t>
            </a:r>
            <a:r>
              <a:rPr lang="en" sz="1400">
                <a:solidFill>
                  <a:srgbClr val="000000"/>
                </a:solidFill>
              </a:rPr>
              <a:t>: Detecting outliers or data points that deviate significantly from the rest.</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Examples: Identifying faulty devices, fraud detection, or unusual patient responses.</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Association</a:t>
            </a:r>
            <a:r>
              <a:rPr lang="en" sz="1400">
                <a:solidFill>
                  <a:srgbClr val="000000"/>
                </a:solidFill>
              </a:rPr>
              <a:t>: Finding relationships between events that occur together.</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Examples: Market basket analysis (e.g., people buying jam also buying bread).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Machine Learning Model Performance</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Overfitting</a:t>
            </a:r>
            <a:r>
              <a:rPr lang="en" sz="1400">
                <a:solidFill>
                  <a:srgbClr val="000000"/>
                </a:solidFill>
              </a:rPr>
              <a:t>: Overfitting occurs when a model performs well on training data but poorly on unseen testing data, meaning it has memorized the training set and fails to generalize well to new data.</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Accuracy</a:t>
            </a:r>
            <a:r>
              <a:rPr lang="en" sz="1400">
                <a:solidFill>
                  <a:srgbClr val="000000"/>
                </a:solidFill>
              </a:rPr>
              <a:t>: Accuracy is the ratio of correctly predicted observations to the total observations. However, it might not be the best metric in some cases, especially when dealing with imbalanced classes.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Confusion matrix</a:t>
            </a:r>
            <a:r>
              <a:rPr lang="en" sz="1400">
                <a:solidFill>
                  <a:srgbClr val="000000"/>
                </a:solidFill>
              </a:rPr>
              <a:t>: The confusion matrix is a table used to evaluate the performance of a classification model. It includes</a:t>
            </a:r>
            <a:endParaRPr sz="1400">
              <a:solidFill>
                <a:srgbClr val="000000"/>
              </a:solidFill>
            </a:endParaRPr>
          </a:p>
          <a:p>
            <a:pPr indent="-317500" lvl="1" marL="914400" rtl="0" algn="l">
              <a:spcBef>
                <a:spcPts val="0"/>
              </a:spcBef>
              <a:spcAft>
                <a:spcPts val="0"/>
              </a:spcAft>
              <a:buClr>
                <a:srgbClr val="000000"/>
              </a:buClr>
              <a:buSzPts val="1400"/>
              <a:buFont typeface="Arial"/>
              <a:buChar char="○"/>
            </a:pPr>
            <a:r>
              <a:rPr b="1" lang="en">
                <a:solidFill>
                  <a:srgbClr val="000000"/>
                </a:solidFill>
              </a:rPr>
              <a:t>True Positives (TP)</a:t>
            </a:r>
            <a:r>
              <a:rPr lang="en">
                <a:solidFill>
                  <a:srgbClr val="000000"/>
                </a:solidFill>
              </a:rPr>
              <a:t>: Correctly predicted positive outcomes.</a:t>
            </a:r>
            <a:endParaRPr>
              <a:solidFill>
                <a:srgbClr val="000000"/>
              </a:solidFill>
            </a:endParaRPr>
          </a:p>
          <a:p>
            <a:pPr indent="-317500" lvl="1" marL="914400" rtl="0" algn="l">
              <a:spcBef>
                <a:spcPts val="0"/>
              </a:spcBef>
              <a:spcAft>
                <a:spcPts val="0"/>
              </a:spcAft>
              <a:buClr>
                <a:srgbClr val="000000"/>
              </a:buClr>
              <a:buSzPts val="1400"/>
              <a:buFont typeface="Arial"/>
              <a:buChar char="○"/>
            </a:pPr>
            <a:r>
              <a:rPr b="1" lang="en">
                <a:solidFill>
                  <a:srgbClr val="000000"/>
                </a:solidFill>
              </a:rPr>
              <a:t>False Positives (FP)</a:t>
            </a:r>
            <a:r>
              <a:rPr lang="en">
                <a:solidFill>
                  <a:srgbClr val="000000"/>
                </a:solidFill>
              </a:rPr>
              <a:t>: Negative outcomes incorrectly predicted as positive.</a:t>
            </a:r>
            <a:endParaRPr>
              <a:solidFill>
                <a:srgbClr val="000000"/>
              </a:solidFill>
            </a:endParaRPr>
          </a:p>
          <a:p>
            <a:pPr indent="-317500" lvl="1" marL="914400" rtl="0" algn="l">
              <a:spcBef>
                <a:spcPts val="0"/>
              </a:spcBef>
              <a:spcAft>
                <a:spcPts val="0"/>
              </a:spcAft>
              <a:buClr>
                <a:srgbClr val="000000"/>
              </a:buClr>
              <a:buSzPts val="1400"/>
              <a:buFont typeface="Arial"/>
              <a:buChar char="○"/>
            </a:pPr>
            <a:r>
              <a:rPr b="1" lang="en">
                <a:solidFill>
                  <a:srgbClr val="000000"/>
                </a:solidFill>
              </a:rPr>
              <a:t>True Negatives (TN)</a:t>
            </a:r>
            <a:r>
              <a:rPr lang="en">
                <a:solidFill>
                  <a:srgbClr val="000000"/>
                </a:solidFill>
              </a:rPr>
              <a:t>: Correctly predicted negative outcomes.</a:t>
            </a:r>
            <a:endParaRPr>
              <a:solidFill>
                <a:srgbClr val="000000"/>
              </a:solidFill>
            </a:endParaRPr>
          </a:p>
          <a:p>
            <a:pPr indent="-317500" lvl="1" marL="914400" rtl="0" algn="l">
              <a:spcBef>
                <a:spcPts val="0"/>
              </a:spcBef>
              <a:spcAft>
                <a:spcPts val="0"/>
              </a:spcAft>
              <a:buClr>
                <a:srgbClr val="000000"/>
              </a:buClr>
              <a:buSzPts val="1400"/>
              <a:buFont typeface="Arial"/>
              <a:buChar char="○"/>
            </a:pPr>
            <a:r>
              <a:rPr b="1" lang="en">
                <a:solidFill>
                  <a:srgbClr val="000000"/>
                </a:solidFill>
              </a:rPr>
              <a:t>False Negatives (FN)</a:t>
            </a:r>
            <a:r>
              <a:rPr lang="en">
                <a:solidFill>
                  <a:srgbClr val="000000"/>
                </a:solidFill>
              </a:rPr>
              <a:t>: Positive outcomes incorrectly predicted as negative.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Machine Learning Model Performance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Char char="●"/>
            </a:pPr>
            <a:r>
              <a:rPr b="1" lang="en" sz="1400">
                <a:solidFill>
                  <a:srgbClr val="000000"/>
                </a:solidFill>
              </a:rPr>
              <a:t>Sensitivity</a:t>
            </a:r>
            <a:r>
              <a:rPr lang="en" sz="1400">
                <a:solidFill>
                  <a:srgbClr val="000000"/>
                </a:solidFill>
              </a:rPr>
              <a:t>: Sensitivity (or Recall) measures the proportion of actual positives that are correctly identified. It focuses on minimizing</a:t>
            </a:r>
            <a:r>
              <a:rPr lang="en" sz="1400">
                <a:solidFill>
                  <a:srgbClr val="000000"/>
                </a:solidFill>
              </a:rPr>
              <a:t> </a:t>
            </a:r>
            <a:r>
              <a:rPr lang="en" sz="1400">
                <a:solidFill>
                  <a:srgbClr val="000000"/>
                </a:solidFill>
              </a:rPr>
              <a:t>false negatives.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Specificity</a:t>
            </a:r>
            <a:r>
              <a:rPr lang="en" sz="1400">
                <a:solidFill>
                  <a:srgbClr val="000000"/>
                </a:solidFill>
              </a:rPr>
              <a:t>: Specificity measures the proportion of actual negatives that are correctly identified. It focuses on minimizing false positives.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Evaluating regression</a:t>
            </a:r>
            <a:r>
              <a:rPr lang="en" sz="1400">
                <a:solidFill>
                  <a:srgbClr val="000000"/>
                </a:solidFill>
              </a:rPr>
              <a:t>: In regression, performance is evaluated based on the difference between the predicted values and the actual values. Metrics like Root Mean Squared Error (RMSE) or Mean Absolute Error (MAE) are commonly used to quantify this error.</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Unsupervised learning evaluation</a:t>
            </a:r>
            <a:r>
              <a:rPr lang="en" sz="1400">
                <a:solidFill>
                  <a:srgbClr val="000000"/>
                </a:solidFill>
              </a:rPr>
              <a:t>: In unsupervised learning, there are no target labels to compare predictions against, so the performance is evaluated based on how well the results meet the goals of the problem, such as grouping or detecting patterns.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