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c68eadb3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c68eadb3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c68eadb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c68eadb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68eadb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68eadb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c68eadb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c68eadb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c68eadb3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c68eadb3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c68eadb3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c68eadb3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c68eadb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c68eadb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c68eadb3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c68eadb3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c68eadb3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c68eadb3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c68eadb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c68eadb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c68eadb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c68eadb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c68eadb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c68eadb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c68eadb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c68eadb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c68eadb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c68eadb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c68eadb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c68eadb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c68eadb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c68eadb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c68eadb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c68eadb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Generative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and Mitigating Social Bias in AI Models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Understanding Social Bias</a:t>
            </a:r>
            <a:r>
              <a:rPr lang="en" sz="1400">
                <a:solidFill>
                  <a:srgbClr val="000000"/>
                </a:solidFill>
              </a:rPr>
              <a:t>:</a:t>
            </a:r>
            <a:endParaRPr sz="1400">
              <a:solidFill>
                <a:srgbClr val="000000"/>
              </a:solidFill>
            </a:endParaRPr>
          </a:p>
          <a:p>
            <a:pPr indent="-317500" lvl="1" marL="914400" rtl="0" algn="l">
              <a:spcBef>
                <a:spcPts val="0"/>
              </a:spcBef>
              <a:spcAft>
                <a:spcPts val="0"/>
              </a:spcAft>
              <a:buClr>
                <a:srgbClr val="000000"/>
              </a:buClr>
              <a:buSzPts val="1400"/>
              <a:buFont typeface="Proxima Nova"/>
              <a:buChar char="○"/>
            </a:pPr>
            <a:r>
              <a:rPr lang="en">
                <a:solidFill>
                  <a:srgbClr val="000000"/>
                </a:solidFill>
              </a:rPr>
              <a:t>Social bias refers to systematic unfairness or partiality in AI models, often impacting certain groups disproportionately. It arises from various sources, including training data and model assumptions, and can result in harmful societal consequences if not addressed.</a:t>
            </a:r>
            <a:endParaRPr>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Sources of Bias</a:t>
            </a:r>
            <a:r>
              <a:rPr lang="en" sz="1400">
                <a:solidFill>
                  <a:srgbClr val="000000"/>
                </a:solidFill>
              </a:rPr>
              <a:t>:</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Bias in Data</a:t>
            </a:r>
            <a:r>
              <a:rPr lang="en">
                <a:solidFill>
                  <a:srgbClr val="000000"/>
                </a:solidFill>
              </a:rPr>
              <a:t>: Imbalanced or unrepresentative training data can lead to skewed AI outputs, perpetuating underrepresentation or misrepresentation of certain groups.</a:t>
            </a:r>
            <a:endParaRPr>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Bias in Models</a:t>
            </a:r>
            <a:r>
              <a:rPr lang="en">
                <a:solidFill>
                  <a:srgbClr val="000000"/>
                </a:solidFill>
              </a:rPr>
              <a:t>: Assumptions or optimization choices during model design can result in narrow objectives that produce biased outcomes, even with unbiased data.</a:t>
            </a:r>
            <a:endParaRPr>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Bias in Use</a:t>
            </a:r>
            <a:r>
              <a:rPr lang="en">
                <a:solidFill>
                  <a:srgbClr val="000000"/>
                </a:solidFill>
              </a:rPr>
              <a:t>: Users applying generative AI in harmful or malicious ways can lead to biased or unfair results, even when the model itself is designed to be neutral.</a:t>
            </a:r>
            <a:endParaRPr>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and Mitigating Social Bias in AI Models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Identifying Bias</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Representation Analysis</a:t>
            </a:r>
            <a:r>
              <a:rPr lang="en" sz="1200">
                <a:solidFill>
                  <a:srgbClr val="000000"/>
                </a:solidFill>
              </a:rPr>
              <a:t>: Examines whether the model uses different language or behaves differently when referring to distinct groups, indicating potential bias.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Fairness Metrics</a:t>
            </a:r>
            <a:r>
              <a:rPr lang="en" sz="1200">
                <a:solidFill>
                  <a:srgbClr val="000000"/>
                </a:solidFill>
              </a:rPr>
              <a:t>: Algorithms that assess equal treatment, opportunity, and accuracy across different groups can help detect subtle biases.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Human Audits</a:t>
            </a:r>
            <a:r>
              <a:rPr lang="en" sz="1200">
                <a:solidFill>
                  <a:srgbClr val="000000"/>
                </a:solidFill>
              </a:rPr>
              <a:t>: Involves manual review of model outputs to identify and evaluate bias, providing insights that may be overlooked by automated methods.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Mitigating Bias</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Diversifying Training Data</a:t>
            </a:r>
            <a:r>
              <a:rPr lang="en" sz="1200">
                <a:solidFill>
                  <a:srgbClr val="000000"/>
                </a:solidFill>
              </a:rPr>
              <a:t>: Ensure a broad and balanced representation of groups to counter underrepresentation.</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Model Adjustments</a:t>
            </a:r>
            <a:r>
              <a:rPr lang="en" sz="1200">
                <a:solidFill>
                  <a:srgbClr val="000000"/>
                </a:solidFill>
              </a:rPr>
              <a:t>: Prioritize diverse data during training to improve representation of marginalized or underrepresented groups.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Adversarial Training</a:t>
            </a:r>
            <a:r>
              <a:rPr lang="en" sz="1200">
                <a:solidFill>
                  <a:srgbClr val="000000"/>
                </a:solidFill>
              </a:rPr>
              <a:t>: Use separate models to detect bias during training and adjust the generative AI accordingly.</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Continuous Evaluation</a:t>
            </a:r>
            <a:r>
              <a:rPr lang="en" sz="1200">
                <a:solidFill>
                  <a:srgbClr val="000000"/>
                </a:solidFill>
              </a:rPr>
              <a:t>: Regularly assess models for biases and make updates based on emerging anti-bias techniques. Engaging diverse stakeholders throughout development helps identify and address bias early on.</a:t>
            </a:r>
            <a:endParaRPr b="1" sz="1200">
              <a:solidFill>
                <a:srgbClr val="000000"/>
              </a:solidFill>
            </a:endParaRPr>
          </a:p>
          <a:p>
            <a:pPr indent="0" lvl="0" marL="0" rtl="0" algn="l">
              <a:spcBef>
                <a:spcPts val="1200"/>
              </a:spcBef>
              <a:spcAft>
                <a:spcPts val="12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Ownership, and Privacy in Generative AI</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Ownership of AI-Generated Content</a:t>
            </a:r>
            <a:r>
              <a:rPr lang="en" sz="1200">
                <a:solidFill>
                  <a:srgbClr val="000000"/>
                </a:solidFill>
              </a:rPr>
              <a:t>: Determining ownership is complex—whether it's the prompt creator, AI developer, or original artists. AI's growing independence challenges traditional IP laws.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IP Law and AI</a:t>
            </a:r>
            <a:r>
              <a:rPr lang="en" sz="1200">
                <a:solidFill>
                  <a:srgbClr val="000000"/>
                </a:solidFill>
              </a:rPr>
              <a:t>: Existing copyright laws are designed for human creators, but AI’s role in content creation forces adaptations in the legal system.</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Best Practices</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Check copyright status of AI training data.</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Ensure AI doesn’t use copyrighted content without rights.</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Consult legal experts and stay updated on IP laws.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Privacy</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Review terms of use and data handling practices.</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Data shared may be used for model training.</a:t>
            </a:r>
            <a:endParaRPr sz="1200">
              <a:solidFill>
                <a:srgbClr val="000000"/>
              </a:solidFill>
            </a:endParaRPr>
          </a:p>
          <a:p>
            <a:pPr indent="-304800" lvl="1" marL="914400" rtl="0" algn="l">
              <a:spcBef>
                <a:spcPts val="0"/>
              </a:spcBef>
              <a:spcAft>
                <a:spcPts val="0"/>
              </a:spcAft>
              <a:buClr>
                <a:srgbClr val="000000"/>
              </a:buClr>
              <a:buSzPts val="1200"/>
              <a:buFont typeface="Proxima Nova"/>
              <a:buChar char="●"/>
            </a:pPr>
            <a:r>
              <a:rPr lang="en" sz="1200">
                <a:solidFill>
                  <a:srgbClr val="000000"/>
                </a:solidFill>
              </a:rPr>
              <a:t>Consider using local servers for privacy.</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Industry Norms</a:t>
            </a:r>
            <a:r>
              <a:rPr lang="en" sz="1200">
                <a:solidFill>
                  <a:srgbClr val="000000"/>
                </a:solidFill>
              </a:rPr>
              <a:t>: Different industries respond differently to AI. Creative sectors are cautious, while medical research embraces AI's potential.</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Evolving Regulations</a:t>
            </a:r>
            <a:r>
              <a:rPr lang="en" sz="1200">
                <a:solidFill>
                  <a:srgbClr val="000000"/>
                </a:solidFill>
              </a:rPr>
              <a:t>: AI laws vary globally, with privacy regulations like the EU's requiring compliance, regardless of developer location. Stay informed about legal changes.</a:t>
            </a:r>
            <a:endParaRPr sz="1200">
              <a:solidFill>
                <a:srgbClr val="000000"/>
              </a:solidFill>
            </a:endParaRPr>
          </a:p>
          <a:p>
            <a:pPr indent="0" lvl="0" marL="0" rtl="0" algn="l">
              <a:spcBef>
                <a:spcPts val="12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Responsible Generative AI Applications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 sz="1200">
                <a:solidFill>
                  <a:srgbClr val="000000"/>
                </a:solidFill>
              </a:rPr>
              <a:t>Ethical Considerations</a:t>
            </a:r>
            <a:r>
              <a:rPr lang="en" sz="1200">
                <a:solidFill>
                  <a:srgbClr val="000000"/>
                </a:solidFill>
              </a:rPr>
              <a:t>: Beyond bias and ownership, it's crucial to address ethical concerns regarding AI usage.</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Malicious Use</a:t>
            </a:r>
            <a:r>
              <a:rPr lang="en" sz="1200">
                <a:solidFill>
                  <a:srgbClr val="000000"/>
                </a:solidFill>
              </a:rPr>
              <a:t>: AI can be exploited to manipulate society:</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Deepfakes</a:t>
            </a:r>
            <a:r>
              <a:rPr lang="en" sz="1200">
                <a:solidFill>
                  <a:srgbClr val="000000"/>
                </a:solidFill>
              </a:rPr>
              <a:t>: Synthetic media that misrepresents reality, often for defamation or manipulation.</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Misinformation Campaigns</a:t>
            </a:r>
            <a:r>
              <a:rPr lang="en" sz="1200">
                <a:solidFill>
                  <a:srgbClr val="000000"/>
                </a:solidFill>
              </a:rPr>
              <a:t>: AI can generate misleading content to sway opinions.</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Enhanced Hacking</a:t>
            </a:r>
            <a:r>
              <a:rPr lang="en" sz="1200">
                <a:solidFill>
                  <a:srgbClr val="000000"/>
                </a:solidFill>
              </a:rPr>
              <a:t>: AI can be used to access critical infrastructure maliciously.</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Detection and Prevention</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Human-in-the-loop</a:t>
            </a:r>
            <a:r>
              <a:rPr lang="en" sz="1200">
                <a:solidFill>
                  <a:srgbClr val="000000"/>
                </a:solidFill>
              </a:rPr>
              <a:t>: Ensuring human review of AI-generated content.</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Harm Prevention</a:t>
            </a:r>
            <a:r>
              <a:rPr lang="en" sz="1200">
                <a:solidFill>
                  <a:srgbClr val="000000"/>
                </a:solidFill>
              </a:rPr>
              <a:t>: Blocking harmful content, such as violence or hate speech.</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Regular Updates</a:t>
            </a:r>
            <a:r>
              <a:rPr lang="en" sz="1200">
                <a:solidFill>
                  <a:srgbClr val="000000"/>
                </a:solidFill>
              </a:rPr>
              <a:t>: Continuously review and update AI models to prevent misuse.</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Access Control</a:t>
            </a:r>
            <a:r>
              <a:rPr lang="en" sz="1200">
                <a:solidFill>
                  <a:srgbClr val="000000"/>
                </a:solidFill>
              </a:rPr>
              <a:t>: Implementing measures like </a:t>
            </a:r>
            <a:r>
              <a:rPr b="1" lang="en" sz="1200">
                <a:solidFill>
                  <a:srgbClr val="000000"/>
                </a:solidFill>
              </a:rPr>
              <a:t>Know Your Customer (KYC)</a:t>
            </a:r>
            <a:r>
              <a:rPr lang="en" sz="1200">
                <a:solidFill>
                  <a:srgbClr val="000000"/>
                </a:solidFill>
              </a:rPr>
              <a:t> to verify user identity and prevent illicit activities.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Prompt and Response Monitoring</a:t>
            </a:r>
            <a:r>
              <a:rPr lang="en" sz="1200">
                <a:solidFill>
                  <a:srgbClr val="000000"/>
                </a:solidFill>
              </a:rPr>
              <a:t>: Developers should monitor for harmful prompts and ensure responses adhere to ethical guidelines.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Applications</a:t>
            </a:r>
            <a:r>
              <a:rPr lang="en" sz="1200">
                <a:solidFill>
                  <a:srgbClr val="000000"/>
                </a:solidFill>
              </a:rPr>
              <a:t>: Watermarks on AI-generated content can identify its source, but malicious actors may attempt to remove them, necessitating law enforcement intervention.</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Communication and Feedback</a:t>
            </a:r>
            <a:r>
              <a:rPr lang="en" sz="1200">
                <a:solidFill>
                  <a:srgbClr val="000000"/>
                </a:solidFill>
              </a:rPr>
              <a:t>: Developers should engage stakeholders, provide clear usage guidelines, and gather regular feedback to improve AI systems responsibly.</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General Intelligence (AGI)</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What is AGI?</a:t>
            </a:r>
            <a:br>
              <a:rPr b="1" lang="en" sz="1200">
                <a:solidFill>
                  <a:srgbClr val="000000"/>
                </a:solidFill>
              </a:rPr>
            </a:br>
            <a:r>
              <a:rPr lang="en" sz="1200">
                <a:solidFill>
                  <a:srgbClr val="000000"/>
                </a:solidFill>
              </a:rPr>
              <a:t>AGI is a form of generative AI with human-like intelligence, capable of reasoning across domains, having social skills, thinking creatively, and possessing various forms of perception. It can complete human tasks and exceed human abilities in many areas, presenting both significant benefits and risks.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Pros of AGI</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Productivity Boom</a:t>
            </a:r>
            <a:r>
              <a:rPr lang="en" sz="1200">
                <a:solidFill>
                  <a:srgbClr val="000000"/>
                </a:solidFill>
              </a:rPr>
              <a:t>: Automation of intellectual work and enhanced human capabilities could drive economic growth and free up leisure time.</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Research Advancements</a:t>
            </a:r>
            <a:r>
              <a:rPr lang="en" sz="1200">
                <a:solidFill>
                  <a:srgbClr val="000000"/>
                </a:solidFill>
              </a:rPr>
              <a:t>: AGI could revolutionize fields like medicine, education, and scientific research.</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Global Problem Solving</a:t>
            </a:r>
            <a:r>
              <a:rPr lang="en" sz="1200">
                <a:solidFill>
                  <a:srgbClr val="000000"/>
                </a:solidFill>
              </a:rPr>
              <a:t>: It could tackle complex issues such as climate change, energy sources, and supply chain management.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Human Enrichment</a:t>
            </a:r>
            <a:r>
              <a:rPr lang="en" sz="1200">
                <a:solidFill>
                  <a:srgbClr val="000000"/>
                </a:solidFill>
              </a:rPr>
              <a:t>: Personalized AGI assistants could improve lives through wisdom, care, and efficiency.</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Cons of AGI</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Economic Disruption</a:t>
            </a:r>
            <a:r>
              <a:rPr lang="en" sz="1200">
                <a:solidFill>
                  <a:srgbClr val="000000"/>
                </a:solidFill>
              </a:rPr>
              <a:t>: Automation may lead to job loss or significant changes in existing jobs.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Malicious Use</a:t>
            </a:r>
            <a:r>
              <a:rPr lang="en" sz="1200">
                <a:solidFill>
                  <a:srgbClr val="000000"/>
                </a:solidFill>
              </a:rPr>
              <a:t>: AGI could be misused if it doesn't align with human values, posing risks to humanity.</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Existential Threat</a:t>
            </a:r>
            <a:r>
              <a:rPr lang="en" sz="1200">
                <a:solidFill>
                  <a:srgbClr val="000000"/>
                </a:solidFill>
              </a:rPr>
              <a:t>: The most extreme risk is AGI deciding to harm or subjugate human society.</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General Intelligence (AGI)</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Safety Debate</a:t>
            </a:r>
            <a:r>
              <a:rPr lang="en" sz="1300">
                <a:solidFill>
                  <a:srgbClr val="000000"/>
                </a:solidFill>
              </a:rPr>
              <a:t>:</a:t>
            </a:r>
            <a:endParaRPr sz="1300">
              <a:solidFill>
                <a:srgbClr val="000000"/>
              </a:solidFill>
            </a:endParaRPr>
          </a:p>
          <a:p>
            <a:pPr indent="-311150" lvl="1" marL="914400" rtl="0" algn="l">
              <a:spcBef>
                <a:spcPts val="0"/>
              </a:spcBef>
              <a:spcAft>
                <a:spcPts val="0"/>
              </a:spcAft>
              <a:buClr>
                <a:srgbClr val="000000"/>
              </a:buClr>
              <a:buSzPts val="1300"/>
              <a:buFont typeface="Proxima Nova"/>
              <a:buChar char="○"/>
            </a:pPr>
            <a:r>
              <a:rPr lang="en" sz="1300">
                <a:solidFill>
                  <a:srgbClr val="000000"/>
                </a:solidFill>
              </a:rPr>
              <a:t>Due to the risks, some propose halting AI development. However, like nuclear physics, AI development is likely to continue with increased regulation.</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Controlling AGI Outcomes</a:t>
            </a:r>
            <a:r>
              <a:rPr lang="en" sz="1300">
                <a:solidFill>
                  <a:srgbClr val="000000"/>
                </a:solidFill>
              </a:rPr>
              <a:t>:</a:t>
            </a:r>
            <a:endParaRPr sz="1300">
              <a:solidFill>
                <a:srgbClr val="000000"/>
              </a:solidFil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rPr>
              <a:t>Hard Constraints</a:t>
            </a:r>
            <a:r>
              <a:rPr lang="en" sz="1300">
                <a:solidFill>
                  <a:srgbClr val="000000"/>
                </a:solidFill>
              </a:rPr>
              <a:t>: Implement physical and digital limitations, such as isolation or an off switch.</a:t>
            </a:r>
            <a:endParaRPr sz="1300">
              <a:solidFill>
                <a:srgbClr val="000000"/>
              </a:solidFil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rPr>
              <a:t>Alignment Strategies</a:t>
            </a:r>
            <a:r>
              <a:rPr lang="en" sz="1300">
                <a:solidFill>
                  <a:srgbClr val="000000"/>
                </a:solidFill>
              </a:rPr>
              <a:t>:</a:t>
            </a:r>
            <a:endParaRPr sz="1300">
              <a:solidFill>
                <a:srgbClr val="000000"/>
              </a:solidFill>
            </a:endParaRPr>
          </a:p>
          <a:p>
            <a:pPr indent="-311150" lvl="2" marL="1371600" rtl="0" algn="l">
              <a:spcBef>
                <a:spcPts val="0"/>
              </a:spcBef>
              <a:spcAft>
                <a:spcPts val="0"/>
              </a:spcAft>
              <a:buClr>
                <a:srgbClr val="000000"/>
              </a:buClr>
              <a:buSzPts val="1300"/>
              <a:buFont typeface="Arial"/>
              <a:buChar char="■"/>
            </a:pPr>
            <a:r>
              <a:rPr b="1" lang="en" sz="1300">
                <a:solidFill>
                  <a:srgbClr val="000000"/>
                </a:solidFill>
              </a:rPr>
              <a:t>Iterative Development</a:t>
            </a:r>
            <a:r>
              <a:rPr lang="en" sz="1300">
                <a:solidFill>
                  <a:srgbClr val="000000"/>
                </a:solidFill>
              </a:rPr>
              <a:t>: Start with limited AI releases to identify and address issues.</a:t>
            </a:r>
            <a:endParaRPr sz="1300">
              <a:solidFill>
                <a:srgbClr val="000000"/>
              </a:solidFill>
            </a:endParaRPr>
          </a:p>
          <a:p>
            <a:pPr indent="-311150" lvl="2" marL="1371600" rtl="0" algn="l">
              <a:spcBef>
                <a:spcPts val="0"/>
              </a:spcBef>
              <a:spcAft>
                <a:spcPts val="0"/>
              </a:spcAft>
              <a:buClr>
                <a:srgbClr val="000000"/>
              </a:buClr>
              <a:buSzPts val="1300"/>
              <a:buFont typeface="Arial"/>
              <a:buChar char="■"/>
            </a:pPr>
            <a:r>
              <a:rPr b="1" lang="en" sz="1300">
                <a:solidFill>
                  <a:srgbClr val="000000"/>
                </a:solidFill>
              </a:rPr>
              <a:t>Constitutional AI</a:t>
            </a:r>
            <a:r>
              <a:rPr lang="en" sz="1300">
                <a:solidFill>
                  <a:srgbClr val="000000"/>
                </a:solidFill>
              </a:rPr>
              <a:t>: Codify human values and ethics, using feedback to improve alignment over time.</a:t>
            </a:r>
            <a:endParaRPr sz="1300">
              <a:solidFill>
                <a:srgbClr val="000000"/>
              </a:solidFill>
            </a:endParaRPr>
          </a:p>
          <a:p>
            <a:pPr indent="-311150" lvl="2" marL="1371600" rtl="0" algn="l">
              <a:spcBef>
                <a:spcPts val="0"/>
              </a:spcBef>
              <a:spcAft>
                <a:spcPts val="0"/>
              </a:spcAft>
              <a:buClr>
                <a:srgbClr val="000000"/>
              </a:buClr>
              <a:buSzPts val="1300"/>
              <a:buFont typeface="Arial"/>
              <a:buChar char="■"/>
            </a:pPr>
            <a:r>
              <a:rPr b="1" lang="en" sz="1300">
                <a:solidFill>
                  <a:srgbClr val="000000"/>
                </a:solidFill>
              </a:rPr>
              <a:t>Multi-Stakeholder Engagement</a:t>
            </a:r>
            <a:r>
              <a:rPr lang="en" sz="1300">
                <a:solidFill>
                  <a:srgbClr val="000000"/>
                </a:solidFill>
              </a:rPr>
              <a:t>: Include diverse perspectives in the development process to ensure balanced ethical considerations.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Government Intervention</a:t>
            </a:r>
            <a:r>
              <a:rPr lang="en" sz="1300">
                <a:solidFill>
                  <a:srgbClr val="000000"/>
                </a:solidFill>
              </a:rPr>
              <a:t>:</a:t>
            </a:r>
            <a:endParaRPr sz="1300">
              <a:solidFill>
                <a:srgbClr val="000000"/>
              </a:solidFil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rPr>
              <a:t>Regulation</a:t>
            </a:r>
            <a:r>
              <a:rPr lang="en" sz="1300">
                <a:solidFill>
                  <a:srgbClr val="000000"/>
                </a:solidFill>
              </a:rPr>
              <a:t>: Governments must ensure safety through AI safety regulations, oversight, and transparency.</a:t>
            </a:r>
            <a:endParaRPr sz="1300">
              <a:solidFill>
                <a:srgbClr val="000000"/>
              </a:solidFil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rPr>
              <a:t>International Collaboration</a:t>
            </a:r>
            <a:r>
              <a:rPr lang="en" sz="1300">
                <a:solidFill>
                  <a:srgbClr val="000000"/>
                </a:solidFill>
              </a:rPr>
              <a:t>: Global cooperation is necessary to ensure that AGI development benefits humanity and adheres to shared guidelines.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Bringing New AI into Old Workflows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 sz="1200">
                <a:solidFill>
                  <a:srgbClr val="000000"/>
                </a:solidFill>
              </a:rPr>
              <a:t>AI vs. Human Jobs</a:t>
            </a:r>
            <a:br>
              <a:rPr b="1" lang="en" sz="1200">
                <a:solidFill>
                  <a:srgbClr val="000000"/>
                </a:solidFill>
              </a:rPr>
            </a:br>
            <a:r>
              <a:rPr lang="en" sz="1200">
                <a:solidFill>
                  <a:srgbClr val="000000"/>
                </a:solidFill>
              </a:rPr>
              <a:t>AI can assist but not fully replace humans. While AI offers speed and knowledge, it lacks common sense and real-world experience.</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AI's Advantages and Limitations</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Advantages</a:t>
            </a:r>
            <a:r>
              <a:rPr lang="en" sz="1200">
                <a:solidFill>
                  <a:srgbClr val="000000"/>
                </a:solidFill>
              </a:rPr>
              <a:t>: Fast, deep knowledge, and cost-effective.</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Limitations</a:t>
            </a:r>
            <a:r>
              <a:rPr lang="en" sz="1200">
                <a:solidFill>
                  <a:srgbClr val="000000"/>
                </a:solidFill>
              </a:rPr>
              <a:t>: Prone to errors (hallucinations, bias), lacks common sense, and requires adaptation in workflows.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AI in Workflows</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Augmentation</a:t>
            </a:r>
            <a:r>
              <a:rPr lang="en" sz="1200">
                <a:solidFill>
                  <a:srgbClr val="000000"/>
                </a:solidFill>
              </a:rPr>
              <a:t>: AI assists with tasks (e.g., video creation).</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Co-Creation</a:t>
            </a:r>
            <a:r>
              <a:rPr lang="en" sz="1200">
                <a:solidFill>
                  <a:srgbClr val="000000"/>
                </a:solidFill>
              </a:rPr>
              <a:t>: Humans and AI collaborate (e.g., building presentations).</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Replacement</a:t>
            </a:r>
            <a:r>
              <a:rPr lang="en" sz="1200">
                <a:solidFill>
                  <a:srgbClr val="000000"/>
                </a:solidFill>
              </a:rPr>
              <a:t>: AI fully automates tasks (e.g., monitoring equipment).</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Steps for AI Integration</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Identify Opportunity</a:t>
            </a:r>
            <a:r>
              <a:rPr lang="en" sz="1200">
                <a:solidFill>
                  <a:srgbClr val="000000"/>
                </a:solidFill>
              </a:rPr>
              <a:t>: Find areas AI can assist.</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Decompose Process</a:t>
            </a:r>
            <a:r>
              <a:rPr lang="en" sz="1200">
                <a:solidFill>
                  <a:srgbClr val="000000"/>
                </a:solidFill>
              </a:rPr>
              <a:t>: Break down workflows to see where AI fits.</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Test &amp; Scale</a:t>
            </a:r>
            <a:r>
              <a:rPr lang="en" sz="1200">
                <a:solidFill>
                  <a:srgbClr val="000000"/>
                </a:solidFill>
              </a:rPr>
              <a:t>: Trial and scale AI solutions, like generating game art.</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 New Way of Working</a:t>
            </a:r>
            <a:br>
              <a:rPr b="1" lang="en" sz="1200">
                <a:solidFill>
                  <a:srgbClr val="000000"/>
                </a:solidFill>
              </a:rPr>
            </a:br>
            <a:r>
              <a:rPr lang="en" sz="1200">
                <a:solidFill>
                  <a:srgbClr val="000000"/>
                </a:solidFill>
              </a:rPr>
              <a:t>View AI as a partner for idea generation and routine tasks. Integration takes time, like onboarding a new team member.</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in Generative AI</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Collaborative Effort</a:t>
            </a:r>
            <a:r>
              <a:rPr lang="en" sz="1300">
                <a:solidFill>
                  <a:srgbClr val="000000"/>
                </a:solidFill>
              </a:rPr>
              <a:t>: Universities, governments, open-source communities, and companies all contribute to generative AI progress, each playing a unique role.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Universities</a:t>
            </a:r>
            <a:r>
              <a:rPr lang="en" sz="1300">
                <a:solidFill>
                  <a:srgbClr val="000000"/>
                </a:solidFill>
              </a:rPr>
              <a:t>: Lead in research and training experts, collaborating with industry and government on key AI projects.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Governments and Civic Organizations</a:t>
            </a:r>
            <a:r>
              <a:rPr lang="en" sz="1300">
                <a:solidFill>
                  <a:srgbClr val="000000"/>
                </a:solidFill>
              </a:rPr>
              <a:t>: Set regulations and provide funding, with civic institutions like CIFAR creating essential datasets.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Open-Source Communities</a:t>
            </a:r>
            <a:r>
              <a:rPr lang="en" sz="1300">
                <a:solidFill>
                  <a:srgbClr val="000000"/>
                </a:solidFill>
              </a:rPr>
              <a:t>: Offer accessible tools and models like Stable Diffusion, fueling innovation but also facing challenges with maintenance and misuse risks.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Startups and Large Companies</a:t>
            </a:r>
            <a:r>
              <a:rPr lang="en" sz="1300">
                <a:solidFill>
                  <a:srgbClr val="000000"/>
                </a:solidFill>
              </a:rPr>
              <a:t>: Drive commercialization, integrating AI into products, publishing research, and acquiring talent for innovation.</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The Openness Challenge</a:t>
            </a:r>
            <a:r>
              <a:rPr lang="en" sz="1300">
                <a:solidFill>
                  <a:srgbClr val="000000"/>
                </a:solidFill>
              </a:rPr>
              <a:t>: Companies must balance openness to attract feedback with the risk of losing competitive edge or enabling misuse.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Development Boundaries</a:t>
            </a:r>
            <a:r>
              <a:rPr lang="en" sz="1300">
                <a:solidFill>
                  <a:srgbClr val="000000"/>
                </a:solidFill>
              </a:rPr>
              <a:t>: AI progress is fueled by decreasing hardware costs and research, but limited by technological limits, regulations, and resource shortages.</a:t>
            </a:r>
            <a:endParaRPr sz="1300">
              <a:solidFill>
                <a:srgbClr val="000000"/>
              </a:solidFill>
            </a:endParaRPr>
          </a:p>
          <a:p>
            <a:pPr indent="0" lvl="0" marL="0" rtl="0" algn="l">
              <a:spcBef>
                <a:spcPts val="1200"/>
              </a:spcBef>
              <a:spcAft>
                <a:spcPts val="12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for a Future of Generative AI</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Do More with Less</a:t>
            </a:r>
            <a:r>
              <a:rPr lang="en" sz="1400">
                <a:solidFill>
                  <a:srgbClr val="000000"/>
                </a:solidFill>
              </a:rPr>
              <a:t>: Generative AI enables small teams to achieve what larger teams once did, boosting productivity in fields like healthcare and game development.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The AI Divide</a:t>
            </a:r>
            <a:r>
              <a:rPr lang="en" sz="1400">
                <a:solidFill>
                  <a:srgbClr val="000000"/>
                </a:solidFill>
              </a:rPr>
              <a:t>: Unequal access to AI tools and broadband, along with the need for AI literacy, will give more affluent individuals and nations an advantage.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Education and Jobs</a:t>
            </a:r>
            <a:r>
              <a:rPr lang="en" sz="1400">
                <a:solidFill>
                  <a:srgbClr val="000000"/>
                </a:solidFill>
              </a:rPr>
              <a:t>: AI will augment tasks and reshape education, focusing on AI usage over memorization. Governments will need to bridge the AI divide and address job displacement.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Media and Entertainment</a:t>
            </a:r>
            <a:r>
              <a:rPr lang="en" sz="1400">
                <a:solidFill>
                  <a:srgbClr val="000000"/>
                </a:solidFill>
              </a:rPr>
              <a:t>: AI speeds up creative tasks and enables large-scale media personalization, raising challenges in distinguishing real from AI-generated content.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Science and Technology</a:t>
            </a:r>
            <a:r>
              <a:rPr lang="en" sz="1400">
                <a:solidFill>
                  <a:srgbClr val="000000"/>
                </a:solidFill>
              </a:rPr>
              <a:t>: AI accelerates discoveries, like Alphafold’s rapid protein folding, but human direction remains essential for innovation.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Values</a:t>
            </a:r>
            <a:r>
              <a:rPr lang="en" sz="1400">
                <a:solidFill>
                  <a:srgbClr val="000000"/>
                </a:solidFill>
              </a:rPr>
              <a:t>: As AI advances, society will need to confront ethical questions about AI's rights and trustworthiness in decision-making.</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Generative AI?</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Definition</a:t>
            </a:r>
            <a:r>
              <a:rPr lang="en" sz="1400">
                <a:solidFill>
                  <a:srgbClr val="000000"/>
                </a:solidFill>
              </a:rPr>
              <a:t>: Generative AI refers to machine learning models that create new content (text, images, videos, code) based on data they’ve seen.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How It Works</a:t>
            </a:r>
            <a:r>
              <a:rPr lang="en" sz="1400">
                <a:solidFill>
                  <a:srgbClr val="000000"/>
                </a:solidFill>
              </a:rPr>
              <a:t>: Models take a prompt (input) and generate an output similar to learned data.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Types of Inputs/Outputs</a:t>
            </a:r>
            <a:r>
              <a:rPr lang="en" sz="1400">
                <a:solidFill>
                  <a:srgbClr val="000000"/>
                </a:solidFill>
              </a:rPr>
              <a:t>: Prompts can be text, images, or other data types, with outputs like text, images, or modified content (e.g., removing a person from an image).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Applications</a:t>
            </a:r>
            <a:r>
              <a:rPr lang="en" sz="1400">
                <a:solidFill>
                  <a:srgbClr val="000000"/>
                </a:solidFill>
              </a:rPr>
              <a:t>: Used in sales, marketing, finance, healthcare, and more for tasks like drafting emails, analyzing data, and automating processes.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Impact on Jobs</a:t>
            </a:r>
            <a:r>
              <a:rPr lang="en" sz="1400">
                <a:solidFill>
                  <a:srgbClr val="000000"/>
                </a:solidFill>
              </a:rPr>
              <a:t>: AI won’t replace jobs entirely, but it will change workflows. Understanding these tools will enhance their use in daily life.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Course Goals</a:t>
            </a:r>
            <a:r>
              <a:rPr lang="en" sz="1400">
                <a:solidFill>
                  <a:srgbClr val="000000"/>
                </a:solidFill>
              </a:rPr>
              <a:t>: Learn how generative AI is trained, its legal/ethical implications, and its societal impact.</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AI in the Machine Learning Landscape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Discriminative Models</a:t>
            </a:r>
            <a:r>
              <a:rPr lang="en" sz="1300">
                <a:solidFill>
                  <a:srgbClr val="000000"/>
                </a:solidFill>
              </a:rPr>
              <a:t>: Focus on classifying data (e.g., identifying if an image is a puppy or a bagel). They answer closed-ended questions by learning from labeled data.</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Generative Models</a:t>
            </a:r>
            <a:r>
              <a:rPr lang="en" sz="1300">
                <a:solidFill>
                  <a:srgbClr val="000000"/>
                </a:solidFill>
              </a:rPr>
              <a:t>: Unlike discriminative models, they can generate new content based on training data (e.g., creating a new puppy image). They "imagine" data, not just classify it.</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Integrating Models</a:t>
            </a:r>
            <a:r>
              <a:rPr lang="en" sz="1300">
                <a:solidFill>
                  <a:srgbClr val="000000"/>
                </a:solidFill>
              </a:rPr>
              <a:t>: Combining discriminative, generative models, and other techniques creates more effective AI systems that can produce high-quality, creative outputs.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Generative Adversarial Networks (GANs)</a:t>
            </a:r>
            <a:r>
              <a:rPr lang="en" sz="1300">
                <a:solidFill>
                  <a:srgbClr val="000000"/>
                </a:solidFill>
              </a:rPr>
              <a:t>: A special type of generative AI where two models (generator and discriminator) compete and learn from each other to improve content generation over time (e.g., generating realistic images).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Artificial General Intelligence (AGI)</a:t>
            </a:r>
            <a:r>
              <a:rPr lang="en" sz="1300">
                <a:solidFill>
                  <a:srgbClr val="000000"/>
                </a:solidFill>
              </a:rPr>
              <a:t>: The long-term goal is to create an AI that possesses human-like intelligence, including reasoning, creativity, social skills, and cognitive abilities like sight and language.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Choosing the Right Tool</a:t>
            </a:r>
            <a:r>
              <a:rPr lang="en" sz="1300">
                <a:solidFill>
                  <a:srgbClr val="000000"/>
                </a:solidFill>
              </a:rPr>
              <a:t>: Discriminative models are useful for prediction and classification tasks, while generative AI is great for content creation (e.g., text, images). AGI, in the future, could perform complex human tasks autonomously.</a:t>
            </a:r>
            <a:endParaRPr sz="1300">
              <a:solidFill>
                <a:srgbClr val="000000"/>
              </a:solidFill>
            </a:endParaRPr>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Evolution of Generative AI</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Generative AI's Rise in 2023</a:t>
            </a:r>
            <a:r>
              <a:rPr lang="en" sz="1200">
                <a:solidFill>
                  <a:srgbClr val="000000"/>
                </a:solidFill>
              </a:rPr>
              <a:t>: Generative AI became mainstream in 2023, with products like ChatGPT achieving 100 million users within two months, a milestone faster than social media platforms.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Key Drivers of Development</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Computing Power</a:t>
            </a:r>
            <a:r>
              <a:rPr lang="en" sz="1200">
                <a:solidFill>
                  <a:srgbClr val="000000"/>
                </a:solidFill>
              </a:rPr>
              <a:t>: Models required 100 million times more computational power than a decade ago, enabled by GPUs, TPUs, and cloud computing. Parallelization allowed larger, more complex models.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Data Availability</a:t>
            </a:r>
            <a:r>
              <a:rPr lang="en" sz="1200">
                <a:solidFill>
                  <a:srgbClr val="000000"/>
                </a:solidFill>
              </a:rPr>
              <a:t>: The explosion of data and synthetic data creation techniques enhanced training capabilities for generative models.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Competition</a:t>
            </a:r>
            <a:r>
              <a:rPr lang="en" sz="1200">
                <a:solidFill>
                  <a:srgbClr val="000000"/>
                </a:solidFill>
              </a:rPr>
              <a:t>: Commercial and political competition among Big Tech and governments pushed faster development.</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Model Innovations</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Generative Adversarial Networks (GANs)</a:t>
            </a:r>
            <a:r>
              <a:rPr lang="en" sz="1200">
                <a:solidFill>
                  <a:srgbClr val="000000"/>
                </a:solidFill>
              </a:rPr>
              <a:t>: Introduced in 2014, GANs significantly improved the quality of generated content by having generator and discriminator models compete and learn from each other.</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Transformers</a:t>
            </a:r>
            <a:r>
              <a:rPr lang="en" sz="1200">
                <a:solidFill>
                  <a:srgbClr val="000000"/>
                </a:solidFill>
              </a:rPr>
              <a:t>: Transformers revolutionized text processing by analyzing relationships between words, improving contextual understanding, and generating coherent responses (e.g., educational chatbots).</a:t>
            </a:r>
            <a:endParaRPr sz="1200">
              <a:solidFill>
                <a:srgbClr val="000000"/>
              </a:solidFil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rPr>
              <a:t>Reinforcement Learning with Human Feedback (RLHF)</a:t>
            </a:r>
            <a:r>
              <a:rPr lang="en" sz="1200">
                <a:solidFill>
                  <a:srgbClr val="000000"/>
                </a:solidFill>
              </a:rPr>
              <a:t>: RLHF incorporated user feedback to refine models through trial and error, improving content based on ratings from real users. Companies like Midjourney use this feedback loop to enhance image generation.</a:t>
            </a:r>
            <a:endParaRPr sz="1200">
              <a:solidFill>
                <a:srgbClr val="000000"/>
              </a:solidFill>
            </a:endParaRPr>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 and Data Collection for Generative AI</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Development Process Overview</a:t>
            </a:r>
            <a:br>
              <a:rPr b="1" lang="en" sz="1400">
                <a:solidFill>
                  <a:srgbClr val="000000"/>
                </a:solidFill>
              </a:rPr>
            </a:br>
            <a:r>
              <a:rPr lang="en" sz="1400">
                <a:solidFill>
                  <a:srgbClr val="000000"/>
                </a:solidFill>
              </a:rPr>
              <a:t>Developing a generative AI model involves four key steps:</a:t>
            </a:r>
            <a:endParaRPr sz="1400">
              <a:solidFill>
                <a:srgbClr val="000000"/>
              </a:solidFill>
            </a:endParaRPr>
          </a:p>
          <a:p>
            <a:pPr indent="-317500" lvl="0" marL="457200" rtl="0" algn="l">
              <a:spcBef>
                <a:spcPts val="1200"/>
              </a:spcBef>
              <a:spcAft>
                <a:spcPts val="0"/>
              </a:spcAft>
              <a:buClr>
                <a:srgbClr val="000000"/>
              </a:buClr>
              <a:buSzPts val="1400"/>
              <a:buChar char="●"/>
            </a:pPr>
            <a:r>
              <a:rPr b="1" lang="en" sz="1400">
                <a:solidFill>
                  <a:srgbClr val="000000"/>
                </a:solidFill>
              </a:rPr>
              <a:t>Research &amp; Design</a:t>
            </a:r>
            <a:r>
              <a:rPr lang="en" sz="1400">
                <a:solidFill>
                  <a:srgbClr val="000000"/>
                </a:solidFill>
              </a:rPr>
              <a:t>: Decide on the model architecture.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Data Collection &amp; Preparation</a:t>
            </a:r>
            <a:r>
              <a:rPr lang="en" sz="1400">
                <a:solidFill>
                  <a:srgbClr val="000000"/>
                </a:solidFill>
              </a:rPr>
              <a:t>: Gather and preprocess the training data.</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Model Training</a:t>
            </a:r>
            <a:r>
              <a:rPr lang="en" sz="1400">
                <a:solidFill>
                  <a:srgbClr val="000000"/>
                </a:solidFill>
              </a:rPr>
              <a:t>: Train the model on the prepared data.</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Model Evaluation</a:t>
            </a:r>
            <a:r>
              <a:rPr lang="en" sz="1400">
                <a:solidFill>
                  <a:srgbClr val="000000"/>
                </a:solidFill>
              </a:rPr>
              <a:t>: Assess the model’s performance and fine-tune as necessary.</a:t>
            </a:r>
            <a:endParaRPr sz="1400">
              <a:solidFill>
                <a:srgbClr val="000000"/>
              </a:solidFill>
            </a:endParaRPr>
          </a:p>
          <a:p>
            <a:pPr indent="0" lvl="0" marL="0" rtl="0" algn="l">
              <a:spcBef>
                <a:spcPts val="1200"/>
              </a:spcBef>
              <a:spcAft>
                <a:spcPts val="0"/>
              </a:spcAft>
              <a:buNone/>
            </a:pPr>
            <a:r>
              <a:rPr b="1" lang="en" sz="1400">
                <a:solidFill>
                  <a:srgbClr val="000000"/>
                </a:solidFill>
              </a:rPr>
              <a:t>Stable Diffusion Case Study</a:t>
            </a:r>
            <a:br>
              <a:rPr b="1" lang="en" sz="1400">
                <a:solidFill>
                  <a:srgbClr val="000000"/>
                </a:solidFill>
              </a:rPr>
            </a:br>
            <a:r>
              <a:rPr lang="en" sz="1400">
                <a:solidFill>
                  <a:srgbClr val="000000"/>
                </a:solidFill>
              </a:rPr>
              <a:t>Stable Diffusion, a 2022 image generation model, provides an example of the development process:</a:t>
            </a:r>
            <a:endParaRPr sz="1400">
              <a:solidFill>
                <a:srgbClr val="000000"/>
              </a:solidFill>
            </a:endParaRPr>
          </a:p>
          <a:p>
            <a:pPr indent="-317500" lvl="0" marL="457200" rtl="0" algn="l">
              <a:spcBef>
                <a:spcPts val="1200"/>
              </a:spcBef>
              <a:spcAft>
                <a:spcPts val="0"/>
              </a:spcAft>
              <a:buClr>
                <a:srgbClr val="000000"/>
              </a:buClr>
              <a:buSzPts val="1400"/>
              <a:buChar char="●"/>
            </a:pPr>
            <a:r>
              <a:rPr b="1" lang="en" sz="1400">
                <a:solidFill>
                  <a:srgbClr val="000000"/>
                </a:solidFill>
              </a:rPr>
              <a:t>Purpose</a:t>
            </a:r>
            <a:r>
              <a:rPr lang="en" sz="1400">
                <a:solidFill>
                  <a:srgbClr val="000000"/>
                </a:solidFill>
              </a:rPr>
              <a:t>: Image generation from text prompts.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Architecture</a:t>
            </a:r>
            <a:r>
              <a:rPr lang="en" sz="1400">
                <a:solidFill>
                  <a:srgbClr val="000000"/>
                </a:solidFill>
              </a:rPr>
              <a:t>: Diffusion model, which generates images by transforming noise.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Resources</a:t>
            </a:r>
            <a:r>
              <a:rPr lang="en" sz="1400">
                <a:solidFill>
                  <a:srgbClr val="000000"/>
                </a:solidFill>
              </a:rPr>
              <a:t>: Required hundreds of GPUs running for 150,000 hours, costing around $600,000.</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 and Data Collection for Generative AI</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Data Collection for Generative Models</a:t>
            </a:r>
            <a:endParaRPr b="1" sz="1400">
              <a:solidFill>
                <a:srgbClr val="000000"/>
              </a:solidFill>
            </a:endParaRPr>
          </a:p>
          <a:p>
            <a:pPr indent="-317500" lvl="0" marL="457200" rtl="0" algn="l">
              <a:spcBef>
                <a:spcPts val="1200"/>
              </a:spcBef>
              <a:spcAft>
                <a:spcPts val="0"/>
              </a:spcAft>
              <a:buClr>
                <a:srgbClr val="000000"/>
              </a:buClr>
              <a:buSzPts val="1400"/>
              <a:buFont typeface="Proxima Nova"/>
              <a:buChar char="●"/>
            </a:pPr>
            <a:r>
              <a:rPr lang="en" sz="1400">
                <a:solidFill>
                  <a:srgbClr val="000000"/>
                </a:solidFill>
              </a:rPr>
              <a:t>Generative AI models need massive datasets (e.g., Stable Diffusion required 2 billion images, about 100,000 GB of data).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The data must be </a:t>
            </a:r>
            <a:r>
              <a:rPr b="1" lang="en" sz="1400">
                <a:solidFill>
                  <a:srgbClr val="000000"/>
                </a:solidFill>
              </a:rPr>
              <a:t>diverse</a:t>
            </a:r>
            <a:r>
              <a:rPr lang="en" sz="1400">
                <a:solidFill>
                  <a:srgbClr val="000000"/>
                </a:solidFill>
              </a:rPr>
              <a:t> to ensure it covers a wide range of scenarios and outputs.</a:t>
            </a:r>
            <a:endParaRPr sz="1400">
              <a:solidFill>
                <a:srgbClr val="000000"/>
              </a:solidFill>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rPr>
              <a:t>Preprocessing is necessary to adjust the data to the correct format and improve quality (e.g., resizing images).</a:t>
            </a:r>
            <a:endParaRPr sz="1400">
              <a:solidFill>
                <a:srgbClr val="000000"/>
              </a:solidFill>
            </a:endParaRPr>
          </a:p>
          <a:p>
            <a:pPr indent="0" lvl="0" marL="0" rtl="0" algn="l">
              <a:spcBef>
                <a:spcPts val="1200"/>
              </a:spcBef>
              <a:spcAft>
                <a:spcPts val="0"/>
              </a:spcAft>
              <a:buNone/>
            </a:pPr>
            <a:r>
              <a:rPr b="1" lang="en" sz="1400">
                <a:solidFill>
                  <a:srgbClr val="000000"/>
                </a:solidFill>
              </a:rPr>
              <a:t>Privacy &amp; Security Considerations</a:t>
            </a:r>
            <a:endParaRPr b="1" sz="1400">
              <a:solidFill>
                <a:srgbClr val="000000"/>
              </a:solidFil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rPr>
              <a:t>Large datasets often contain </a:t>
            </a:r>
            <a:r>
              <a:rPr b="1" lang="en" sz="1400">
                <a:solidFill>
                  <a:srgbClr val="000000"/>
                </a:solidFill>
              </a:rPr>
              <a:t>user-generated content</a:t>
            </a:r>
            <a:r>
              <a:rPr lang="en" sz="1400">
                <a:solidFill>
                  <a:srgbClr val="000000"/>
                </a:solidFill>
              </a:rPr>
              <a:t> that may have </a:t>
            </a:r>
            <a:r>
              <a:rPr b="1" lang="en" sz="1400">
                <a:solidFill>
                  <a:srgbClr val="000000"/>
                </a:solidFill>
              </a:rPr>
              <a:t>personally identifiable information (PII)</a:t>
            </a:r>
            <a:r>
              <a:rPr lang="en" sz="1400">
                <a:solidFill>
                  <a:srgbClr val="000000"/>
                </a:solidFill>
              </a:rPr>
              <a: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Developers must anonymize or aggregate data and implement </a:t>
            </a:r>
            <a:r>
              <a:rPr b="1" lang="en" sz="1400">
                <a:solidFill>
                  <a:srgbClr val="000000"/>
                </a:solidFill>
              </a:rPr>
              <a:t>security measures</a:t>
            </a:r>
            <a:r>
              <a:rPr lang="en" sz="1400">
                <a:solidFill>
                  <a:srgbClr val="000000"/>
                </a:solidFill>
              </a:rPr>
              <a:t> to prevent unauthorized access or misuse.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Failure to address these issues could lead to </a:t>
            </a:r>
            <a:r>
              <a:rPr b="1" lang="en" sz="1400">
                <a:solidFill>
                  <a:srgbClr val="000000"/>
                </a:solidFill>
              </a:rPr>
              <a:t>copyright and ownership concerns</a:t>
            </a:r>
            <a:r>
              <a:rPr lang="en" sz="1400">
                <a:solidFill>
                  <a:srgbClr val="000000"/>
                </a:solidFill>
              </a:rPr>
              <a:t>.</a:t>
            </a:r>
            <a:endParaRPr sz="1400">
              <a:solidFill>
                <a:srgbClr val="000000"/>
              </a:solidFill>
            </a:endParaRPr>
          </a:p>
          <a:p>
            <a:pPr indent="0" lvl="0" marL="0" rtl="0" algn="l">
              <a:spcBef>
                <a:spcPts val="1200"/>
              </a:spcBef>
              <a:spcAft>
                <a:spcPts val="0"/>
              </a:spcAft>
              <a:buNone/>
            </a:pPr>
            <a:r>
              <a:t/>
            </a:r>
            <a:endParaRPr b="1" sz="14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for Generative AI</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Training Components</a:t>
            </a:r>
            <a:r>
              <a:rPr lang="en"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rPr>
              <a:t>Hardware</a:t>
            </a:r>
            <a:r>
              <a:rPr lang="en" sz="1400">
                <a:solidFill>
                  <a:srgbClr val="000000"/>
                </a:solidFill>
              </a:rPr>
              <a:t>: Determines the speed of training (e.g., personal laptop, local GPUs, or server farms).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Time</a:t>
            </a:r>
            <a:r>
              <a:rPr lang="en" sz="1400">
                <a:solidFill>
                  <a:srgbClr val="000000"/>
                </a:solidFill>
              </a:rPr>
              <a:t>: Affected by dataset size, model complexity, and training iterations.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Cost</a:t>
            </a:r>
            <a:r>
              <a:rPr lang="en" sz="1400">
                <a:solidFill>
                  <a:srgbClr val="000000"/>
                </a:solidFill>
              </a:rPr>
              <a:t>: The expense associated with hardware and training time.</a:t>
            </a:r>
            <a:endParaRPr sz="1400">
              <a:solidFill>
                <a:srgbClr val="000000"/>
              </a:solidFill>
            </a:endParaRPr>
          </a:p>
          <a:p>
            <a:pPr indent="0" lvl="0" marL="0" rtl="0" algn="l">
              <a:spcBef>
                <a:spcPts val="1200"/>
              </a:spcBef>
              <a:spcAft>
                <a:spcPts val="0"/>
              </a:spcAft>
              <a:buNone/>
            </a:pPr>
            <a:r>
              <a:rPr b="1" lang="en" sz="1400">
                <a:solidFill>
                  <a:srgbClr val="000000"/>
                </a:solidFill>
              </a:rPr>
              <a:t>Advanced Training Techniques</a:t>
            </a:r>
            <a:r>
              <a:rPr lang="en"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rPr>
              <a:t>Transfer Learning and Fine-tuning</a:t>
            </a:r>
            <a:r>
              <a:rPr lang="en" sz="1400">
                <a:solidFill>
                  <a:srgbClr val="000000"/>
                </a:solidFill>
              </a:rPr>
              <a:t>: Pre-trained models are adapted for new tasks, saving time and resources.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Reinforcement Learning with Human Feedback (RLHF)</a:t>
            </a:r>
            <a:r>
              <a:rPr lang="en" sz="1400">
                <a:solidFill>
                  <a:srgbClr val="000000"/>
                </a:solidFill>
              </a:rPr>
              <a:t>: User feedback is used to refine model responses and improve alignment with user preferences.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Embeddings</a:t>
            </a:r>
            <a:r>
              <a:rPr lang="en" sz="1400">
                <a:solidFill>
                  <a:srgbClr val="000000"/>
                </a:solidFill>
              </a:rPr>
              <a:t>: Data entities are transformed into compact representations, improving model understanding and efficiency.</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for Generative AI</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rPr>
              <a:t>Purpose of Evaluation</a:t>
            </a:r>
            <a:r>
              <a:rPr lang="en"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rPr>
              <a:t>Measures progress during training.</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Enables comparison of models to identify the best fit for specific tasks.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Benchmarks AI performance against human capabilities to understand strengths and application areas.</a:t>
            </a:r>
            <a:endParaRPr sz="1400">
              <a:solidFill>
                <a:srgbClr val="000000"/>
              </a:solidFill>
            </a:endParaRPr>
          </a:p>
          <a:p>
            <a:pPr indent="0" lvl="0" marL="0" rtl="0" algn="l">
              <a:spcBef>
                <a:spcPts val="1200"/>
              </a:spcBef>
              <a:spcAft>
                <a:spcPts val="0"/>
              </a:spcAft>
              <a:buNone/>
            </a:pPr>
            <a:r>
              <a:rPr b="1" lang="en" sz="1400">
                <a:solidFill>
                  <a:srgbClr val="000000"/>
                </a:solidFill>
              </a:rPr>
              <a:t>Evaluation Methods</a:t>
            </a:r>
            <a:r>
              <a:rPr lang="en"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Char char="●"/>
            </a:pPr>
            <a:r>
              <a:rPr b="1" lang="en" sz="1400">
                <a:solidFill>
                  <a:srgbClr val="000000"/>
                </a:solidFill>
              </a:rPr>
              <a:t>Quantitative Metrics</a:t>
            </a:r>
            <a:r>
              <a:rPr lang="en" sz="1400">
                <a:solidFill>
                  <a:srgbClr val="000000"/>
                </a:solidFill>
              </a:rPr>
              <a:t>: Includes discriminative model evaluation metrics (e.g., accuracy) and generative model-specific metrics (e.g., realism, diversity).</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Human-Centered Metrics</a:t>
            </a:r>
            <a:r>
              <a:rPr lang="en" sz="1400">
                <a:solidFill>
                  <a:srgbClr val="000000"/>
                </a:solidFill>
              </a:rPr>
              <a:t>: Involves comparisons with human performance and subjective evaluation to assess nuanced aspects of content quality.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for Generative AI</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rPr>
              <a:t>Types of Evaluation</a:t>
            </a:r>
            <a:r>
              <a:rPr lang="en"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Char char="●"/>
            </a:pPr>
            <a:r>
              <a:rPr b="1" lang="en" sz="1400">
                <a:solidFill>
                  <a:srgbClr val="000000"/>
                </a:solidFill>
              </a:rPr>
              <a:t>Discriminative Model Evaluation</a:t>
            </a:r>
            <a:r>
              <a:rPr lang="en" sz="1400">
                <a:solidFill>
                  <a:srgbClr val="000000"/>
                </a:solidFill>
              </a:rPr>
              <a:t>: Measures performance on well-defined tasks, but may not be suitable for subjective or creative outputs (e.g., beauty in art).</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Generative Model-Specific Metrics</a:t>
            </a:r>
            <a:r>
              <a:rPr lang="en" sz="1400">
                <a:solidFill>
                  <a:srgbClr val="000000"/>
                </a:solidFill>
              </a:rPr>
              <a:t>: Tailored for generative AI tasks, focusing on criteria like novelty and diversity, but they have limitations in capturing all aspects of generated content.</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Human Performance Comparison</a:t>
            </a:r>
            <a:r>
              <a:rPr lang="en" sz="1400">
                <a:solidFill>
                  <a:srgbClr val="000000"/>
                </a:solidFill>
              </a:rPr>
              <a:t>: AI performance is compared to human performance on standardized tests, providing insight into practical applications but may not be fully accurate due to differing strengths.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Human Evaluation</a:t>
            </a:r>
            <a:r>
              <a:rPr lang="en" sz="1400">
                <a:solidFill>
                  <a:srgbClr val="000000"/>
                </a:solidFill>
              </a:rPr>
              <a:t>: The gold standard for evaluating AI-generated content, but it is slow, costly, and introduces human bias.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Turing Test</a:t>
            </a:r>
            <a:r>
              <a:rPr lang="en" sz="1400">
                <a:solidFill>
                  <a:srgbClr val="000000"/>
                </a:solidFill>
              </a:rPr>
              <a:t>: A classic human evaluation method where AI passes if a human evaluator cannot distinguish its responses from those of a human. However, the test has been criticized for its potential to confuse unintelligent human behavior with intelligent AI outputs.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