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4c6980d99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4c6980d99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c6980d99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4c6980d99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c6980d99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c6980d99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4c6980d99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4c6980d99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4c6980d99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4c6980d99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4c6980d99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4c6980d99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c6980d99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4c6980d99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c6980d99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4c6980d99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4c6980d99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4c6980d99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c6980d99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4c6980d99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c6980d99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c6980d99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AI Ethics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Value of Ethical AI</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solidFill>
                  <a:srgbClr val="000000"/>
                </a:solidFill>
              </a:rPr>
              <a:t>AI ethics is critical</a:t>
            </a:r>
            <a:r>
              <a:rPr lang="en" sz="1400">
                <a:solidFill>
                  <a:srgbClr val="000000"/>
                </a:solidFill>
              </a:rPr>
              <a:t> for organizations to embrace as the rapid growth of AI continues. Consumers are still adjusting to how AI influences their data and decisions, making ethical AI a competitive advantage.</a:t>
            </a:r>
            <a:endParaRPr sz="1400">
              <a:solidFill>
                <a:srgbClr val="000000"/>
              </a:solidFill>
            </a:endParaRPr>
          </a:p>
          <a:p>
            <a:pPr indent="-317500" lvl="0" marL="457200" rtl="0" algn="l">
              <a:spcBef>
                <a:spcPts val="0"/>
              </a:spcBef>
              <a:spcAft>
                <a:spcPts val="0"/>
              </a:spcAft>
              <a:buSzPts val="1400"/>
              <a:buChar char="●"/>
            </a:pPr>
            <a:r>
              <a:rPr b="1" lang="en" sz="1400">
                <a:solidFill>
                  <a:srgbClr val="000000"/>
                </a:solidFill>
              </a:rPr>
              <a:t>AI's fast decision-making</a:t>
            </a:r>
            <a:r>
              <a:rPr lang="en" sz="1400">
                <a:solidFill>
                  <a:srgbClr val="000000"/>
                </a:solidFill>
              </a:rPr>
              <a:t> brings potential risks; approaching AI responsibly ensures companies avoid surprises from rogue systems. Ethical AI can help balance the potential benefits and risks.</a:t>
            </a:r>
            <a:endParaRPr sz="1400">
              <a:solidFill>
                <a:srgbClr val="000000"/>
              </a:solidFill>
            </a:endParaRPr>
          </a:p>
          <a:p>
            <a:pPr indent="-317500" lvl="0" marL="457200" rtl="0" algn="l">
              <a:spcBef>
                <a:spcPts val="0"/>
              </a:spcBef>
              <a:spcAft>
                <a:spcPts val="0"/>
              </a:spcAft>
              <a:buSzPts val="1400"/>
              <a:buChar char="●"/>
            </a:pPr>
            <a:r>
              <a:rPr b="1" lang="en" sz="1400">
                <a:solidFill>
                  <a:srgbClr val="000000"/>
                </a:solidFill>
              </a:rPr>
              <a:t>AI ethics is not optional</a:t>
            </a:r>
            <a:r>
              <a:rPr lang="en" sz="1400">
                <a:solidFill>
                  <a:srgbClr val="000000"/>
                </a:solidFill>
              </a:rPr>
              <a:t>—it’s necessary for businesses to navigate the complexities of AI and harness its benefits while preventing potential problems. Industries like financial services rely heavily on AI, and mishandling AI ethics could have disastrous consequences.</a:t>
            </a:r>
            <a:endParaRPr sz="1400">
              <a:solidFill>
                <a:srgbClr val="000000"/>
              </a:solidFill>
            </a:endParaRPr>
          </a:p>
          <a:p>
            <a:pPr indent="-317500" lvl="0" marL="457200" rtl="0" algn="l">
              <a:spcBef>
                <a:spcPts val="0"/>
              </a:spcBef>
              <a:spcAft>
                <a:spcPts val="0"/>
              </a:spcAft>
              <a:buSzPts val="1400"/>
              <a:buChar char="●"/>
            </a:pPr>
            <a:r>
              <a:rPr b="1" lang="en" sz="1400">
                <a:solidFill>
                  <a:srgbClr val="000000"/>
                </a:solidFill>
              </a:rPr>
              <a:t>Adopting AI ethics provides a competitive advantage</a:t>
            </a:r>
            <a:r>
              <a:rPr lang="en" sz="1400">
                <a:solidFill>
                  <a:srgbClr val="000000"/>
                </a:solidFill>
              </a:rPr>
              <a:t> by building trust with consumers. As awareness of data privacy grows, organizations that prioritize ethical AI will enhance customer loyalty, improve their brand reputation, and impact the bottom line positively.</a:t>
            </a:r>
            <a:endParaRPr sz="1400">
              <a:solidFill>
                <a:srgbClr val="000000"/>
              </a:solidFill>
            </a:endParaRPr>
          </a:p>
          <a:p>
            <a:pPr indent="-317500" lvl="0" marL="457200" rtl="0" algn="l">
              <a:spcBef>
                <a:spcPts val="0"/>
              </a:spcBef>
              <a:spcAft>
                <a:spcPts val="0"/>
              </a:spcAft>
              <a:buSzPts val="1400"/>
              <a:buChar char="●"/>
            </a:pPr>
            <a:r>
              <a:rPr b="1" lang="en" sz="1400">
                <a:solidFill>
                  <a:srgbClr val="000000"/>
                </a:solidFill>
              </a:rPr>
              <a:t>AI ethics is a new and evolving field</a:t>
            </a:r>
            <a:r>
              <a:rPr lang="en" sz="1400">
                <a:solidFill>
                  <a:srgbClr val="000000"/>
                </a:solidFill>
              </a:rPr>
              <a:t>, and while there are few widespread examples of unethical AI, ignoring its importance could lead to serious consequences. Embracing AI ethics early can prevent future disasters.</a:t>
            </a:r>
            <a:endParaRPr b="1" sz="1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of AI Ethics</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 sz="1400">
                <a:solidFill>
                  <a:srgbClr val="000000"/>
                </a:solidFill>
              </a:rPr>
              <a:t>Emerging ethical challenges</a:t>
            </a:r>
            <a:r>
              <a:rPr lang="en" sz="1400">
                <a:solidFill>
                  <a:srgbClr val="000000"/>
                </a:solidFill>
              </a:rPr>
              <a:t> will shape AI development, requiring ethical design from the start.</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AI ethics principles</a:t>
            </a:r>
            <a:r>
              <a:rPr lang="en" sz="1400">
                <a:solidFill>
                  <a:srgbClr val="000000"/>
                </a:solidFill>
              </a:rPr>
              <a:t> remain consistent: enhance human experience and prioritize societal needs over technology.</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Anticipating future dilemmas</a:t>
            </a:r>
            <a:r>
              <a:rPr lang="en" sz="1400">
                <a:solidFill>
                  <a:srgbClr val="000000"/>
                </a:solidFill>
              </a:rPr>
              <a:t> involves preparing for privacy, bias, and autonomy issues as AI evolves.</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AI ethics is dynamic</a:t>
            </a:r>
            <a:r>
              <a:rPr lang="en" sz="1400">
                <a:solidFill>
                  <a:srgbClr val="000000"/>
                </a:solidFill>
              </a:rPr>
              <a:t>, evolving with technology, requiring continuous learning and adaptation to new challenges.</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Ethical AI by Design</a:t>
            </a:r>
            <a:r>
              <a:rPr lang="en" sz="1400">
                <a:solidFill>
                  <a:srgbClr val="000000"/>
                </a:solidFill>
              </a:rPr>
              <a:t> integrates ethics from the start, ensuring AI systems are ethically sound and future-proof.</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Ethical AI in practice</a:t>
            </a:r>
            <a:r>
              <a:rPr lang="en" sz="1400">
                <a:solidFill>
                  <a:srgbClr val="000000"/>
                </a:solidFill>
              </a:rPr>
              <a:t> promotes transparency, accountability, and fairness in applications like healthcare and retail.</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Ethics by Design</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b="1" lang="en" sz="1400">
                <a:solidFill>
                  <a:srgbClr val="000000"/>
                </a:solidFill>
              </a:rPr>
              <a:t>AI ethics by design</a:t>
            </a:r>
            <a:r>
              <a:rPr lang="en" sz="1400">
                <a:solidFill>
                  <a:srgbClr val="000000"/>
                </a:solidFill>
              </a:rPr>
              <a:t> emphasizes considering ethical ramifications before deploying AI systems, ensuring responsible development.</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Seven main checkpoints</a:t>
            </a:r>
            <a:r>
              <a:rPr lang="en" sz="1400">
                <a:solidFill>
                  <a:srgbClr val="000000"/>
                </a:solidFill>
              </a:rPr>
              <a:t> for ethical AI design: defining objectives, engaging stakeholders, managing data, ensuring transparency, evaluating bias, raising concerns, and iteration.</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Defining objectives</a:t>
            </a:r>
            <a:r>
              <a:rPr lang="en" sz="1400">
                <a:solidFill>
                  <a:srgbClr val="000000"/>
                </a:solidFill>
              </a:rPr>
              <a:t> sets the direction, with ethics guiding decisions, like LlamaFlix's medical tool development.</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Stakeholder engagement</a:t>
            </a:r>
            <a:r>
              <a:rPr lang="en" sz="1400">
                <a:solidFill>
                  <a:srgbClr val="000000"/>
                </a:solidFill>
              </a:rPr>
              <a:t> ensures diverse voices are heard, helping uncover potential ethical pitfalls.</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Data management</a:t>
            </a:r>
            <a:r>
              <a:rPr lang="en" sz="1400">
                <a:solidFill>
                  <a:srgbClr val="000000"/>
                </a:solidFill>
              </a:rPr>
              <a:t> ensures correct data collection and storage, avoiding bias, as seen with LlamaFlix's model design.</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Transparency</a:t>
            </a:r>
            <a:r>
              <a:rPr lang="en" sz="1400">
                <a:solidFill>
                  <a:srgbClr val="000000"/>
                </a:solidFill>
              </a:rPr>
              <a:t> in design, including clear documentation and explainable AI, promotes openness in decision-making.</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Evaluating biases</a:t>
            </a:r>
            <a:r>
              <a:rPr lang="en" sz="1400">
                <a:solidFill>
                  <a:srgbClr val="000000"/>
                </a:solidFill>
              </a:rPr>
              <a:t>, raising concerns, and continuous iteration are vital for minimizing AI's potential negative impact.</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Continual improvement</a:t>
            </a:r>
            <a:r>
              <a:rPr lang="en" sz="1400">
                <a:solidFill>
                  <a:srgbClr val="000000"/>
                </a:solidFill>
              </a:rPr>
              <a:t> is key to ethical AI, making the development process engaging and adaptable.</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 Ethics: What's the Buzz?</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b="1" lang="en" sz="1400">
                <a:solidFill>
                  <a:srgbClr val="000000"/>
                </a:solidFill>
              </a:rPr>
              <a:t>Intro to Ethics</a:t>
            </a:r>
            <a:r>
              <a:rPr lang="en" sz="1400">
                <a:solidFill>
                  <a:srgbClr val="000000"/>
                </a:solidFill>
              </a:rPr>
              <a:t>: Ethics involves determining right and wrong and guiding behavior based on moral principles, essential for responsible AI use.</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AI Meets Ethics</a:t>
            </a:r>
            <a:r>
              <a:rPr lang="en" sz="1400">
                <a:solidFill>
                  <a:srgbClr val="000000"/>
                </a:solidFill>
              </a:rPr>
              <a:t>: AI spans various sectors like healthcare, media, and insurance, offering benefits such as improved accuracy in surgeries and earlier cancer detection, but also raising ethical concerns.</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Why AI Ethics?</a:t>
            </a:r>
            <a:r>
              <a:rPr lang="en" sz="1400">
                <a:solidFill>
                  <a:srgbClr val="000000"/>
                </a:solidFill>
              </a:rPr>
              <a:t>: Unchecked biases in AI models, like disproportionate insurance claim denials, highlight the need for ethical guidelines to ensure fairness and prevent harm.</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Ethics in Practice</a:t>
            </a:r>
            <a:r>
              <a:rPr lang="en" sz="1400">
                <a:solidFill>
                  <a:srgbClr val="000000"/>
                </a:solidFill>
              </a:rPr>
              <a:t>: Aligning AI with ethical principles, such as fairness, can help avoid biased results. Industries use diverse data and safeguards to create fair AI systems.</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The Big Picture</a:t>
            </a:r>
            <a:r>
              <a:rPr lang="en" sz="1400">
                <a:solidFill>
                  <a:srgbClr val="000000"/>
                </a:solidFill>
              </a:rPr>
              <a:t>: AI ethics encompasses more than avoiding harm—it includes accountability and transparency in AI decisions and their outcomes.</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lang="en" sz="1400">
                <a:solidFill>
                  <a:srgbClr val="000000"/>
                </a:solidFill>
              </a:rPr>
              <a:t>AI ethics guides us to ensure that AI’s benefits are realized while maintaining moral values, making ethical AI good business.</a:t>
            </a:r>
            <a:endParaRPr sz="1400">
              <a:solidFill>
                <a:srgbClr val="000000"/>
              </a:solidFill>
            </a:endParaRPr>
          </a:p>
          <a:p>
            <a:pPr indent="0" lvl="0" marL="0" rtl="0" algn="l">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 Ethics Principles</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b="1" lang="en" sz="1400">
                <a:solidFill>
                  <a:srgbClr val="000000"/>
                </a:solidFill>
              </a:rPr>
              <a:t>Fairness</a:t>
            </a:r>
            <a:r>
              <a:rPr lang="en" sz="1400">
                <a:solidFill>
                  <a:srgbClr val="000000"/>
                </a:solidFill>
              </a:rPr>
              <a:t>: AI systems must ensure equal treatment for all individuals, avoiding discrimination based on factors such as gender, race, or socioeconomic status. Continuous monitoring and testing are essential to identify and correct biases, ensuring AI remains impartial.</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Accountability</a:t>
            </a:r>
            <a:r>
              <a:rPr lang="en" sz="1400">
                <a:solidFill>
                  <a:srgbClr val="000000"/>
                </a:solidFill>
              </a:rPr>
              <a:t>: Clear responsibility must be assigned for the outcomes of AI decisions. It should be transparent who is liable when AI systems make mistakes, ensuring that roles and responsibilities are well-defined to address issues promptly.</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Transparency</a:t>
            </a:r>
            <a:r>
              <a:rPr lang="en" sz="1400">
                <a:solidFill>
                  <a:srgbClr val="000000"/>
                </a:solidFill>
              </a:rPr>
              <a:t>: AI decisions need to be explainable and understandable. Stakeholders should have insight into how AI systems function, the data they use, and the algorithms driving their decisions, fostering trust and enabling informed decision-making.</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Application</a:t>
            </a:r>
            <a:r>
              <a:rPr lang="en" sz="1400">
                <a:solidFill>
                  <a:srgbClr val="000000"/>
                </a:solidFill>
              </a:rPr>
              <a:t>: To maintain ethical standards, AI systems should be regularly assessed for fairness, accountability, and transparency. Implementing clear guidelines and frameworks ensures AI serves its intended purpose while minimizing risks and enhancing societal trust.</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Importance</a:t>
            </a:r>
            <a:r>
              <a:rPr lang="en" sz="1400">
                <a:solidFill>
                  <a:srgbClr val="000000"/>
                </a:solidFill>
              </a:rPr>
              <a:t>: Adhering to these principles ensures that AI systems are trusted, responsible, and effective. This ultimately leads to the broader acceptance and responsible use of AI in various sectors.</a:t>
            </a:r>
            <a:endParaRPr b="1" sz="1400">
              <a:solidFill>
                <a:srgbClr val="000000"/>
              </a:solidFill>
            </a:endParaRPr>
          </a:p>
          <a:p>
            <a:pPr indent="0" lvl="0" marL="0" rtl="0" algn="l">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AI Ethics Challenges</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Clr>
                <a:srgbClr val="000000"/>
              </a:buClr>
              <a:buSzPts val="1400"/>
              <a:buFont typeface="Arial"/>
              <a:buChar char="●"/>
            </a:pPr>
            <a:r>
              <a:rPr b="1" lang="en" sz="1400">
                <a:solidFill>
                  <a:srgbClr val="000000"/>
                </a:solidFill>
              </a:rPr>
              <a:t>Privacy-Personalization Paradox</a:t>
            </a:r>
            <a:r>
              <a:rPr lang="en" sz="1400">
                <a:solidFill>
                  <a:srgbClr val="000000"/>
                </a:solidFill>
              </a:rPr>
              <a:t>: Personalizing user experiences requires data, raising privacy concerns; clear privacy policies and user education help balance this.</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Bias-Fairness Conundrum</a:t>
            </a:r>
            <a:r>
              <a:rPr lang="en" sz="1400">
                <a:solidFill>
                  <a:srgbClr val="000000"/>
                </a:solidFill>
              </a:rPr>
              <a:t>: AI systems can inherit human biases, leading to unfair outcomes; addressing this requires training models with diverse, unbiased data.</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Transparency-Complexity Trade-off</a:t>
            </a:r>
            <a:r>
              <a:rPr lang="en" sz="1400">
                <a:solidFill>
                  <a:srgbClr val="000000"/>
                </a:solidFill>
              </a:rPr>
              <a:t>: Complex AI models are accurate but lack transparency, while simpler models are understandable but less precise; striking a balance is key.</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Autonomy-Control Dilemma</a:t>
            </a:r>
            <a:r>
              <a:rPr lang="en" sz="1400">
                <a:solidFill>
                  <a:srgbClr val="000000"/>
                </a:solidFill>
              </a:rPr>
              <a:t>: Autonomous AI systems improve efficiency but may reduce human control; balancing autonomy with oversight, like in Tesla's Autopilot, is essential.</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Navigating the Challenges</a:t>
            </a:r>
            <a:r>
              <a:rPr lang="en" sz="1400">
                <a:solidFill>
                  <a:srgbClr val="000000"/>
                </a:solidFill>
              </a:rPr>
              <a:t>: Ethical AI requires thoughtful decision-making, stakeholder involvement, and continuous monitoring to address trade-offs responsibly.</a:t>
            </a:r>
            <a:endParaRPr sz="1400">
              <a:solidFill>
                <a:srgbClr val="000000"/>
              </a:solidFill>
            </a:endParaRPr>
          </a:p>
          <a:p>
            <a:pPr indent="0" lvl="0" marL="0" rtl="0" algn="l">
              <a:spcBef>
                <a:spcPts val="12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Transparency</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1200"/>
              </a:spcBef>
              <a:spcAft>
                <a:spcPts val="0"/>
              </a:spcAft>
              <a:buClr>
                <a:srgbClr val="000000"/>
              </a:buClr>
              <a:buSzPts val="1300"/>
              <a:buFont typeface="Arial"/>
              <a:buChar char="●"/>
            </a:pPr>
            <a:r>
              <a:rPr b="1" lang="en" sz="1300">
                <a:solidFill>
                  <a:srgbClr val="000000"/>
                </a:solidFill>
              </a:rPr>
              <a:t>Black-box Nature</a:t>
            </a:r>
            <a:r>
              <a:rPr lang="en" sz="1300">
                <a:solidFill>
                  <a:srgbClr val="000000"/>
                </a:solidFill>
              </a:rPr>
              <a:t>: AI systems are often black boxes, where inputs and outputs are known, but the decision-making process is unclear, similar to how we understand our brains but not our cognitive processes.</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Ambiguity in AI</a:t>
            </a:r>
            <a:r>
              <a:rPr lang="en" sz="1300">
                <a:solidFill>
                  <a:srgbClr val="000000"/>
                </a:solidFill>
              </a:rPr>
              <a:t>: From an ethical perspective, ambiguity in AI is problematic. Lack of transparency makes it hard to validate decisions and ensure compliance with regulations or moral standards.</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Transparency in AI</a:t>
            </a:r>
            <a:r>
              <a:rPr lang="en" sz="1300">
                <a:solidFill>
                  <a:srgbClr val="000000"/>
                </a:solidFill>
              </a:rPr>
              <a:t>: Transparency means understanding the AI's decision-making process, like the factors it uses to make predictions. This builds trust and enables verification of AI decisions.</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AI Life Cycle Transparency</a:t>
            </a:r>
            <a:r>
              <a:rPr lang="en" sz="1300">
                <a:solidFill>
                  <a:srgbClr val="000000"/>
                </a:solidFill>
              </a:rPr>
              <a:t>: Transparency should cover data collection, model training, evaluation, and deployment, ensuring we know what data was used and how models operate.</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Deciding Factor</a:t>
            </a:r>
            <a:r>
              <a:rPr lang="en" sz="1300">
                <a:solidFill>
                  <a:srgbClr val="000000"/>
                </a:solidFill>
              </a:rPr>
              <a:t>: Transparency is a key factor in consumer and organizational decisions about AI. As AI grows, companies that prioritize transparency will have an edge in the market.</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Openness Fosters Innovation</a:t>
            </a:r>
            <a:r>
              <a:rPr lang="en" sz="1300">
                <a:solidFill>
                  <a:srgbClr val="000000"/>
                </a:solidFill>
              </a:rPr>
              <a:t>: Transparent AI practices foster innovation by allowing others to learn from and improve upon AI systems, leading to better and more reliable technologies.</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Embracing Transparency</a:t>
            </a:r>
            <a:r>
              <a:rPr lang="en" sz="1300">
                <a:solidFill>
                  <a:srgbClr val="000000"/>
                </a:solidFill>
              </a:rPr>
              <a:t>: Though transparency may seem daunting, it can help businesses manage regulations and public perception. It fosters stable regulation and allows companies to compete based on their strengths rather than hidden actions</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Fairness in AI</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b="1" lang="en" sz="1400">
                <a:solidFill>
                  <a:srgbClr val="000000"/>
                </a:solidFill>
              </a:rPr>
              <a:t>Fairness in AI</a:t>
            </a:r>
            <a:r>
              <a:rPr lang="en" sz="1400">
                <a:solidFill>
                  <a:srgbClr val="000000"/>
                </a:solidFill>
              </a:rPr>
              <a:t>: Ensuring AI systems don't favor one group over another, particularly in sensitive industries like healthcare, is crucial for promoting equity.</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Importance of Fairness</a:t>
            </a:r>
            <a:r>
              <a:rPr lang="en" sz="1400">
                <a:solidFill>
                  <a:srgbClr val="000000"/>
                </a:solidFill>
              </a:rPr>
              <a:t>: Fairness is vital to prevent AI from causing harm, such as healthcare AIs misjudging symptoms for certain groups due to biased training data, potentially targeting vulnerable populations.</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Promoting Fairness</a:t>
            </a:r>
            <a:r>
              <a:rPr lang="en" sz="1400">
                <a:solidFill>
                  <a:srgbClr val="000000"/>
                </a:solidFill>
              </a:rPr>
              <a:t>: Techniques like 'fairness through unawareness' can help reduce bias by intentionally omitting variables like race, gender, or socioeconomic status during data collection, minimizing potential discrimination.</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Unintentional Bias</a:t>
            </a:r>
            <a:r>
              <a:rPr lang="en" sz="1400">
                <a:solidFill>
                  <a:srgbClr val="000000"/>
                </a:solidFill>
              </a:rPr>
              <a:t>: Even with variables excluded, unintentional bias can emerge. For example, AI models may still predict race based on medical imaging, indicating that achieving fairness in AI is more complex than anticipated.</a:t>
            </a:r>
            <a:endParaRPr sz="1400">
              <a:solidFill>
                <a:srgbClr val="000000"/>
              </a:solidFil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rPr>
              <a:t>Minimizing Bias</a:t>
            </a:r>
            <a:r>
              <a:rPr lang="en" sz="1400">
                <a:solidFill>
                  <a:srgbClr val="000000"/>
                </a:solidFill>
              </a:rPr>
              <a:t>: The key to AI fairness is minimizing bias, starting with acknowledging its existence. Continuous monitoring and audits are necessary to ensure AI systems promote fairness and don't amplify existing biases.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Accountability</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1150" lvl="0" marL="457200" rtl="0" algn="l">
              <a:spcBef>
                <a:spcPts val="1200"/>
              </a:spcBef>
              <a:spcAft>
                <a:spcPts val="0"/>
              </a:spcAft>
              <a:buClr>
                <a:srgbClr val="000000"/>
              </a:buClr>
              <a:buSzPts val="1300"/>
              <a:buFont typeface="Arial"/>
              <a:buChar char="●"/>
            </a:pPr>
            <a:r>
              <a:rPr b="1" lang="en" sz="1300">
                <a:solidFill>
                  <a:srgbClr val="000000"/>
                </a:solidFill>
              </a:rPr>
              <a:t>What is AI Accountability?</a:t>
            </a:r>
            <a:r>
              <a:rPr lang="en" sz="1300">
                <a:solidFill>
                  <a:srgbClr val="000000"/>
                </a:solidFill>
              </a:rPr>
              <a:t> Accountability in AI means identifying who’s responsible for its decisions and outcomes. Developers, deployers, and users must own the impact of AI systems—AI is a tool, not a scapegoat.</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Why It Matters</a:t>
            </a:r>
            <a:r>
              <a:rPr lang="en" sz="1300">
                <a:solidFill>
                  <a:srgbClr val="000000"/>
                </a:solidFill>
              </a:rPr>
              <a:t> Accountability builds trust and ensures ethical use. But over-relying on AI as "objective truth" is risky. AI should aid—not replace—human judgment.</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The Trust Paradox</a:t>
            </a:r>
            <a:r>
              <a:rPr lang="en" sz="1300">
                <a:solidFill>
                  <a:srgbClr val="000000"/>
                </a:solidFill>
              </a:rPr>
              <a:t>: Accountability increases trust, but too much trust can be harmful. A study at Georgia Tech showed people followed a robot’s flawed evacuation directions, even into unsafe areas.</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Tesla Example</a:t>
            </a:r>
            <a:r>
              <a:rPr lang="en" sz="1300">
                <a:solidFill>
                  <a:srgbClr val="000000"/>
                </a:solidFill>
              </a:rPr>
              <a:t>: Tesla’s “autopilot” is often misunderstood. Users treat it like full self-driving, while Tesla hasn’t enforced safe use strongly enough. Both share responsibility—and highlight future challenges in autonomous tech.</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How to Achieve It</a:t>
            </a:r>
            <a:r>
              <a:rPr lang="en" sz="1300">
                <a:solidFill>
                  <a:srgbClr val="000000"/>
                </a:solidFill>
              </a:rPr>
              <a:t>? Producers must ensure transparency and explainability. Consumers should “trust but verify.” Ethical AI requires effort on both ends.</a:t>
            </a: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rPr>
              <a:t>No One-Size-Fits-All</a:t>
            </a:r>
            <a:r>
              <a:rPr lang="en" sz="1300">
                <a:solidFill>
                  <a:srgbClr val="000000"/>
                </a:solidFill>
              </a:rPr>
              <a:t>: Accountability differs by industry. Finance, healthcare, transportation—all need tailored approaches as AI continues to evolve.</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Explainable AI</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Clr>
                <a:srgbClr val="000000"/>
              </a:buClr>
              <a:buSzPts val="1300"/>
              <a:buChar char="●"/>
            </a:pPr>
            <a:r>
              <a:rPr b="1" lang="en" sz="1300">
                <a:solidFill>
                  <a:srgbClr val="000000"/>
                </a:solidFill>
              </a:rPr>
              <a:t>What is Explainable AI (XAI)? </a:t>
            </a:r>
            <a:r>
              <a:rPr lang="en" sz="1300">
                <a:solidFill>
                  <a:srgbClr val="000000"/>
                </a:solidFill>
              </a:rPr>
              <a:t>XAI refers to AI systems whose decisions are understandable to humans. It’s not just about accuracy—it’s about transparency, making sure we know </a:t>
            </a:r>
            <a:r>
              <a:rPr i="1" lang="en" sz="1300">
                <a:solidFill>
                  <a:srgbClr val="000000"/>
                </a:solidFill>
              </a:rPr>
              <a:t>why</a:t>
            </a:r>
            <a:r>
              <a:rPr lang="en" sz="1300">
                <a:solidFill>
                  <a:srgbClr val="000000"/>
                </a:solidFill>
              </a:rPr>
              <a:t> the model made a decision.</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Why It Matters? </a:t>
            </a:r>
            <a:r>
              <a:rPr lang="en" sz="1300">
                <a:solidFill>
                  <a:srgbClr val="000000"/>
                </a:solidFill>
              </a:rPr>
              <a:t>XAI tackles core ethical AI challenges by making systems more transparent, fair, and accountable. It helps build trust and enables better oversight.</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Two Approaches:</a:t>
            </a:r>
            <a:endParaRPr b="1" sz="1300">
              <a:solidFill>
                <a:srgbClr val="000000"/>
              </a:solidFill>
            </a:endParaRPr>
          </a:p>
          <a:p>
            <a:pPr indent="-311150" lvl="1" marL="914400" rtl="0" algn="l">
              <a:spcBef>
                <a:spcPts val="0"/>
              </a:spcBef>
              <a:spcAft>
                <a:spcPts val="0"/>
              </a:spcAft>
              <a:buClr>
                <a:srgbClr val="000000"/>
              </a:buClr>
              <a:buSzPts val="1300"/>
              <a:buChar char="○"/>
            </a:pPr>
            <a:r>
              <a:rPr b="1" lang="en" sz="1300">
                <a:solidFill>
                  <a:srgbClr val="000000"/>
                </a:solidFill>
              </a:rPr>
              <a:t>Interpretable Models</a:t>
            </a:r>
            <a:r>
              <a:rPr lang="en" sz="1300">
                <a:solidFill>
                  <a:srgbClr val="000000"/>
                </a:solidFill>
              </a:rPr>
              <a:t> – Built with explainability in mind (e.g., decision trees, logistic regression). Easier to understand but may sacrifice performance.</a:t>
            </a:r>
            <a:endParaRPr sz="1300">
              <a:solidFill>
                <a:srgbClr val="000000"/>
              </a:solidFill>
            </a:endParaRPr>
          </a:p>
          <a:p>
            <a:pPr indent="-311150" lvl="1" marL="914400" rtl="0" algn="l">
              <a:spcBef>
                <a:spcPts val="0"/>
              </a:spcBef>
              <a:spcAft>
                <a:spcPts val="0"/>
              </a:spcAft>
              <a:buClr>
                <a:srgbClr val="000000"/>
              </a:buClr>
              <a:buSzPts val="1300"/>
              <a:buChar char="○"/>
            </a:pPr>
            <a:r>
              <a:rPr b="1" lang="en" sz="1300">
                <a:solidFill>
                  <a:srgbClr val="000000"/>
                </a:solidFill>
              </a:rPr>
              <a:t>Post-Hoc Explainability</a:t>
            </a:r>
            <a:r>
              <a:rPr lang="en" sz="1300">
                <a:solidFill>
                  <a:srgbClr val="000000"/>
                </a:solidFill>
              </a:rPr>
              <a:t> – Adds a “wrapper” to complex models, helping them narrate their reasoning.</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LIME (Local Interpretable Model-Agnostic Explanations): </a:t>
            </a:r>
            <a:r>
              <a:rPr lang="en" sz="1300">
                <a:solidFill>
                  <a:srgbClr val="000000"/>
                </a:solidFill>
              </a:rPr>
              <a:t> LIME acts like a translator—offering simplified, local explanations of complex model decisions. E.g., a movie predicted to be a hit due to popular director and high budget.</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SHAP (SHapley Additive exPlanations): </a:t>
            </a:r>
            <a:r>
              <a:rPr lang="en" sz="1300">
                <a:solidFill>
                  <a:srgbClr val="000000"/>
                </a:solidFill>
              </a:rPr>
              <a:t> SHAP is like a detective—assigning importance scores to each feature in a prediction. E.g., Director = 50%, Cast = 30%, etc.</a:t>
            </a:r>
            <a:endParaRPr sz="1300">
              <a:solidFill>
                <a:srgbClr val="000000"/>
              </a:solidFill>
            </a:endParaRPr>
          </a:p>
          <a:p>
            <a:pPr indent="-311150" lvl="0" marL="457200" rtl="0" algn="l">
              <a:spcBef>
                <a:spcPts val="0"/>
              </a:spcBef>
              <a:spcAft>
                <a:spcPts val="0"/>
              </a:spcAft>
              <a:buClr>
                <a:srgbClr val="000000"/>
              </a:buClr>
              <a:buSzPts val="1300"/>
              <a:buChar char="●"/>
            </a:pPr>
            <a:r>
              <a:rPr b="1" lang="en" sz="1300">
                <a:solidFill>
                  <a:srgbClr val="000000"/>
                </a:solidFill>
              </a:rPr>
              <a:t>Looking Ahead</a:t>
            </a:r>
            <a:r>
              <a:rPr lang="en" sz="1300">
                <a:solidFill>
                  <a:srgbClr val="000000"/>
                </a:solidFill>
              </a:rPr>
              <a:t>: XAI is evolving fast. As models grow more complex, so do our tools for explaining them—narrowing the gap between accuracy and transparency.</a:t>
            </a:r>
            <a:endParaRPr sz="1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Ethical Framework</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b="1" lang="en" sz="1400">
                <a:solidFill>
                  <a:srgbClr val="000000"/>
                </a:solidFill>
              </a:rPr>
              <a:t>Ethical frameworks in AI</a:t>
            </a:r>
            <a:r>
              <a:rPr lang="en" sz="1400">
                <a:solidFill>
                  <a:srgbClr val="000000"/>
                </a:solidFill>
              </a:rPr>
              <a:t> help guide decision-making to ensure outcomes are fair, responsible, and aligned with human values.</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Multiple philosophical approaches</a:t>
            </a:r>
            <a:r>
              <a:rPr lang="en" sz="1400">
                <a:solidFill>
                  <a:srgbClr val="000000"/>
                </a:solidFill>
              </a:rPr>
              <a:t> exist, and while no universal framework fits all, this flexibility allows tailored solutions for different contexts.</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Ethical frameworks act as a foundation</a:t>
            </a:r>
            <a:r>
              <a:rPr lang="en" sz="1400">
                <a:solidFill>
                  <a:srgbClr val="000000"/>
                </a:solidFill>
              </a:rPr>
              <a:t>, defining how AI should behave </a:t>
            </a:r>
            <a:r>
              <a:rPr i="1" lang="en" sz="1400">
                <a:solidFill>
                  <a:srgbClr val="000000"/>
                </a:solidFill>
              </a:rPr>
              <a:t>before</a:t>
            </a:r>
            <a:r>
              <a:rPr lang="en" sz="1400">
                <a:solidFill>
                  <a:srgbClr val="000000"/>
                </a:solidFill>
              </a:rPr>
              <a:t> decisions are made, preventing ethically questionable outcomes.</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Frameworks support organizations</a:t>
            </a:r>
            <a:r>
              <a:rPr lang="en" sz="1400">
                <a:solidFill>
                  <a:srgbClr val="000000"/>
                </a:solidFill>
              </a:rPr>
              <a:t> in thinking ahead about AI’s impact, providing clarity and fostering innovation by reducing uncertainty.</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AgroTech</a:t>
            </a:r>
            <a:r>
              <a:rPr lang="en" sz="1400">
                <a:solidFill>
                  <a:srgbClr val="000000"/>
                </a:solidFill>
              </a:rPr>
              <a:t>, a fictional agri-tech company, bases its ethical framework on </a:t>
            </a:r>
            <a:r>
              <a:rPr b="1" lang="en" sz="1400">
                <a:solidFill>
                  <a:srgbClr val="000000"/>
                </a:solidFill>
              </a:rPr>
              <a:t>environmental sustainability, economic viability, and social equity</a:t>
            </a:r>
            <a:r>
              <a:rPr lang="en" sz="1400">
                <a:solidFill>
                  <a:srgbClr val="000000"/>
                </a:solidFill>
              </a:rPr>
              <a:t> to guide product development.</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AgroTech uses its framework</a:t>
            </a:r>
            <a:r>
              <a:rPr lang="en" sz="1400">
                <a:solidFill>
                  <a:srgbClr val="000000"/>
                </a:solidFill>
              </a:rPr>
              <a:t> to ensure smart harvesters don’t favor only profitable crops, but support sustainability and equity while remaining viable.</a:t>
            </a:r>
            <a:endParaRPr sz="1400">
              <a:solidFill>
                <a:srgbClr val="000000"/>
              </a:solidFill>
            </a:endParaRPr>
          </a:p>
          <a:p>
            <a:pPr indent="-317500" lvl="0" marL="457200" rtl="0" algn="l">
              <a:spcBef>
                <a:spcPts val="0"/>
              </a:spcBef>
              <a:spcAft>
                <a:spcPts val="0"/>
              </a:spcAft>
              <a:buClr>
                <a:srgbClr val="000000"/>
              </a:buClr>
              <a:buSzPts val="1400"/>
              <a:buChar char="●"/>
            </a:pPr>
            <a:r>
              <a:rPr b="1" lang="en" sz="1400">
                <a:solidFill>
                  <a:srgbClr val="000000"/>
                </a:solidFill>
              </a:rPr>
              <a:t>Creating ethical frameworks isn’t easy</a:t>
            </a:r>
            <a:r>
              <a:rPr lang="en" sz="1400">
                <a:solidFill>
                  <a:srgbClr val="000000"/>
                </a:solidFill>
              </a:rPr>
              <a:t>—balancing values and considering cultural differences is complex—but it’s essential for </a:t>
            </a:r>
            <a:r>
              <a:rPr b="1" lang="en" sz="1400">
                <a:solidFill>
                  <a:srgbClr val="000000"/>
                </a:solidFill>
              </a:rPr>
              <a:t>aligning AI with human needs</a:t>
            </a:r>
            <a:r>
              <a:rPr lang="en" sz="1400">
                <a:solidFill>
                  <a:srgbClr val="000000"/>
                </a:solidFill>
              </a:rPr>
              <a:t> and building trust.</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