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c66f8f0a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c66f8f0a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c66f8f0a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c66f8f0a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66f8f0a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66f8f0a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c66f8f0a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c66f8f0a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c66f8f0a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c66f8f0a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c66f8f0a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c66f8f0a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c66f8f0a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c66f8f0a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c66f8f0a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c66f8f0a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c66f8f0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c66f8f0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c66f8f0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c66f8f0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c66f8f0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c66f8f0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c66f8f0a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c66f8f0a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c66f8f0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c66f8f0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c66f8f0a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c66f8f0a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c66f8f0a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c66f8f0a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c66f8f0a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c66f8f0a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Large </a:t>
            </a:r>
            <a:r>
              <a:rPr lang="en"/>
              <a:t>Language</a:t>
            </a:r>
            <a:r>
              <a:rPr lang="en"/>
              <a:t> Models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What is a transformer?</a:t>
            </a:r>
            <a:r>
              <a:rPr lang="en" sz="1400">
                <a:solidFill>
                  <a:srgbClr val="000000"/>
                </a:solidFill>
              </a:rPr>
              <a:t>: Transformer architecture focuses on long-range relationships between words to generate coherent text, with four main components: pre-processing, positional encoding, encoders, and decoders.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Inside the transformer:</a:t>
            </a:r>
            <a:r>
              <a:rPr lang="en" sz="1400">
                <a:solidFill>
                  <a:srgbClr val="000000"/>
                </a:solidFill>
              </a:rPr>
              <a:t> Input text is pre-processed, encoded, and decoded to predict and generate text step-by-step.</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Text pre-processing and representation:</a:t>
            </a:r>
            <a:r>
              <a:rPr lang="en" sz="1400">
                <a:solidFill>
                  <a:srgbClr val="000000"/>
                </a:solidFill>
              </a:rPr>
              <a:t> Breaks sentences into tokens, converts them into numerical form using word embeddings.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Positional encoding:</a:t>
            </a:r>
            <a:r>
              <a:rPr lang="en" sz="1400">
                <a:solidFill>
                  <a:srgbClr val="000000"/>
                </a:solidFill>
              </a:rPr>
              <a:t> Provides information on word positions, helping transformers understand relationships between distant words.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Encoders:</a:t>
            </a:r>
            <a:r>
              <a:rPr lang="en" sz="1400">
                <a:solidFill>
                  <a:srgbClr val="000000"/>
                </a:solidFill>
              </a:rPr>
              <a:t> Use attention mechanisms and neural networks to focus on word relationships.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Decoders:</a:t>
            </a:r>
            <a:r>
              <a:rPr lang="en" sz="1400">
                <a:solidFill>
                  <a:srgbClr val="000000"/>
                </a:solidFill>
              </a:rPr>
              <a:t> Process the encoded input with attention and neural networks to generate output.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Transformers and long-range dependencies:</a:t>
            </a:r>
            <a:r>
              <a:rPr lang="en" sz="1400">
                <a:solidFill>
                  <a:srgbClr val="000000"/>
                </a:solidFill>
              </a:rPr>
              <a:t> Transformers handle long-range dependencies better, capturing relationships between distant words.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Processes multiple parts simultaneously:</a:t>
            </a:r>
            <a:r>
              <a:rPr lang="en" sz="1400">
                <a:solidFill>
                  <a:srgbClr val="000000"/>
                </a:solidFill>
              </a:rPr>
              <a:t> Unlike traditional models, transformers process multiple words at once, improving speed and text understanding.</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Mechanisms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Attention Mechanisms</a:t>
            </a:r>
            <a:r>
              <a:rPr lang="en" sz="1400">
                <a:solidFill>
                  <a:srgbClr val="000000"/>
                </a:solidFill>
              </a:rPr>
              <a:t>: Help models focus on important words and their relationships in text, improving understanding and representation.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Self-Attention</a:t>
            </a:r>
            <a:r>
              <a:rPr lang="en" sz="1400">
                <a:solidFill>
                  <a:srgbClr val="000000"/>
                </a:solidFill>
              </a:rPr>
              <a:t>: Evaluates the significance of each word based on context, capturing long-range dependencies within a sentence.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Multi-Head Attention</a:t>
            </a:r>
            <a:r>
              <a:rPr lang="en" sz="1400">
                <a:solidFill>
                  <a:srgbClr val="000000"/>
                </a:solidFill>
              </a:rPr>
              <a:t>: Expands on self-attention by dividing the input into multiple attention heads, each focusing on different aspects, allowing for richer text representation.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Comparison of Self-Attention &amp; Multi-Head Attention</a:t>
            </a:r>
            <a:r>
              <a:rPr lang="en" sz="1400">
                <a:solidFill>
                  <a:srgbClr val="000000"/>
                </a:solidFill>
              </a:rPr>
              <a:t>:</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Self-attention focuses on the relevance of words in relation to each other.</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Multi-head attention splits the focus into multiple channels to capture different facets of the text simultaneously, providing a more comprehensive understanding.</a:t>
            </a:r>
            <a:endParaRPr b="1"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 Fine Tuning</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Advanced fine-tuning is the final phase in training large language models (LLMs), bringing together pre-training, fine-tuning, and Reinforcement Learning through Human Feedback (RLHF) to optimize model performance.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Reinforcement Learning through Human Feedback (RLHF)</a:t>
            </a:r>
            <a:r>
              <a:rPr lang="en" sz="1400">
                <a:solidFill>
                  <a:srgbClr val="000000"/>
                </a:solidFill>
              </a:rPr>
              <a:t>: RLHF refines the model by incorporating human feedback after pre-training and fine-tuning. It ensures task-specific accuracy and relevance by having human experts review and guide the model’s outputs.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Pre-training and Fine-tuning</a:t>
            </a:r>
            <a:r>
              <a:rPr lang="en" sz="1400">
                <a:solidFill>
                  <a:srgbClr val="000000"/>
                </a:solidFill>
              </a:rPr>
              <a:t>: LLMs are first pre-trained on vast amounts of text data to learn general language patterns. Fine-tuning follows, where the model is adapted to specific tasks using smaller labeled datasets and techniques like zero-shot, few-shot, and multi-shot learning.</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Why RLHF?</a:t>
            </a:r>
            <a:r>
              <a:rPr lang="en" sz="1400">
                <a:solidFill>
                  <a:srgbClr val="000000"/>
                </a:solidFill>
              </a:rPr>
              <a:t>: Despite pre-training and fine-tuning, general-purpose data may contain noise or errors, reducing task-specific accuracy. RLHF mitigates this by validating the model’s outputs with human expertise, ensuring better alignment with real-world applications.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 Fine Tuning</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The RLHF Process</a:t>
            </a:r>
            <a:r>
              <a:rPr lang="en" sz="1400">
                <a:solidFill>
                  <a:srgbClr val="000000"/>
                </a:solidFill>
              </a:rPr>
              <a:t>:</a:t>
            </a:r>
            <a:endParaRPr sz="1400">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Model Output Generation:</a:t>
            </a:r>
            <a:r>
              <a:rPr lang="en">
                <a:solidFill>
                  <a:srgbClr val="000000"/>
                </a:solidFill>
              </a:rPr>
              <a:t> The model generates multiple responses to a prompt based on learned patterns.</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Human Expert Review:</a:t>
            </a:r>
            <a:r>
              <a:rPr lang="en">
                <a:solidFill>
                  <a:srgbClr val="000000"/>
                </a:solidFill>
              </a:rPr>
              <a:t> A human expert, such as a language teacher or specialist, ranks these responses for accuracy, relevance, and coherence.</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Feedback Loop:</a:t>
            </a:r>
            <a:r>
              <a:rPr lang="en">
                <a:solidFill>
                  <a:srgbClr val="000000"/>
                </a:solidFill>
              </a:rPr>
              <a:t> The model learns from the expert’s feedback, refining future responses to align more closely with expert preferences.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Outcome of RLHF</a:t>
            </a:r>
            <a:r>
              <a:rPr lang="en" sz="1400">
                <a:solidFill>
                  <a:srgbClr val="000000"/>
                </a:solidFill>
              </a:rPr>
              <a:t>: Continuous human feedback allows the model to improve its ability to generate accurate, relevant, and human-like responses, enhancing its performance in real-world scenarios.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Summary</a:t>
            </a:r>
            <a:r>
              <a:rPr lang="en" sz="1400">
                <a:solidFill>
                  <a:srgbClr val="000000"/>
                </a:solidFill>
              </a:rPr>
              <a:t>: Pre-training establishes a foundation, fine-tuning tailors the model to specific tasks, and RLHF fine-tunes it further with human feedback, ensuring the model performs effectively across various applications.</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Concerns and Considerations in LLMs</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Data Volume and Compute Power</a:t>
            </a:r>
            <a:r>
              <a:rPr lang="en" sz="1300">
                <a:solidFill>
                  <a:srgbClr val="000000"/>
                </a:solidFill>
              </a:rPr>
              <a:t>: LLMs require vast amounts of data (e.g., 570 GB, equivalent to 1.3 million books) to learn language patterns. Processing this data requires significant computational resources, costing millions of dollars in energy and hardware.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Data Quality</a:t>
            </a:r>
            <a:r>
              <a:rPr lang="en" sz="1300">
                <a:solidFill>
                  <a:srgbClr val="000000"/>
                </a:solidFill>
              </a:rPr>
              <a:t>: High-quality data is essential for training effective LLMs. Just as a child learns language from quality input, LLMs will generate low-quality responses if trained with inaccurate or poorly structured data.</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Labeled Data</a:t>
            </a:r>
            <a:r>
              <a:rPr lang="en" sz="1300">
                <a:solidFill>
                  <a:srgbClr val="000000"/>
                </a:solidFill>
              </a:rPr>
              <a:t>: Proper labeling is key for accurate model training. For example, classifying news articles into categories like 'Sports' or 'Politics' requires careful human effort to avoid misclassifications. Errors in labeling can affect the model’s reliability and performance.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Data Bias</a:t>
            </a:r>
            <a:r>
              <a:rPr lang="en" sz="1300">
                <a:solidFill>
                  <a:srgbClr val="000000"/>
                </a:solidFill>
              </a:rPr>
              <a:t>: Bias in data can lead to unfair and discriminatory outcomes. For instance, if training data reflects societal stereotypes, it may influence the model to perpetuate these biases. Active evaluation and diverse data are crucial to mitigate these issues.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Data Privacy</a:t>
            </a:r>
            <a:r>
              <a:rPr lang="en" sz="1300">
                <a:solidFill>
                  <a:srgbClr val="000000"/>
                </a:solidFill>
              </a:rPr>
              <a:t>: Ensuring data privacy is critical, especially when training with sensitive or personally identifiable information (PII). Training a model with private data without proper permissions can result in legal, financial, and reputational risks. It’s vital to comply with privacy regulations and obtain necessary permissions for data use.</a:t>
            </a:r>
            <a:endParaRPr sz="1300">
              <a:solidFill>
                <a:srgbClr val="000000"/>
              </a:solidFill>
            </a:endParaRPr>
          </a:p>
          <a:p>
            <a:pPr indent="0" lvl="0" marL="0" rtl="0" algn="l">
              <a:spcBef>
                <a:spcPts val="1200"/>
              </a:spcBef>
              <a:spcAft>
                <a:spcPts val="0"/>
              </a:spcAft>
              <a:buNone/>
            </a:pPr>
            <a:r>
              <a:t/>
            </a:r>
            <a:endParaRPr b="1" sz="1300">
              <a:solidFill>
                <a:srgbClr val="000000"/>
              </a:solidFill>
            </a:endParaRPr>
          </a:p>
          <a:p>
            <a:pPr indent="0" lvl="0" marL="0" rtl="0" algn="l">
              <a:spcBef>
                <a:spcPts val="1200"/>
              </a:spcBef>
              <a:spcAft>
                <a:spcPts val="1200"/>
              </a:spcAft>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Concerns in LLMs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Transparency Risk</a:t>
            </a:r>
            <a:r>
              <a:rPr lang="en" sz="1300">
                <a:solidFill>
                  <a:srgbClr val="000000"/>
                </a:solidFill>
              </a:rPr>
              <a:t>: Lack of transparency in how an LLM generates outputs makes it difficult to understand and address issues like bias, errors, or misuse. For example, a model predicting disease outcomes should clearly explain its reasoning for treatment decisions.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Accountability Risk</a:t>
            </a:r>
            <a:r>
              <a:rPr lang="en" sz="1300">
                <a:solidFill>
                  <a:srgbClr val="000000"/>
                </a:solidFill>
              </a:rPr>
              <a:t>: Determining responsibility when LLMs generate harmful or incorrect outputs is challenging. For instance, if an LLM gives incorrect medical advice, it's unclear whether the fault lies with the developer or the deploying company.</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Information Hazards</a:t>
            </a:r>
            <a:r>
              <a:rPr lang="en" sz="1300">
                <a:solidFill>
                  <a:srgbClr val="000000"/>
                </a:solidFill>
              </a:rPr>
              <a:t>: This includes risks like harmful content generation, misinformation spread, malicious use, and toxicity:</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Harmful Content</a:t>
            </a:r>
            <a:r>
              <a:rPr lang="en" sz="1300">
                <a:solidFill>
                  <a:srgbClr val="000000"/>
                </a:solidFill>
              </a:rPr>
              <a:t>: LLMs may generate offensive or inappropriate content, such as writing about bullying instead of a positive school environment.</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Misinformation</a:t>
            </a:r>
            <a:r>
              <a:rPr lang="en" sz="1300">
                <a:solidFill>
                  <a:srgbClr val="000000"/>
                </a:solidFill>
              </a:rPr>
              <a:t>: LLMs can spread unverified or harmful information, such as recommending unsafe diet plans.</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Malicious Use</a:t>
            </a:r>
            <a:r>
              <a:rPr lang="en" sz="1300">
                <a:solidFill>
                  <a:srgbClr val="000000"/>
                </a:solidFill>
              </a:rPr>
              <a:t>: Bad actors may exploit LLMs to create fake news or manipulate public opinion.</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Toxicity</a:t>
            </a:r>
            <a:r>
              <a:rPr lang="en" sz="1300">
                <a:solidFill>
                  <a:srgbClr val="000000"/>
                </a:solidFill>
              </a:rPr>
              <a:t>: LLMs trained on biased data may produce harmful stereotypes or insensitive responses, reflecting gender, race, or ethnicity biases.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Environmental Concerns in LLMs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b="1" lang="en" sz="1400">
                <a:solidFill>
                  <a:srgbClr val="000000"/>
                </a:solidFill>
              </a:rPr>
              <a:t>Energy Consumption</a:t>
            </a:r>
            <a:r>
              <a:rPr lang="en" sz="1400">
                <a:solidFill>
                  <a:srgbClr val="000000"/>
                </a:solidFill>
              </a:rPr>
              <a:t>: Training LLMs requires enormous computational resources, leading to high energy use and significant carbon emissions. This can be compared to running thousands of computers for extended periods.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Cooling Systems</a:t>
            </a:r>
            <a:r>
              <a:rPr lang="en" sz="1400">
                <a:solidFill>
                  <a:srgbClr val="000000"/>
                </a:solidFill>
              </a:rPr>
              <a:t>: The heat generated by LLMs necessitates complex cooling systems, which further contribute to environmental impact by consuming more electricity.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Eco-friendly Solutions</a:t>
            </a:r>
            <a:r>
              <a:rPr lang="en" sz="1400">
                <a:solidFill>
                  <a:srgbClr val="000000"/>
                </a:solidFill>
              </a:rPr>
              <a:t>: Reducing the environmental impact of LLMs involves using renewable energy sources for servers and improving energy-efficient computing and cooling technologies. These efforts aim to balance the benefits of LLMs with their ecological footprint.</a:t>
            </a:r>
            <a:endParaRPr b="1" sz="14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Are LLMs Heading?</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Model Explainability</a:t>
            </a:r>
            <a:r>
              <a:rPr lang="en" sz="1200">
                <a:solidFill>
                  <a:srgbClr val="000000"/>
                </a:solidFill>
              </a:rPr>
              <a:t>: As LLMs become more advanced, there is a growing emphasis on making their decision-making processes transparent. Understanding how models arrive at specific outputs will improve trust, enable error correction, and help identify biases. This is essential for applications like medical advice or any high-stakes decision-making processes.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Efficiency</a:t>
            </a:r>
            <a:r>
              <a:rPr lang="en" sz="1200">
                <a:solidFill>
                  <a:srgbClr val="000000"/>
                </a:solidFill>
              </a:rPr>
              <a:t>: There is ongoing research to enhance LLMs’ computational efficiency. Model compression and optimization techniques are being explored to speed up data processing, save energy, and reduce operational costs. This will make LLMs more sustainable, eco-friendly, and accessible, especially on devices with limited resources, and can promote "green AI."</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Unsupervised Bias Handling</a:t>
            </a:r>
            <a:r>
              <a:rPr lang="en" sz="1200">
                <a:solidFill>
                  <a:srgbClr val="000000"/>
                </a:solidFill>
              </a:rPr>
              <a:t>: A major research focus is the unsupervised detection and mitigation of biases within LLMs. The goal is to create systems that can autonomously recognize and reduce biases without relying on human-labeled data. However, there are concerns that this approach may inadvertently introduce new biases or miss subtle ones.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Enhanced Creativity</a:t>
            </a:r>
            <a:r>
              <a:rPr lang="en" sz="1200">
                <a:solidFill>
                  <a:srgbClr val="000000"/>
                </a:solidFill>
              </a:rPr>
              <a:t>: LLMs are improving in creative fields, generating poetry, storytelling, and even visual art and music when combined with other AI models. While LLMs can produce human-like creative outputs, they don't possess emotional understanding or consciousness. Future advancements aim to make LLMs capable of simulating human emotions and improving their emotional intelligence to enhance interactions with humans.</a:t>
            </a:r>
            <a:endParaRPr b="1"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Large Language Models (LLMs)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LLMs in AI:</a:t>
            </a:r>
            <a:r>
              <a:rPr lang="en" sz="1300">
                <a:solidFill>
                  <a:srgbClr val="000000"/>
                </a:solidFill>
              </a:rPr>
              <a:t> LLMs, using deep learning, have revolutionized natural language processing (NLP), enabling machines to process and generate human-like language.</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AI's Growth:</a:t>
            </a:r>
            <a:r>
              <a:rPr lang="en" sz="1300">
                <a:solidFill>
                  <a:srgbClr val="000000"/>
                </a:solidFill>
              </a:rPr>
              <a:t> AI is present in facial recognition, self-driving cars, and content recommendations. Recent advances in LLMs allow machines to better understand context and engage in human-like conversation.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AI Breakdown:</a:t>
            </a:r>
            <a:endParaRPr b="1"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Machine Learning (ML)</a:t>
            </a:r>
            <a:r>
              <a:rPr lang="en" sz="1300">
                <a:solidFill>
                  <a:srgbClr val="000000"/>
                </a:solidFill>
              </a:rPr>
              <a:t>: A subfield enabling models to learn from data.</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Deep Learning (DL)</a:t>
            </a:r>
            <a:r>
              <a:rPr lang="en" sz="1300">
                <a:solidFill>
                  <a:srgbClr val="000000"/>
                </a:solidFill>
              </a:rPr>
              <a:t>: A subset of ML, useful in complex applications like computer vision.</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Natural Language Processing (NLP)</a:t>
            </a:r>
            <a:r>
              <a:rPr lang="en" sz="1300">
                <a:solidFill>
                  <a:srgbClr val="000000"/>
                </a:solidFill>
              </a:rPr>
              <a:t>: Focuses on understanding and processing human language.</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Large Language Models (LLMs)</a:t>
            </a:r>
            <a:r>
              <a:rPr lang="en" sz="1300">
                <a:solidFill>
                  <a:srgbClr val="000000"/>
                </a:solidFill>
              </a:rPr>
              <a:t>: A type of NLP model using deep learning to perform tasks like classification and summarization.</a:t>
            </a:r>
            <a:endParaRPr b="1"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LLMs' Importance:</a:t>
            </a:r>
            <a:r>
              <a:rPr lang="en" sz="1300">
                <a:solidFill>
                  <a:srgbClr val="000000"/>
                </a:solidFill>
              </a:rPr>
              <a:t> They require vast data and computational resources, setting new standards in NLP tasks.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Transformative Impact:</a:t>
            </a:r>
            <a:r>
              <a:rPr lang="en" sz="1300">
                <a:solidFill>
                  <a:srgbClr val="000000"/>
                </a:solidFill>
              </a:rPr>
              <a:t> LLMs represent a pivotal moment in AI, similar to the iPhone’s impact on technology.</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Applications:</a:t>
            </a:r>
            <a:r>
              <a:rPr lang="en" sz="1300">
                <a:solidFill>
                  <a:srgbClr val="000000"/>
                </a:solidFill>
              </a:rPr>
              <a:t> LLMs handle sentiment analysis, text generation, translation, and predictive text.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Applications of LLMs Across Industries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rgbClr val="000000"/>
              </a:buClr>
              <a:buSzPts val="1400"/>
              <a:buChar char="●"/>
            </a:pPr>
            <a:r>
              <a:rPr lang="en" sz="1400">
                <a:solidFill>
                  <a:srgbClr val="000000"/>
                </a:solidFill>
              </a:rPr>
              <a:t>Large Language Models (LLMs) are transforming multiple industries by automating tasks, improving efficiency, and creating new business opportunities. Here's how they are being applied in different sectors: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Finance</a:t>
            </a:r>
            <a:r>
              <a:rPr lang="en" sz="1400">
                <a:solidFill>
                  <a:srgbClr val="000000"/>
                </a:solidFill>
              </a:rPr>
              <a:t>: LLMs help analyze unstructured data like reports, news, and social media to provide valuable insights into market trends, manage investments, and identify new opportunities.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Healthcare</a:t>
            </a:r>
            <a:r>
              <a:rPr lang="en" sz="1400">
                <a:solidFill>
                  <a:srgbClr val="000000"/>
                </a:solidFill>
              </a:rPr>
              <a:t>: LLMs process complex, unstructured health data (e.g., doctors' notes, medical records) to generate personalized treatment recommendations, overcoming challenges like jargon and abbreviations while ensuring privacy compliance.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Education</a:t>
            </a:r>
            <a:r>
              <a:rPr lang="en" sz="1400">
                <a:solidFill>
                  <a:srgbClr val="000000"/>
                </a:solidFill>
              </a:rPr>
              <a:t>: LLMs personalize learning by adapting to the learner's style and knowledge level, generating custom learning materials, and acting as interactive AI-powered tutors that offer tailored guidance.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Multimodal Applications</a:t>
            </a:r>
            <a:r>
              <a:rPr lang="en" sz="1400">
                <a:solidFill>
                  <a:srgbClr val="000000"/>
                </a:solidFill>
              </a:rPr>
              <a:t>: LLMs can handle multiple types of data (text, audio, video, images). For example, in </a:t>
            </a:r>
            <a:r>
              <a:rPr b="1" lang="en" sz="1400">
                <a:solidFill>
                  <a:srgbClr val="000000"/>
                </a:solidFill>
              </a:rPr>
              <a:t>Visual Question Answering</a:t>
            </a:r>
            <a:r>
              <a:rPr lang="en" sz="1400">
                <a:solidFill>
                  <a:srgbClr val="000000"/>
                </a:solidFill>
              </a:rPr>
              <a:t>, LLMs analyze images and provide contextually relevant answers, identifying objects and understanding relationships in visual content.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hallenges of language modeling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Sequence Matters</a:t>
            </a:r>
            <a:r>
              <a:rPr lang="en" sz="1300">
                <a:solidFill>
                  <a:srgbClr val="000000"/>
                </a:solidFill>
              </a:rPr>
              <a:t>: The position of words in a sentence is crucial because rearranging them can change the meaning. For example, "I only follow a healthy lifestyle" vs. "Only I follow a healthy lifestyle" illustrates how word order impacts interpretation.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Context Modeling</a:t>
            </a:r>
            <a:r>
              <a:rPr lang="en" sz="1300">
                <a:solidFill>
                  <a:srgbClr val="000000"/>
                </a:solidFill>
              </a:rPr>
              <a:t>: Language models must account for context, as words can have different meanings depending on how they’re used. For instance, "run" can mean "jog," "manage," or "operate a machine," depending on the surrounding words.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Long-Range Dependency</a:t>
            </a:r>
            <a:r>
              <a:rPr lang="en" sz="1300">
                <a:solidFill>
                  <a:srgbClr val="000000"/>
                </a:solidFill>
              </a:rPr>
              <a:t>: Understanding connections between distant words in a sentence is challenging. For example, in a complex sentence like "The book that the young girl, who had just returned from her vacation, carefully placed on the shelf was quite heavy," the model must link "book" and "was quite heavy," despite their distance in the text.</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Single-task Learning</a:t>
            </a:r>
            <a:r>
              <a:rPr lang="en" sz="1300">
                <a:solidFill>
                  <a:srgbClr val="000000"/>
                </a:solidFill>
              </a:rPr>
              <a:t>: Traditional models focus on specific tasks, like text summarization or question-answering. While effective, this requires more resources and lacks flexibility, as each task requires a separate model.</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Multi-task Learning</a:t>
            </a:r>
            <a:r>
              <a:rPr lang="en" sz="1300">
                <a:solidFill>
                  <a:srgbClr val="000000"/>
                </a:solidFill>
              </a:rPr>
              <a:t>: Modern LLMs use multi-task learning, where a single model is trained on multiple tasks. This improves efficiency and reduces the amount of training data needed but can sometimes sacrifice accuracy.</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 and Capabilities of Large Language Models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b="1" lang="en" sz="1200">
                <a:solidFill>
                  <a:srgbClr val="000000"/>
                </a:solidFill>
              </a:rPr>
              <a:t>From Text to Understanding</a:t>
            </a:r>
            <a:r>
              <a:rPr lang="en" sz="1200">
                <a:solidFill>
                  <a:srgbClr val="000000"/>
                </a:solidFill>
              </a:rPr>
              <a:t>: LLMs work with unstructured, messy text data (e.g., for sentiment analysis, spam detection, digital assistants). However, since computers only process numbers—not text—Natural Language Processing (NLP) techniques are used to convert language into numerical representations that machines can learn from.</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Beyond Traditional Models</a:t>
            </a:r>
            <a:r>
              <a:rPr lang="en" sz="1200">
                <a:solidFill>
                  <a:srgbClr val="000000"/>
                </a:solidFill>
              </a:rPr>
              <a:t>: Unlike earlier models, LLMs can grasp complex linguistic subtleties such as sarcasm, humor, puns, irony, intonation, and intent—enabling more nuanced understanding of language.</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Human-like Conversations</a:t>
            </a:r>
            <a:r>
              <a:rPr lang="en" sz="1200">
                <a:solidFill>
                  <a:srgbClr val="000000"/>
                </a:solidFill>
              </a:rPr>
              <a:t>: LLMs generate emotionally intelligent, context-aware responses. For example, they can answer conversational questions with natural phrasing, offer explanations, and even follow up—mimicking human dialogue.</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Power of Scale and Parameters</a:t>
            </a:r>
            <a:r>
              <a:rPr lang="en" sz="1200">
                <a:solidFill>
                  <a:srgbClr val="000000"/>
                </a:solidFill>
              </a:rPr>
              <a:t>: The strength of LLMs comes from their massive training data and billions of parameters, which function like Lego blocks—the more you have, the more sophisticated the responses.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Emergent Capabilities</a:t>
            </a:r>
            <a:r>
              <a:rPr lang="en" sz="1200">
                <a:solidFill>
                  <a:srgbClr val="000000"/>
                </a:solidFill>
              </a:rPr>
              <a:t>: At a certain scale, LLMs display "emergent" abilities not seen in smaller models—like writing poetry, generating code, and assisting in medical diagnostics.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Training Pipeline</a:t>
            </a:r>
            <a:r>
              <a:rPr lang="en" sz="1200">
                <a:solidFill>
                  <a:srgbClr val="000000"/>
                </a:solidFill>
              </a:rPr>
              <a:t>: The development of LLMs involves stages like text pre-processing, representation, pre-training, fine-tuning, and advanced fine-tuning—each crucial in shaping their intelligence.</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In Summary</a:t>
            </a:r>
            <a:r>
              <a:rPr lang="en" sz="1200">
                <a:solidFill>
                  <a:srgbClr val="000000"/>
                </a:solidFill>
              </a:rPr>
              <a:t>: LLMs elevate NLP by making sense of chaotic text data, outperforming traditional models through scale, deep training, and emergent skills—making them a groundbreaking advancement in AI.</a:t>
            </a:r>
            <a:endParaRPr b="1"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Techniques for Preparing Text Data for LLMs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NLP techniques prepare text data for use in large language models (LLMs), transforming raw text into a machine-readable form.</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Text Pre-processing</a:t>
            </a:r>
            <a:r>
              <a:rPr lang="en" sz="1200">
                <a:solidFill>
                  <a:srgbClr val="000000"/>
                </a:solidFill>
              </a:rPr>
              <a:t>: The process of transforming raw text into a standardized, machine-readable format. Key steps include tokenization, stop word removal, and lemmatization.</a:t>
            </a:r>
            <a:endParaRPr b="1"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Tokenization</a:t>
            </a:r>
            <a:r>
              <a:rPr lang="en" sz="1200">
                <a:solidFill>
                  <a:srgbClr val="000000"/>
                </a:solidFill>
              </a:rPr>
              <a:t>: Breaks text into individual words or tokens, including punctuation.</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Stop Word Removal</a:t>
            </a:r>
            <a:r>
              <a:rPr lang="en" sz="1200">
                <a:solidFill>
                  <a:srgbClr val="000000"/>
                </a:solidFill>
              </a:rPr>
              <a:t>: Removes common words like "is" and "with" that add little meaning.</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Lemmatization</a:t>
            </a:r>
            <a:r>
              <a:rPr lang="en" sz="1200">
                <a:solidFill>
                  <a:srgbClr val="000000"/>
                </a:solidFill>
              </a:rPr>
              <a:t>: Reduces related words to a common root form, e.g., "talked" and "talking" become "talk."</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Text Representation</a:t>
            </a:r>
            <a:r>
              <a:rPr lang="en" sz="1200">
                <a:solidFill>
                  <a:srgbClr val="000000"/>
                </a:solidFill>
              </a:rPr>
              <a:t>: Converts pre-processed text into a numerical format for machine understanding.</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Bag-of-Words</a:t>
            </a:r>
            <a:r>
              <a:rPr lang="en" sz="1200">
                <a:solidFill>
                  <a:srgbClr val="000000"/>
                </a:solidFill>
              </a:rPr>
              <a:t>: Creates a word count matrix but doesn’t capture word order or context, treating words as independent.</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Limitations</a:t>
            </a:r>
            <a:r>
              <a:rPr lang="en" sz="1200">
                <a:solidFill>
                  <a:srgbClr val="000000"/>
                </a:solidFill>
              </a:rPr>
              <a:t>: Fails to capture word meanings or relationships.</a:t>
            </a:r>
            <a:endParaRPr sz="1200">
              <a:solidFill>
                <a:srgbClr val="000000"/>
              </a:solidFill>
            </a:endParaRPr>
          </a:p>
          <a:p>
            <a:pPr indent="-304800" lvl="1" marL="914400" rtl="0" algn="l">
              <a:spcBef>
                <a:spcPts val="0"/>
              </a:spcBef>
              <a:spcAft>
                <a:spcPts val="0"/>
              </a:spcAft>
              <a:buClr>
                <a:srgbClr val="000000"/>
              </a:buClr>
              <a:buSzPts val="1200"/>
              <a:buChar char="○"/>
            </a:pPr>
            <a:r>
              <a:rPr b="1" lang="en" sz="1200">
                <a:solidFill>
                  <a:srgbClr val="000000"/>
                </a:solidFill>
              </a:rPr>
              <a:t>Word Embeddings</a:t>
            </a:r>
            <a:r>
              <a:rPr lang="en" sz="1200">
                <a:solidFill>
                  <a:srgbClr val="000000"/>
                </a:solidFill>
              </a:rPr>
              <a:t>: Converts words into vectors that capture their semantic meaning, allowing similar words to have similar numerical representations and understanding context (e.g., "cat" and "mouse" as predator and prey).</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Machine-Readable Form</a:t>
            </a:r>
            <a:r>
              <a:rPr lang="en" sz="1200">
                <a:solidFill>
                  <a:srgbClr val="000000"/>
                </a:solidFill>
              </a:rPr>
              <a:t>: After text is pre-processed and represented numerically, it can be used by machine learning models and LLMs.</a:t>
            </a:r>
            <a:endParaRPr b="1"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b="1" lang="en" sz="1200">
                <a:solidFill>
                  <a:srgbClr val="000000"/>
                </a:solidFill>
              </a:rPr>
              <a:t>Fine-tuning</a:t>
            </a:r>
            <a:r>
              <a:rPr lang="en" sz="1200">
                <a:solidFill>
                  <a:srgbClr val="000000"/>
                </a:solidFill>
              </a:rPr>
              <a:t> adapts pre-trained models for specific tasks, addressing challenges of pre-training by specializing them.</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Pre-training vs. Fine-tuning</a:t>
            </a:r>
            <a:r>
              <a:rPr lang="en" sz="1200">
                <a:solidFill>
                  <a:srgbClr val="000000"/>
                </a:solidFill>
              </a:rPr>
              <a:t>: Pre-training is resource-heavy and computationally intensive. Fine-tuning offers a more efficient, cost-effective way to adapt pre-trained models for specific tasks.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Fine-tuning Analogy</a:t>
            </a:r>
            <a:r>
              <a:rPr lang="en" sz="1200">
                <a:solidFill>
                  <a:srgbClr val="000000"/>
                </a:solidFill>
              </a:rPr>
              <a:t>: Fine-tuning refines a general model to handle domain-specific vocabularies and tasks.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Challenges of "Largeness"</a:t>
            </a:r>
            <a:r>
              <a:rPr lang="en" sz="1200">
                <a:solidFill>
                  <a:srgbClr val="000000"/>
                </a:solidFill>
              </a:rPr>
              <a:t>: The massive scale of LLMs creates challenges, requiring advanced infrastructure, vast data, and high computational costs.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Computing Power</a:t>
            </a:r>
            <a:r>
              <a:rPr lang="en" sz="1200">
                <a:solidFill>
                  <a:srgbClr val="000000"/>
                </a:solidFill>
              </a:rPr>
              <a:t>: LLM training demands thousands of CPUs and GPUs, making it resource-intensive and difficult to manage compared to personal computers.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Efficient Model Training</a:t>
            </a:r>
            <a:r>
              <a:rPr lang="en" sz="1200">
                <a:solidFill>
                  <a:srgbClr val="000000"/>
                </a:solidFill>
              </a:rPr>
              <a:t>: Training LLMs is time-consuming and costly. Efficient training methods reduce both the duration and cost of the process.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Data Availability</a:t>
            </a:r>
            <a:r>
              <a:rPr lang="en" sz="1200">
                <a:solidFill>
                  <a:srgbClr val="000000"/>
                </a:solidFill>
              </a:rPr>
              <a:t>: LLMs need vast amounts of high-quality training data, often hundreds of gigabytes, to capture the complexities of language.</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Overcoming Challenges with Fine-tuning</a:t>
            </a:r>
            <a:r>
              <a:rPr lang="en" sz="1200">
                <a:solidFill>
                  <a:srgbClr val="000000"/>
                </a:solidFill>
              </a:rPr>
              <a:t>: Fine-tuning reduces the need for massive data and computational resources, making it more feasible to apply pre-trained models to specific tasks.</a:t>
            </a:r>
            <a:endParaRPr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Fine-tuning vs. Pre-training</a:t>
            </a:r>
            <a:r>
              <a:rPr lang="en" sz="1200">
                <a:solidFill>
                  <a:srgbClr val="000000"/>
                </a:solidFill>
              </a:rPr>
              <a:t>: Fine-tuning is faster and more efficient, requiring fewer resources (1 CPU, 1 GPU) and less data (a few gigabytes), compared to the large-scale infrastructure and hundreds of gigabytes needed for pre-training.</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Techniques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Getting Beyond Data Constraints</a:t>
            </a:r>
            <a:r>
              <a:rPr lang="en" sz="1400">
                <a:solidFill>
                  <a:srgbClr val="000000"/>
                </a:solidFill>
              </a:rPr>
              <a:t>: Fine-tuning uses smaller, task-specific datasets, but when data is scarce, N-shot learning techniques (zero-shot, few-shot, multi-shot) help.</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Transfer Learning</a:t>
            </a:r>
            <a:r>
              <a:rPr lang="en" sz="1400">
                <a:solidFill>
                  <a:srgbClr val="000000"/>
                </a:solidFill>
              </a:rPr>
              <a:t>: Transfer learning involves applying knowledge learned from one task to a related task. This helps LLMs adapt to new tasks using minimal data.</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Zero-shot Learning</a:t>
            </a:r>
            <a:r>
              <a:rPr lang="en" sz="1400">
                <a:solidFill>
                  <a:srgbClr val="000000"/>
                </a:solidFill>
              </a:rPr>
              <a:t>: LLMs can perform tasks without explicit training on them by leveraging their general language understanding and context.</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Few-shot Learning</a:t>
            </a:r>
            <a:r>
              <a:rPr lang="en" sz="1400">
                <a:solidFill>
                  <a:srgbClr val="000000"/>
                </a:solidFill>
              </a:rPr>
              <a:t>: LLMs can generalize to new tasks with very few examples, relying on prior knowledge gained from previous tasks. One-shot learning uses just one example.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Multi-shot Learning</a:t>
            </a:r>
            <a:r>
              <a:rPr lang="en" sz="1400">
                <a:solidFill>
                  <a:srgbClr val="000000"/>
                </a:solidFill>
              </a:rPr>
              <a:t>: Similar to few-shot learning but requires more examples for task learning. It helps recognize new patterns with minimal additional data.</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Pre-training Techniques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Building blocks to train LLMs : </a:t>
            </a:r>
            <a:r>
              <a:rPr lang="en" sz="1300">
                <a:solidFill>
                  <a:srgbClr val="000000"/>
                </a:solidFill>
              </a:rPr>
              <a:t>Focuses on two pre-training techniques: next word prediction and masked language modeling.</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Where are we?</a:t>
            </a:r>
            <a:r>
              <a:rPr lang="en" sz="1300">
                <a:solidFill>
                  <a:srgbClr val="000000"/>
                </a:solidFill>
              </a:rPr>
              <a:t>: Discusses how these techniques are foundational for state-of-the-art language models, with an emphasis on fine-tuning pre-trained models instead of training from scratch.</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Generative pre-training</a:t>
            </a:r>
            <a:r>
              <a:rPr lang="en" sz="1300">
                <a:solidFill>
                  <a:srgbClr val="000000"/>
                </a:solidFill>
              </a:rPr>
              <a:t>: LLMs are trained using generative pre-training, where the model predicts tokens in a dataset. Next word prediction and masked language modeling are two key approaches.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Next word prediction</a:t>
            </a:r>
            <a:r>
              <a:rPr lang="en" sz="1300">
                <a:solidFill>
                  <a:srgbClr val="000000"/>
                </a:solidFill>
              </a:rPr>
              <a:t>: A supervised learning method where the model predicts the next word in a sentence, learning word dependencies from context. It uses input-output pairs, with each predicted word becoming part of the next input.</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Training data for next word prediction</a:t>
            </a:r>
            <a:r>
              <a:rPr lang="en" sz="1300">
                <a:solidFill>
                  <a:srgbClr val="000000"/>
                </a:solidFill>
              </a:rPr>
              <a:t>: An example of training with "The quick brown fox jumps over the lazy dog," where each predicted word is added to the input for the next prediction.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Which word relates more with pizza?</a:t>
            </a:r>
            <a:r>
              <a:rPr lang="en" sz="1300">
                <a:solidFill>
                  <a:srgbClr val="000000"/>
                </a:solidFill>
              </a:rPr>
              <a:t>: After training, the model predicts common word associations, like predicting "cheese" after "I love to eat pizza with _."</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Masked language modeling</a:t>
            </a:r>
            <a:r>
              <a:rPr lang="en" sz="1300">
                <a:solidFill>
                  <a:srgbClr val="000000"/>
                </a:solidFill>
              </a:rPr>
              <a:t>: Involves predicting a missing word in a sentence. For example, masking "brown" in "The quick brown fox" and training the model to predict it from context.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