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6D1-402D-4B6A-923C-9F157AA8F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0A50CF-C791-4770-B1B9-9A717ADC7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782B84-07CA-4C4B-8A8B-56F1EB6A6E15}"/>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862FB174-D596-4BA7-AC7E-3A76941550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217A5A5-4673-4503-A9CD-D4C59E5B9051}"/>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25754716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E951-2259-442B-83AE-658F61129F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3F5EC6-247E-40EA-9F4D-CF335F2BE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C1DA4-94AC-43B5-A529-93F92A81E685}"/>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6185679E-98EF-460D-9DF8-C06F84AF4D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1D255ED-47F1-4B1D-A9FD-B9BBD707FF25}"/>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13705570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4DBFF-2E9E-4B60-B142-0BE613934C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C8DB48-D42A-4C4C-A727-82B49762D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17109-919F-487A-828A-56AC7D74F942}"/>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55B17A7C-C130-43F3-9393-B28EF4CCB2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F6A23A-6EA8-4036-8614-EF7925837E5C}"/>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6206103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1C68-7ECB-444E-8197-343CA56F2C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AD9FD-9D53-459E-AE4C-37040DC4C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82695-6440-4BBB-B3DA-741B82EF1B4B}"/>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EBEFF38D-E11E-45DD-AB73-276462631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13107A-5CEF-4641-B8AD-7587FBFC82AD}"/>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16958107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A874-45DA-467F-A204-CFDA75C356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0D31E-7BF0-4C84-A140-99DB4A7A5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8032-04F9-4E4B-BB0F-93916BEBC7E2}"/>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A7239E5E-195F-4F25-B1B3-3839C5DEDD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1C4B317-5BF8-41BE-8248-3C19758CF7EE}"/>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39275649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59C5-2E99-41D7-93F6-783CA4771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33AFB-34B6-4CED-AB2D-DEB7AE17E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0019E2-876C-49F2-B58F-E3AC81A5E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3A491-CA70-476E-BF30-50A027BD08A2}"/>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6" name="Footer Placeholder 5">
            <a:extLst>
              <a:ext uri="{FF2B5EF4-FFF2-40B4-BE49-F238E27FC236}">
                <a16:creationId xmlns:a16="http://schemas.microsoft.com/office/drawing/2014/main" id="{04EE2D98-E87A-46EA-B6C6-2F99418FC72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398F92E-8967-4F31-B96C-9B55CF5AC9E3}"/>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12169928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67EE-4C74-4952-ADC9-43AB1919EF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A5A2D7-9485-456D-9EAD-47C91DA32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E7316-6DFB-4564-A90F-DAB87879C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741618-8385-4061-81F0-0211AC129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16085-306B-4EB2-86E9-7E4609179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CA3881-326B-480A-BC73-6AAFACDD1E77}"/>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8" name="Footer Placeholder 7">
            <a:extLst>
              <a:ext uri="{FF2B5EF4-FFF2-40B4-BE49-F238E27FC236}">
                <a16:creationId xmlns:a16="http://schemas.microsoft.com/office/drawing/2014/main" id="{5BE3832E-D27F-430A-B07B-D3762522E83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2E0BFD1-8026-4C56-9A09-40BEBEBEC91D}"/>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16124667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30AC-7900-49C7-9148-F63AEF1279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0B94EB-2F82-4B05-8209-33ECC27FB97F}"/>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4" name="Footer Placeholder 3">
            <a:extLst>
              <a:ext uri="{FF2B5EF4-FFF2-40B4-BE49-F238E27FC236}">
                <a16:creationId xmlns:a16="http://schemas.microsoft.com/office/drawing/2014/main" id="{2B279E43-1B8F-43D6-982C-6EAB424EC61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E09C60F-9F23-4200-B543-605FEBA98341}"/>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4131263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0502-20C3-4A72-ACAD-E425AB2D7769}"/>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3" name="Footer Placeholder 2">
            <a:extLst>
              <a:ext uri="{FF2B5EF4-FFF2-40B4-BE49-F238E27FC236}">
                <a16:creationId xmlns:a16="http://schemas.microsoft.com/office/drawing/2014/main" id="{5DD55E4E-69EF-46D5-BF2A-8C1DCDA72DD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9501086-0DE2-4872-9C59-EDC8C420E225}"/>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29985030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3DA3-8338-4C24-B5A4-333B911EC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4A5C76-EC17-47F6-98BB-84F1474E2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3B20E9-38B6-4769-9B8C-CA4108351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FE415-E1E2-4BDD-A1D4-3B33122BF771}"/>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6" name="Footer Placeholder 5">
            <a:extLst>
              <a:ext uri="{FF2B5EF4-FFF2-40B4-BE49-F238E27FC236}">
                <a16:creationId xmlns:a16="http://schemas.microsoft.com/office/drawing/2014/main" id="{D3B485D5-FD1F-41F4-8039-A53E6CA15B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126B207-2F74-44C9-9D0E-22C953C2BBB0}"/>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42034547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3048-7A71-4DD7-B2E8-A8E99ED85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677CD4-7667-4C03-8A75-DCDBA90E1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7C4C852-72E4-40BE-B6C5-13081571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CD8CD-DA61-4C25-8509-CFA364B03BFB}"/>
              </a:ext>
            </a:extLst>
          </p:cNvPr>
          <p:cNvSpPr>
            <a:spLocks noGrp="1"/>
          </p:cNvSpPr>
          <p:nvPr>
            <p:ph type="dt" sz="half" idx="10"/>
          </p:nvPr>
        </p:nvSpPr>
        <p:spPr/>
        <p:txBody>
          <a:bodyPr/>
          <a:lstStyle/>
          <a:p>
            <a:fld id="{49D5B401-632E-478B-BF18-17BEDA0C4E6F}" type="datetimeFigureOut">
              <a:rPr lang="en-IN" smtClean="0"/>
              <a:t>05-Oct-2024</a:t>
            </a:fld>
            <a:endParaRPr lang="en-IN" dirty="0"/>
          </a:p>
        </p:txBody>
      </p:sp>
      <p:sp>
        <p:nvSpPr>
          <p:cNvPr id="6" name="Footer Placeholder 5">
            <a:extLst>
              <a:ext uri="{FF2B5EF4-FFF2-40B4-BE49-F238E27FC236}">
                <a16:creationId xmlns:a16="http://schemas.microsoft.com/office/drawing/2014/main" id="{6E55E789-F941-4B26-9170-5A5273E2DD4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E2EF59F-A893-4672-9125-6F6D3124B1F4}"/>
              </a:ext>
            </a:extLst>
          </p:cNvPr>
          <p:cNvSpPr>
            <a:spLocks noGrp="1"/>
          </p:cNvSpPr>
          <p:nvPr>
            <p:ph type="sldNum" sz="quarter" idx="12"/>
          </p:nvPr>
        </p:nvSpPr>
        <p:spPr/>
        <p:txBody>
          <a:bodyPr/>
          <a:lstStyle/>
          <a:p>
            <a:fld id="{F1AFA405-EC28-415F-8404-48E71E68A19A}" type="slidenum">
              <a:rPr lang="en-IN" smtClean="0"/>
              <a:t>‹#›</a:t>
            </a:fld>
            <a:endParaRPr lang="en-IN" dirty="0"/>
          </a:p>
        </p:txBody>
      </p:sp>
    </p:spTree>
    <p:extLst>
      <p:ext uri="{BB962C8B-B14F-4D97-AF65-F5344CB8AC3E}">
        <p14:creationId xmlns:p14="http://schemas.microsoft.com/office/powerpoint/2010/main" val="3235711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0CB8-2D67-4509-B285-696AA59F9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7A6DA6-8C5A-4E79-A504-919079E8C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09E86-71B2-464E-8A5A-33C91C42B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5B401-632E-478B-BF18-17BEDA0C4E6F}" type="datetimeFigureOut">
              <a:rPr lang="en-IN" smtClean="0"/>
              <a:t>05-Oct-2024</a:t>
            </a:fld>
            <a:endParaRPr lang="en-IN" dirty="0"/>
          </a:p>
        </p:txBody>
      </p:sp>
      <p:sp>
        <p:nvSpPr>
          <p:cNvPr id="5" name="Footer Placeholder 4">
            <a:extLst>
              <a:ext uri="{FF2B5EF4-FFF2-40B4-BE49-F238E27FC236}">
                <a16:creationId xmlns:a16="http://schemas.microsoft.com/office/drawing/2014/main" id="{E88AA405-5219-4ECF-8DF8-F88F6442B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EEC8FED-DB10-4899-BA4F-07898CC56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FA405-EC28-415F-8404-48E71E68A19A}" type="slidenum">
              <a:rPr lang="en-IN" smtClean="0"/>
              <a:t>‹#›</a:t>
            </a:fld>
            <a:endParaRPr lang="en-IN" dirty="0"/>
          </a:p>
        </p:txBody>
      </p:sp>
    </p:spTree>
    <p:extLst>
      <p:ext uri="{BB962C8B-B14F-4D97-AF65-F5344CB8AC3E}">
        <p14:creationId xmlns:p14="http://schemas.microsoft.com/office/powerpoint/2010/main" val="346762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ui.adsabs.harvard.edu/#abs/2010RemS....2.1589B/abstract" TargetMode="External"/><Relationship Id="rId2" Type="http://schemas.openxmlformats.org/officeDocument/2006/relationships/hyperlink" Target="https://ui.adsabs.harvard.edu/#abs/2019AGUFMPA22A..06N/abstract" TargetMode="External"/><Relationship Id="rId1" Type="http://schemas.openxmlformats.org/officeDocument/2006/relationships/slideLayout" Target="../slideLayouts/slideLayout1.xml"/><Relationship Id="rId4" Type="http://schemas.openxmlformats.org/officeDocument/2006/relationships/hyperlink" Target="https://ui.adsabs.harvard.edu/#abs/2012AGUFMPA51A2066B/abstr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9D2E10-4FF0-48AE-9A20-ED296E649E44}"/>
              </a:ext>
            </a:extLst>
          </p:cNvPr>
          <p:cNvSpPr>
            <a:spLocks noGrp="1"/>
          </p:cNvSpPr>
          <p:nvPr>
            <p:ph type="ctrTitle"/>
          </p:nvPr>
        </p:nvSpPr>
        <p:spPr>
          <a:xfrm>
            <a:off x="436970" y="1078545"/>
            <a:ext cx="11474506" cy="847141"/>
          </a:xfrm>
        </p:spPr>
        <p:txBody>
          <a:bodyPr anchor="b">
            <a:noAutofit/>
          </a:bodyPr>
          <a:lstStyle/>
          <a:p>
            <a:r>
              <a:rPr lang="en-IN" b="1" dirty="0">
                <a:solidFill>
                  <a:schemeClr val="tx2"/>
                </a:solidFill>
                <a:latin typeface="Algerian" panose="04020705040A02060702" pitchFamily="82" charset="0"/>
              </a:rPr>
              <a:t>NASA SPACE APPS CHALLENGE 2024</a:t>
            </a:r>
          </a:p>
        </p:txBody>
      </p:sp>
      <p:sp>
        <p:nvSpPr>
          <p:cNvPr id="3" name="Subtitle 2">
            <a:extLst>
              <a:ext uri="{FF2B5EF4-FFF2-40B4-BE49-F238E27FC236}">
                <a16:creationId xmlns:a16="http://schemas.microsoft.com/office/drawing/2014/main" id="{448D7FFA-26B7-424A-AFAE-217F2189BD08}"/>
              </a:ext>
            </a:extLst>
          </p:cNvPr>
          <p:cNvSpPr>
            <a:spLocks noGrp="1"/>
          </p:cNvSpPr>
          <p:nvPr>
            <p:ph type="subTitle" idx="1"/>
          </p:nvPr>
        </p:nvSpPr>
        <p:spPr>
          <a:xfrm>
            <a:off x="3290241" y="2033053"/>
            <a:ext cx="5449982" cy="682079"/>
          </a:xfrm>
        </p:spPr>
        <p:txBody>
          <a:bodyPr>
            <a:noAutofit/>
          </a:bodyPr>
          <a:lstStyle/>
          <a:p>
            <a:r>
              <a:rPr lang="en-IN" sz="4800" b="1" dirty="0">
                <a:solidFill>
                  <a:schemeClr val="accent2">
                    <a:lumMod val="75000"/>
                  </a:schemeClr>
                </a:solidFill>
                <a:latin typeface="Baskerville Old Face" panose="02020602080505020303" pitchFamily="18" charset="0"/>
              </a:rPr>
              <a:t>TECH ELITES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70815F24-C204-4FC7-8664-8DF8B46ACD7A}"/>
              </a:ext>
            </a:extLst>
          </p:cNvPr>
          <p:cNvSpPr txBox="1"/>
          <p:nvPr/>
        </p:nvSpPr>
        <p:spPr>
          <a:xfrm>
            <a:off x="763222" y="3459745"/>
            <a:ext cx="3242335" cy="2554545"/>
          </a:xfrm>
          <a:prstGeom prst="rect">
            <a:avLst/>
          </a:prstGeom>
          <a:noFill/>
        </p:spPr>
        <p:txBody>
          <a:bodyPr wrap="square" rtlCol="0">
            <a:spAutoFit/>
          </a:bodyPr>
          <a:lstStyle/>
          <a:p>
            <a:r>
              <a:rPr lang="en-US" sz="2800" b="1" dirty="0">
                <a:solidFill>
                  <a:schemeClr val="accent6">
                    <a:lumMod val="75000"/>
                  </a:schemeClr>
                </a:solidFill>
              </a:rPr>
              <a:t>TEAM MEMBERS</a:t>
            </a:r>
          </a:p>
          <a:p>
            <a:endParaRPr lang="en-US" sz="1200" b="1" dirty="0"/>
          </a:p>
          <a:p>
            <a:pPr marL="342900" indent="-342900">
              <a:buFont typeface="Arial" panose="020B0604020202020204" pitchFamily="34" charset="0"/>
              <a:buChar char="•"/>
            </a:pPr>
            <a:r>
              <a:rPr lang="en-US" sz="2000" b="1" kern="1200" dirty="0">
                <a:solidFill>
                  <a:schemeClr val="tx1"/>
                </a:solidFill>
                <a:latin typeface="+mn-lt"/>
                <a:ea typeface="+mn-ea"/>
                <a:cs typeface="+mn-cs"/>
              </a:rPr>
              <a:t>NIVETHA V</a:t>
            </a:r>
          </a:p>
          <a:p>
            <a:pPr marL="342900" indent="-342900">
              <a:buFont typeface="Arial" panose="020B0604020202020204" pitchFamily="34" charset="0"/>
              <a:buChar char="•"/>
            </a:pPr>
            <a:r>
              <a:rPr lang="en-US" sz="2000" b="1" dirty="0"/>
              <a:t>SHABANA FATHIMA S</a:t>
            </a:r>
          </a:p>
          <a:p>
            <a:pPr marL="342900" indent="-342900">
              <a:buFont typeface="Arial" panose="020B0604020202020204" pitchFamily="34" charset="0"/>
              <a:buChar char="•"/>
            </a:pPr>
            <a:r>
              <a:rPr lang="en-US" sz="2000" b="1" kern="1200" dirty="0">
                <a:solidFill>
                  <a:schemeClr val="tx1"/>
                </a:solidFill>
                <a:latin typeface="+mn-lt"/>
                <a:ea typeface="+mn-ea"/>
                <a:cs typeface="+mn-cs"/>
              </a:rPr>
              <a:t>PRAVEENA E</a:t>
            </a:r>
          </a:p>
          <a:p>
            <a:pPr marL="342900" indent="-342900">
              <a:buFont typeface="Arial" panose="020B0604020202020204" pitchFamily="34" charset="0"/>
              <a:buChar char="•"/>
            </a:pPr>
            <a:r>
              <a:rPr lang="en-US" sz="2000" b="1" dirty="0"/>
              <a:t>SNEHA SRI U</a:t>
            </a:r>
          </a:p>
          <a:p>
            <a:pPr marL="342900" indent="-342900">
              <a:buFont typeface="Arial" panose="020B0604020202020204" pitchFamily="34" charset="0"/>
              <a:buChar char="•"/>
            </a:pPr>
            <a:r>
              <a:rPr lang="en-US" sz="2000" b="1" kern="1200" dirty="0">
                <a:solidFill>
                  <a:schemeClr val="tx1"/>
                </a:solidFill>
                <a:latin typeface="+mn-lt"/>
                <a:ea typeface="+mn-ea"/>
                <a:cs typeface="+mn-cs"/>
              </a:rPr>
              <a:t>INDUJA K</a:t>
            </a:r>
          </a:p>
          <a:p>
            <a:pPr marL="342900" indent="-342900">
              <a:buFont typeface="Arial" panose="020B0604020202020204" pitchFamily="34" charset="0"/>
              <a:buChar char="•"/>
            </a:pPr>
            <a:r>
              <a:rPr lang="en-US" sz="2000" b="1" dirty="0"/>
              <a:t>JAYAPRIYA K</a:t>
            </a:r>
            <a:endParaRPr lang="en-US" sz="2000" b="1" kern="1200" dirty="0">
              <a:solidFill>
                <a:schemeClr val="tx1"/>
              </a:solidFill>
              <a:latin typeface="+mn-lt"/>
              <a:ea typeface="+mn-ea"/>
              <a:cs typeface="+mn-cs"/>
            </a:endParaRPr>
          </a:p>
        </p:txBody>
      </p:sp>
      <p:pic>
        <p:nvPicPr>
          <p:cNvPr id="9" name="Picture 8">
            <a:extLst>
              <a:ext uri="{FF2B5EF4-FFF2-40B4-BE49-F238E27FC236}">
                <a16:creationId xmlns:a16="http://schemas.microsoft.com/office/drawing/2014/main" id="{702BC3E9-67EB-477C-BB3C-58146A9CC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877" y="3252999"/>
            <a:ext cx="4242647" cy="2894882"/>
          </a:xfrm>
          <a:prstGeom prst="rect">
            <a:avLst/>
          </a:prstGeom>
        </p:spPr>
      </p:pic>
    </p:spTree>
    <p:extLst>
      <p:ext uri="{BB962C8B-B14F-4D97-AF65-F5344CB8AC3E}">
        <p14:creationId xmlns:p14="http://schemas.microsoft.com/office/powerpoint/2010/main" val="14751438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9D2E10-4FF0-48AE-9A20-ED296E649E44}"/>
              </a:ext>
            </a:extLst>
          </p:cNvPr>
          <p:cNvSpPr>
            <a:spLocks noGrp="1"/>
          </p:cNvSpPr>
          <p:nvPr>
            <p:ph type="ctrTitle"/>
          </p:nvPr>
        </p:nvSpPr>
        <p:spPr>
          <a:xfrm>
            <a:off x="3219526" y="171482"/>
            <a:ext cx="5448730" cy="807654"/>
          </a:xfrm>
        </p:spPr>
        <p:txBody>
          <a:bodyPr anchor="b">
            <a:noAutofit/>
          </a:bodyPr>
          <a:lstStyle/>
          <a:p>
            <a:r>
              <a:rPr lang="en-IN" b="1" dirty="0">
                <a:solidFill>
                  <a:schemeClr val="accent2">
                    <a:lumMod val="50000"/>
                  </a:schemeClr>
                </a:solidFill>
                <a:latin typeface="+mn-lt"/>
              </a:rPr>
              <a:t>CHALLENGE</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3372CE1B-E308-44CD-8AD1-AA1C3D14F359}"/>
              </a:ext>
            </a:extLst>
          </p:cNvPr>
          <p:cNvSpPr txBox="1"/>
          <p:nvPr/>
        </p:nvSpPr>
        <p:spPr>
          <a:xfrm>
            <a:off x="916944" y="1383739"/>
            <a:ext cx="10357805" cy="1569660"/>
          </a:xfrm>
          <a:prstGeom prst="rect">
            <a:avLst/>
          </a:prstGeom>
          <a:noFill/>
        </p:spPr>
        <p:txBody>
          <a:bodyPr wrap="square" rtlCol="0">
            <a:spAutoFit/>
          </a:bodyPr>
          <a:lstStyle/>
          <a:p>
            <a:r>
              <a:rPr lang="en-IN" sz="4800" b="1" dirty="0"/>
              <a:t>Leveraging Earth Observation Data for Informed Agricultural Decision-Making</a:t>
            </a:r>
          </a:p>
        </p:txBody>
      </p:sp>
      <p:sp>
        <p:nvSpPr>
          <p:cNvPr id="5" name="TextBox 4">
            <a:extLst>
              <a:ext uri="{FF2B5EF4-FFF2-40B4-BE49-F238E27FC236}">
                <a16:creationId xmlns:a16="http://schemas.microsoft.com/office/drawing/2014/main" id="{426D3FAE-57F0-4654-B345-22154D38B5EB}"/>
              </a:ext>
            </a:extLst>
          </p:cNvPr>
          <p:cNvSpPr txBox="1"/>
          <p:nvPr/>
        </p:nvSpPr>
        <p:spPr>
          <a:xfrm>
            <a:off x="936981" y="3312636"/>
            <a:ext cx="10594169" cy="2277547"/>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IDEA SOLUTION</a:t>
            </a:r>
            <a:r>
              <a:rPr lang="en-IN" sz="2800" b="1" dirty="0">
                <a:latin typeface="Arial" panose="020B0604020202020204" pitchFamily="34" charset="0"/>
                <a:cs typeface="Arial" panose="020B0604020202020204" pitchFamily="34" charset="0"/>
              </a:rPr>
              <a:t>:</a:t>
            </a:r>
            <a:endParaRPr lang="en-IN" sz="2800" dirty="0">
              <a:latin typeface="+mj-lt"/>
              <a:cs typeface="Aharoni" panose="02010803020104030203" pitchFamily="2" charset="-79"/>
            </a:endParaRPr>
          </a:p>
          <a:p>
            <a:r>
              <a:rPr lang="en-US" dirty="0"/>
              <a:t>   </a:t>
            </a:r>
          </a:p>
          <a:p>
            <a:r>
              <a:rPr lang="en-US" sz="3200" dirty="0"/>
              <a:t>Designing a tool that empowers farmers to easily explore, analyze, and utilize NASA datasets to address these water-related concerns and improve their farming practices.</a:t>
            </a:r>
            <a:endParaRPr lang="en-IN" sz="3200" b="1" dirty="0"/>
          </a:p>
        </p:txBody>
      </p:sp>
    </p:spTree>
    <p:extLst>
      <p:ext uri="{BB962C8B-B14F-4D97-AF65-F5344CB8AC3E}">
        <p14:creationId xmlns:p14="http://schemas.microsoft.com/office/powerpoint/2010/main" val="32251777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C2C5F2D7-D0CC-4B71-9447-0CC594B2D301}"/>
              </a:ext>
            </a:extLst>
          </p:cNvPr>
          <p:cNvSpPr txBox="1"/>
          <p:nvPr/>
        </p:nvSpPr>
        <p:spPr>
          <a:xfrm>
            <a:off x="2427612" y="214317"/>
            <a:ext cx="8715122" cy="707886"/>
          </a:xfrm>
          <a:prstGeom prst="rect">
            <a:avLst/>
          </a:prstGeom>
          <a:noFill/>
        </p:spPr>
        <p:txBody>
          <a:bodyPr wrap="square" rtlCol="0">
            <a:spAutoFit/>
          </a:bodyPr>
          <a:lstStyle/>
          <a:p>
            <a:r>
              <a:rPr lang="en-US" sz="4000" b="1" dirty="0">
                <a:solidFill>
                  <a:schemeClr val="accent2">
                    <a:lumMod val="50000"/>
                  </a:schemeClr>
                </a:solidFill>
              </a:rPr>
              <a:t>UNIQUE VALUE PROPORTION</a:t>
            </a:r>
            <a:endParaRPr lang="en-US" sz="4000" b="1" kern="1200" dirty="0">
              <a:solidFill>
                <a:schemeClr val="accent2">
                  <a:lumMod val="50000"/>
                </a:schemeClr>
              </a:solidFill>
              <a:latin typeface="+mn-lt"/>
              <a:ea typeface="+mn-ea"/>
              <a:cs typeface="+mn-cs"/>
            </a:endParaRPr>
          </a:p>
        </p:txBody>
      </p:sp>
      <p:sp>
        <p:nvSpPr>
          <p:cNvPr id="9" name="Rectangle 1">
            <a:extLst>
              <a:ext uri="{FF2B5EF4-FFF2-40B4-BE49-F238E27FC236}">
                <a16:creationId xmlns:a16="http://schemas.microsoft.com/office/drawing/2014/main" id="{E9825AC1-E401-4B57-8138-661DC7D2C1A1}"/>
              </a:ext>
            </a:extLst>
          </p:cNvPr>
          <p:cNvSpPr>
            <a:spLocks noChangeArrowheads="1"/>
          </p:cNvSpPr>
          <p:nvPr/>
        </p:nvSpPr>
        <p:spPr bwMode="auto">
          <a:xfrm>
            <a:off x="663548" y="1132565"/>
            <a:ext cx="110375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 unique value proposition of this tool is its ability to provide farmers with real-time, location-specific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insights by harnessing NASA’s vast Earth observation data, combined with AI-driven predictive analytics.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This empowers farmers to proactively manage water us age, mitigate risks from droughts and floods, and optimize crop health, leading to improved yields, reduced losses, and sustainable farming practices, all through an easy-to-use platform accessible on any device.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7FEFC49-E8D7-4DCB-8484-379632117FFA}"/>
              </a:ext>
            </a:extLst>
          </p:cNvPr>
          <p:cNvSpPr txBox="1"/>
          <p:nvPr/>
        </p:nvSpPr>
        <p:spPr>
          <a:xfrm>
            <a:off x="2962615" y="3293147"/>
            <a:ext cx="6206590" cy="707886"/>
          </a:xfrm>
          <a:prstGeom prst="rect">
            <a:avLst/>
          </a:prstGeom>
          <a:noFill/>
        </p:spPr>
        <p:txBody>
          <a:bodyPr wrap="square" rtlCol="0">
            <a:spAutoFit/>
          </a:bodyPr>
          <a:lstStyle/>
          <a:p>
            <a:r>
              <a:rPr lang="en-IN" sz="4000" b="1" dirty="0">
                <a:solidFill>
                  <a:schemeClr val="accent2">
                    <a:lumMod val="50000"/>
                  </a:schemeClr>
                </a:solidFill>
              </a:rPr>
              <a:t>PROBLEM RESOLUTION</a:t>
            </a:r>
          </a:p>
        </p:txBody>
      </p:sp>
      <p:sp>
        <p:nvSpPr>
          <p:cNvPr id="13" name="TextBox 12">
            <a:extLst>
              <a:ext uri="{FF2B5EF4-FFF2-40B4-BE49-F238E27FC236}">
                <a16:creationId xmlns:a16="http://schemas.microsoft.com/office/drawing/2014/main" id="{C159593C-8D13-4151-8D55-9EEDA9E43859}"/>
              </a:ext>
            </a:extLst>
          </p:cNvPr>
          <p:cNvSpPr txBox="1"/>
          <p:nvPr/>
        </p:nvSpPr>
        <p:spPr>
          <a:xfrm>
            <a:off x="1542462" y="8646006"/>
            <a:ext cx="9046896" cy="1871264"/>
          </a:xfrm>
          <a:prstGeom prst="rect">
            <a:avLst/>
          </a:prstGeom>
          <a:noFill/>
        </p:spPr>
        <p:txBody>
          <a:bodyPr wrap="square" rtlCol="0">
            <a:spAutoFit/>
          </a:bodyPr>
          <a:lstStyle/>
          <a:p>
            <a:endParaRPr lang="en-IN" dirty="0"/>
          </a:p>
        </p:txBody>
      </p:sp>
      <p:sp>
        <p:nvSpPr>
          <p:cNvPr id="27" name="Rectangle 4">
            <a:extLst>
              <a:ext uri="{FF2B5EF4-FFF2-40B4-BE49-F238E27FC236}">
                <a16:creationId xmlns:a16="http://schemas.microsoft.com/office/drawing/2014/main" id="{20E89605-5197-4720-ACA4-F7496B476F24}"/>
              </a:ext>
            </a:extLst>
          </p:cNvPr>
          <p:cNvSpPr>
            <a:spLocks noChangeArrowheads="1"/>
          </p:cNvSpPr>
          <p:nvPr/>
        </p:nvSpPr>
        <p:spPr bwMode="auto">
          <a:xfrm>
            <a:off x="710541" y="4316898"/>
            <a:ext cx="1094354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Integrate NASA's Earth observation data</a:t>
            </a:r>
            <a:r>
              <a:rPr kumimoji="0" lang="en-US" altLang="en-US" sz="1800" b="0" i="0" u="none" strike="noStrike" cap="none" normalizeH="0" baseline="0" dirty="0">
                <a:ln>
                  <a:noFill/>
                </a:ln>
                <a:solidFill>
                  <a:schemeClr val="tx1"/>
                </a:solidFill>
                <a:effectLst/>
                <a:latin typeface="Arial" panose="020B0604020202020204" pitchFamily="34" charset="0"/>
              </a:rPr>
              <a:t> to monitor real-time weather, soil moisture, and crop health,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offering farmers accurate insights into droughts, floods, and pest outbreaks.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Use AI and 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to provide forecasts and risk alerts, enabling farmers to take preemptive actions like adjusting irrigation or applying pest control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37833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9D2E10-4FF0-48AE-9A20-ED296E649E44}"/>
              </a:ext>
            </a:extLst>
          </p:cNvPr>
          <p:cNvSpPr>
            <a:spLocks noGrp="1"/>
          </p:cNvSpPr>
          <p:nvPr>
            <p:ph type="ctrTitle"/>
          </p:nvPr>
        </p:nvSpPr>
        <p:spPr>
          <a:xfrm>
            <a:off x="2537018" y="213095"/>
            <a:ext cx="6319880" cy="682079"/>
          </a:xfrm>
        </p:spPr>
        <p:txBody>
          <a:bodyPr anchor="b">
            <a:normAutofit/>
          </a:bodyPr>
          <a:lstStyle/>
          <a:p>
            <a:r>
              <a:rPr lang="en-IN" sz="4000" b="1" dirty="0">
                <a:solidFill>
                  <a:schemeClr val="accent2">
                    <a:lumMod val="50000"/>
                  </a:schemeClr>
                </a:solidFill>
                <a:latin typeface="+mn-lt"/>
              </a:rPr>
              <a:t>TECHNICAL APPROACH</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1">
            <a:extLst>
              <a:ext uri="{FF2B5EF4-FFF2-40B4-BE49-F238E27FC236}">
                <a16:creationId xmlns:a16="http://schemas.microsoft.com/office/drawing/2014/main" id="{4EBACE7C-27BE-48B0-8468-BE181DB576B2}"/>
              </a:ext>
            </a:extLst>
          </p:cNvPr>
          <p:cNvSpPr>
            <a:spLocks noGrp="1" noChangeArrowheads="1"/>
          </p:cNvSpPr>
          <p:nvPr>
            <p:ph type="subTitle" idx="1"/>
          </p:nvPr>
        </p:nvSpPr>
        <p:spPr bwMode="auto">
          <a:xfrm>
            <a:off x="522979" y="939220"/>
            <a:ext cx="105196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Data Collection and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NASA Datasets</a:t>
            </a:r>
            <a:r>
              <a:rPr kumimoji="0" lang="en-US" altLang="en-US" sz="1800" b="0" i="0" u="none" strike="noStrike" cap="none" normalizeH="0" baseline="0" dirty="0">
                <a:ln>
                  <a:noFill/>
                </a:ln>
                <a:solidFill>
                  <a:schemeClr val="tx1"/>
                </a:solidFill>
                <a:effectLst/>
                <a:latin typeface="Arial" panose="020B0604020202020204" pitchFamily="34" charset="0"/>
              </a:rPr>
              <a:t>: Utilize NASA’s Earth observation datasets (e.g., MODIS, Landsat, SMAP) via APIs to gather real-time weather, soil moisture, and crop health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External APIs</a:t>
            </a:r>
            <a:r>
              <a:rPr kumimoji="0" lang="en-US" altLang="en-US" sz="1800" b="0" i="0" u="none" strike="noStrike" cap="none" normalizeH="0" baseline="0" dirty="0">
                <a:ln>
                  <a:noFill/>
                </a:ln>
                <a:solidFill>
                  <a:schemeClr val="tx1"/>
                </a:solidFill>
                <a:effectLst/>
                <a:latin typeface="Arial" panose="020B0604020202020204" pitchFamily="34" charset="0"/>
              </a:rPr>
              <a:t>: Integrate additional sources (e.g., local weather services, pest data) for more comprehensive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60A5D7B-D041-4AF9-97F7-F43DF1D58B64}"/>
              </a:ext>
            </a:extLst>
          </p:cNvPr>
          <p:cNvSpPr>
            <a:spLocks noChangeArrowheads="1"/>
          </p:cNvSpPr>
          <p:nvPr/>
        </p:nvSpPr>
        <p:spPr bwMode="auto">
          <a:xfrm>
            <a:off x="522979" y="2860886"/>
            <a:ext cx="112722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Processing and Storage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Build a backend system using Python (with libraries like </a:t>
            </a:r>
            <a:r>
              <a:rPr kumimoji="0" lang="en-US" altLang="en-US" b="0" i="0" u="none" strike="noStrike" cap="none" normalizeH="0" baseline="0" dirty="0">
                <a:ln>
                  <a:noFill/>
                </a:ln>
                <a:solidFill>
                  <a:schemeClr val="tx1"/>
                </a:solidFill>
                <a:effectLst/>
                <a:latin typeface="Arial Unicode MS"/>
              </a:rPr>
              <a:t>pandas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geopandas</a:t>
            </a:r>
            <a:r>
              <a:rPr kumimoji="0" lang="en-US" altLang="en-US" b="0" i="0" u="none" strike="noStrike" cap="none" normalizeH="0" baseline="0" dirty="0">
                <a:ln>
                  <a:noFill/>
                </a:ln>
                <a:solidFill>
                  <a:schemeClr val="tx1"/>
                </a:solidFill>
                <a:effectLst/>
              </a:rPr>
              <a:t>) to preprocess and analyze data</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Use PostgreSQL with PostGIS for spatial data storage, ensuring efficient querying of geographical and temporal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C982915-BF46-4F20-BC27-DA4C0526ECD7}"/>
              </a:ext>
            </a:extLst>
          </p:cNvPr>
          <p:cNvSpPr>
            <a:spLocks noChangeArrowheads="1"/>
          </p:cNvSpPr>
          <p:nvPr/>
        </p:nvSpPr>
        <p:spPr bwMode="auto">
          <a:xfrm>
            <a:off x="454029" y="4675895"/>
            <a:ext cx="112722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Machine Learning and 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Models</a:t>
            </a:r>
            <a:r>
              <a:rPr kumimoji="0" lang="en-US" altLang="en-US" sz="1800" b="0" i="0" u="none" strike="noStrike" cap="none" normalizeH="0" baseline="0" dirty="0">
                <a:ln>
                  <a:noFill/>
                </a:ln>
                <a:solidFill>
                  <a:schemeClr val="tx1"/>
                </a:solidFill>
                <a:effectLst/>
                <a:latin typeface="Arial" panose="020B0604020202020204" pitchFamily="34" charset="0"/>
              </a:rPr>
              <a:t>: Implement machine learning models (e.g., decision trees, time-series models) for predicting weather patterns, pest risks, and water management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Data</a:t>
            </a:r>
            <a:r>
              <a:rPr kumimoji="0" lang="en-US" altLang="en-US" sz="1800" b="0" i="0" u="none" strike="noStrike" cap="none" normalizeH="0" baseline="0" dirty="0">
                <a:ln>
                  <a:noFill/>
                </a:ln>
                <a:solidFill>
                  <a:schemeClr val="tx1"/>
                </a:solidFill>
                <a:effectLst/>
                <a:latin typeface="Arial" panose="020B0604020202020204" pitchFamily="34" charset="0"/>
              </a:rPr>
              <a:t>: Use historical data from NASA and other sources to train models for accurate prediction of droughts, floods, and pest infestations.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6145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6" descr="image.png">
            <a:extLst>
              <a:ext uri="{FF2B5EF4-FFF2-40B4-BE49-F238E27FC236}">
                <a16:creationId xmlns:a16="http://schemas.microsoft.com/office/drawing/2014/main" id="{DDDF5FE5-7AF0-4AC4-AD3E-EFFDECA670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7D7F2FFD-0637-4B08-9AC0-BE02F6AC541F}"/>
              </a:ext>
            </a:extLst>
          </p:cNvPr>
          <p:cNvPicPr>
            <a:picLocks noChangeAspect="1"/>
          </p:cNvPicPr>
          <p:nvPr/>
        </p:nvPicPr>
        <p:blipFill>
          <a:blip r:embed="rId2"/>
          <a:stretch>
            <a:fillRect/>
          </a:stretch>
        </p:blipFill>
        <p:spPr>
          <a:xfrm>
            <a:off x="817418" y="1579602"/>
            <a:ext cx="10621818" cy="4966951"/>
          </a:xfrm>
          <a:prstGeom prst="rect">
            <a:avLst/>
          </a:prstGeom>
        </p:spPr>
      </p:pic>
      <p:sp>
        <p:nvSpPr>
          <p:cNvPr id="19" name="TextBox 18">
            <a:extLst>
              <a:ext uri="{FF2B5EF4-FFF2-40B4-BE49-F238E27FC236}">
                <a16:creationId xmlns:a16="http://schemas.microsoft.com/office/drawing/2014/main" id="{544650F8-CB81-4F00-8593-024B91BDE6F7}"/>
              </a:ext>
            </a:extLst>
          </p:cNvPr>
          <p:cNvSpPr txBox="1"/>
          <p:nvPr/>
        </p:nvSpPr>
        <p:spPr>
          <a:xfrm>
            <a:off x="3103418" y="563417"/>
            <a:ext cx="6049818" cy="769441"/>
          </a:xfrm>
          <a:prstGeom prst="rect">
            <a:avLst/>
          </a:prstGeom>
          <a:noFill/>
        </p:spPr>
        <p:txBody>
          <a:bodyPr wrap="square" rtlCol="0">
            <a:spAutoFit/>
          </a:bodyPr>
          <a:lstStyle/>
          <a:p>
            <a:r>
              <a:rPr lang="en-IN" sz="4400" b="1" dirty="0">
                <a:solidFill>
                  <a:schemeClr val="accent2">
                    <a:lumMod val="50000"/>
                  </a:schemeClr>
                </a:solidFill>
              </a:rPr>
              <a:t>VISUAL REPRESENTATION</a:t>
            </a:r>
          </a:p>
        </p:txBody>
      </p:sp>
    </p:spTree>
    <p:extLst>
      <p:ext uri="{BB962C8B-B14F-4D97-AF65-F5344CB8AC3E}">
        <p14:creationId xmlns:p14="http://schemas.microsoft.com/office/powerpoint/2010/main" val="12790350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9D2E10-4FF0-48AE-9A20-ED296E649E44}"/>
              </a:ext>
            </a:extLst>
          </p:cNvPr>
          <p:cNvSpPr>
            <a:spLocks noGrp="1"/>
          </p:cNvSpPr>
          <p:nvPr>
            <p:ph type="ctrTitle"/>
          </p:nvPr>
        </p:nvSpPr>
        <p:spPr>
          <a:xfrm>
            <a:off x="3135716" y="439116"/>
            <a:ext cx="5532539" cy="1018444"/>
          </a:xfrm>
        </p:spPr>
        <p:txBody>
          <a:bodyPr anchor="b">
            <a:normAutofit/>
          </a:bodyPr>
          <a:lstStyle/>
          <a:p>
            <a:r>
              <a:rPr lang="en-IN" sz="5200" b="1" dirty="0">
                <a:solidFill>
                  <a:schemeClr val="accent2">
                    <a:lumMod val="50000"/>
                  </a:schemeClr>
                </a:solidFill>
                <a:latin typeface="+mn-lt"/>
              </a:rPr>
              <a:t>BENEFITS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1">
            <a:extLst>
              <a:ext uri="{FF2B5EF4-FFF2-40B4-BE49-F238E27FC236}">
                <a16:creationId xmlns:a16="http://schemas.microsoft.com/office/drawing/2014/main" id="{86BFE8CF-69F3-446E-9287-2440721D29B7}"/>
              </a:ext>
            </a:extLst>
          </p:cNvPr>
          <p:cNvSpPr>
            <a:spLocks noGrp="1" noChangeArrowheads="1"/>
          </p:cNvSpPr>
          <p:nvPr>
            <p:ph type="subTitle" idx="1"/>
          </p:nvPr>
        </p:nvSpPr>
        <p:spPr bwMode="auto">
          <a:xfrm>
            <a:off x="567502" y="1707121"/>
            <a:ext cx="110566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Insights</a:t>
            </a:r>
            <a:r>
              <a:rPr kumimoji="0" lang="en-US" altLang="en-US" sz="1800" b="0" i="0" u="none" strike="noStrike" cap="none" normalizeH="0" baseline="0" dirty="0">
                <a:ln>
                  <a:noFill/>
                </a:ln>
                <a:solidFill>
                  <a:schemeClr val="tx1"/>
                </a:solidFill>
                <a:effectLst/>
                <a:latin typeface="Arial" panose="020B0604020202020204" pitchFamily="34" charset="0"/>
              </a:rPr>
              <a:t>: Provides up-to-date information on weather, soil conditions, and crop health, helping farmers respond swiftly to environmental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Risk Mitigation</a:t>
            </a:r>
            <a:r>
              <a:rPr kumimoji="0" lang="en-US" altLang="en-US" sz="1800" b="0" i="0" u="none" strike="noStrike" cap="none" normalizeH="0" baseline="0" dirty="0">
                <a:ln>
                  <a:noFill/>
                </a:ln>
                <a:solidFill>
                  <a:schemeClr val="tx1"/>
                </a:solidFill>
                <a:effectLst/>
                <a:latin typeface="Arial" panose="020B0604020202020204" pitchFamily="34" charset="0"/>
              </a:rPr>
              <a:t>: AI-driven predictions and alerts allow farmers to proactively manage risks like droughts, floods, and pest outbreaks.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Informed Decision-Making</a:t>
            </a:r>
            <a:r>
              <a:rPr kumimoji="0" lang="en-US" altLang="en-US" sz="1800" b="0" i="0" u="none" strike="noStrike" cap="none" normalizeH="0" baseline="0" dirty="0">
                <a:ln>
                  <a:noFill/>
                </a:ln>
                <a:solidFill>
                  <a:schemeClr val="tx1"/>
                </a:solidFill>
                <a:effectLst/>
                <a:latin typeface="Arial" panose="020B0604020202020204" pitchFamily="34" charset="0"/>
              </a:rPr>
              <a:t>: Personalized recommendations empower farmers to optimize water usage and improve crop management, leading to better yields and profitability.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Sustainability</a:t>
            </a:r>
            <a:r>
              <a:rPr kumimoji="0" lang="en-US" altLang="en-US" sz="1800" b="0" i="0" u="none" strike="noStrike" cap="none" normalizeH="0" baseline="0" dirty="0">
                <a:ln>
                  <a:noFill/>
                </a:ln>
                <a:solidFill>
                  <a:schemeClr val="tx1"/>
                </a:solidFill>
                <a:effectLst/>
                <a:latin typeface="Arial" panose="020B0604020202020204" pitchFamily="34" charset="0"/>
              </a:rPr>
              <a:t>: Encourages sustainable farming practices by offering data-driven strategies to conserve resources and minimize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5102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2DF9BB81-5064-4640-9D58-24CA469F0966}"/>
              </a:ext>
            </a:extLst>
          </p:cNvPr>
          <p:cNvSpPr txBox="1"/>
          <p:nvPr/>
        </p:nvSpPr>
        <p:spPr>
          <a:xfrm>
            <a:off x="385590" y="1762699"/>
            <a:ext cx="11490593" cy="449353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hlinkClick r:id="rId2"/>
              </a:rPr>
              <a:t>Leveraging Earth Observations in agriculture monitoring. Building a sustained capacity development model based on Remote Sensing in Eastern Africa</a:t>
            </a:r>
          </a:p>
          <a:p>
            <a:r>
              <a:rPr lang="en-US" sz="2000" dirty="0"/>
              <a:t>      Nakalembe, C. L.;Becker-Reshef, I.;Dempewolf, J.;Ndungu, L. W.;Mwangi, K.</a:t>
            </a:r>
          </a:p>
          <a:p>
            <a:endParaRPr lang="en-US" sz="2000" dirty="0"/>
          </a:p>
          <a:p>
            <a:pPr marL="342900" indent="-342900">
              <a:buFont typeface="Wingdings" panose="05000000000000000000" pitchFamily="2" charset="2"/>
              <a:buChar char="Ø"/>
            </a:pPr>
            <a:r>
              <a:rPr lang="en-IN" sz="2000" dirty="0">
                <a:hlinkClick r:id="rId3"/>
              </a:rPr>
              <a:t>Monitoring Global Croplands with Coarse Resolution Earth Observations: The Global Agriculture Monitoring (GLAM) Project</a:t>
            </a:r>
          </a:p>
          <a:p>
            <a:r>
              <a:rPr lang="en-IN" sz="2000" dirty="0">
                <a:effectLst/>
              </a:rPr>
              <a:t>      Becker-Reshef, Inbal;Justice, Chris;Sullivan, Mark;Vermote, Eric;</a:t>
            </a:r>
          </a:p>
          <a:p>
            <a:endParaRPr lang="en-IN" sz="2000" dirty="0"/>
          </a:p>
          <a:p>
            <a:pPr marL="342900" indent="-342900">
              <a:buFont typeface="Wingdings" panose="05000000000000000000" pitchFamily="2" charset="2"/>
              <a:buChar char="Ø"/>
            </a:pPr>
            <a:r>
              <a:rPr lang="en-US" sz="2000" dirty="0">
                <a:hlinkClick r:id="rId4"/>
              </a:rPr>
              <a:t>From LACIE to GEOGLAM: Integrating Earth Observations into Operational Agricultural Monitoring Systems</a:t>
            </a:r>
          </a:p>
          <a:p>
            <a:r>
              <a:rPr lang="en-US" sz="2000" dirty="0"/>
              <a:t>       Becker-Reshef, I.; Justice, C. O.</a:t>
            </a:r>
          </a:p>
          <a:p>
            <a:endParaRPr lang="en-IN" sz="1600" dirty="0">
              <a:effectLst/>
            </a:endParaRPr>
          </a:p>
          <a:p>
            <a:r>
              <a:rPr lang="en-IN" sz="1600" dirty="0">
                <a:effectLst/>
              </a:rPr>
              <a:t> </a:t>
            </a:r>
            <a:br>
              <a:rPr lang="en-IN" sz="1600" dirty="0">
                <a:effectLst/>
              </a:rPr>
            </a:br>
            <a:endParaRPr lang="en-US" sz="1600" dirty="0"/>
          </a:p>
          <a:p>
            <a:endParaRPr lang="en-US" sz="1800" kern="1200" dirty="0">
              <a:solidFill>
                <a:schemeClr val="tx1"/>
              </a:solidFill>
              <a:latin typeface="+mn-lt"/>
              <a:ea typeface="+mn-ea"/>
              <a:cs typeface="+mn-cs"/>
            </a:endParaRPr>
          </a:p>
        </p:txBody>
      </p:sp>
      <p:sp>
        <p:nvSpPr>
          <p:cNvPr id="9" name="TextBox 8">
            <a:extLst>
              <a:ext uri="{FF2B5EF4-FFF2-40B4-BE49-F238E27FC236}">
                <a16:creationId xmlns:a16="http://schemas.microsoft.com/office/drawing/2014/main" id="{ACE8A961-2FEB-45DC-ACD6-B3A39728218F}"/>
              </a:ext>
            </a:extLst>
          </p:cNvPr>
          <p:cNvSpPr txBox="1"/>
          <p:nvPr/>
        </p:nvSpPr>
        <p:spPr>
          <a:xfrm flipH="1">
            <a:off x="3117551" y="601762"/>
            <a:ext cx="5968069" cy="769441"/>
          </a:xfrm>
          <a:prstGeom prst="rect">
            <a:avLst/>
          </a:prstGeom>
          <a:noFill/>
        </p:spPr>
        <p:txBody>
          <a:bodyPr wrap="square" rtlCol="0">
            <a:spAutoFit/>
          </a:bodyPr>
          <a:lstStyle/>
          <a:p>
            <a:r>
              <a:rPr lang="en-IN" sz="4400" b="1" dirty="0">
                <a:solidFill>
                  <a:schemeClr val="accent2">
                    <a:lumMod val="50000"/>
                  </a:schemeClr>
                </a:solidFill>
              </a:rPr>
              <a:t>REFERENCE AND LINKS</a:t>
            </a:r>
          </a:p>
        </p:txBody>
      </p:sp>
    </p:spTree>
    <p:extLst>
      <p:ext uri="{BB962C8B-B14F-4D97-AF65-F5344CB8AC3E}">
        <p14:creationId xmlns:p14="http://schemas.microsoft.com/office/powerpoint/2010/main" val="17564772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581</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 Unicode MS</vt:lpstr>
      <vt:lpstr>Baskerville Old Face</vt:lpstr>
      <vt:lpstr>Calibri</vt:lpstr>
      <vt:lpstr>Calibri Light</vt:lpstr>
      <vt:lpstr>Wingdings</vt:lpstr>
      <vt:lpstr>Office Theme</vt:lpstr>
      <vt:lpstr>NASA SPACE APPS CHALLENGE 2024</vt:lpstr>
      <vt:lpstr>CHALLENGE</vt:lpstr>
      <vt:lpstr>PowerPoint Presentation</vt:lpstr>
      <vt:lpstr>TECHNICAL APPROACH</vt:lpstr>
      <vt:lpstr>PowerPoint Presentation</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SPACE APPS CHALLENGE 2024</dc:title>
  <dc:creator>praveena Elumalai</dc:creator>
  <cp:lastModifiedBy>praveena Elumalai</cp:lastModifiedBy>
  <cp:revision>14</cp:revision>
  <dcterms:created xsi:type="dcterms:W3CDTF">2024-10-05T08:06:08Z</dcterms:created>
  <dcterms:modified xsi:type="dcterms:W3CDTF">2024-10-05T10:20:23Z</dcterms:modified>
</cp:coreProperties>
</file>