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>
          <p15:clr>
            <a:srgbClr val="A4A3A4"/>
          </p15:clr>
        </p15:guide>
        <p15:guide id="2" pos="7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004" y="-990"/>
      </p:cViewPr>
      <p:guideLst>
        <p:guide orient="horz" pos="11338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0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6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89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7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8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5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26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6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DA2-6F35-4111-ACB3-E2300C0C7C15}" type="datetimeFigureOut">
              <a:rPr lang="en-GB" smtClean="0"/>
              <a:t>23/06/2021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CB9A-9BA4-4F40-AC33-1A1DB0F0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55D3C5-B04D-41A5-9B17-C157FCAEF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572577"/>
              </p:ext>
            </p:extLst>
          </p:nvPr>
        </p:nvGraphicFramePr>
        <p:xfrm>
          <a:off x="818147" y="4736584"/>
          <a:ext cx="2333541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486">
                  <a:extLst>
                    <a:ext uri="{9D8B030D-6E8A-4147-A177-3AD203B41FA5}">
                      <a16:colId xmlns:a16="http://schemas.microsoft.com/office/drawing/2014/main" val="4092810084"/>
                    </a:ext>
                  </a:extLst>
                </a:gridCol>
                <a:gridCol w="18507930">
                  <a:extLst>
                    <a:ext uri="{9D8B030D-6E8A-4147-A177-3AD203B41FA5}">
                      <a16:colId xmlns:a16="http://schemas.microsoft.com/office/drawing/2014/main" val="3186354605"/>
                    </a:ext>
                  </a:extLst>
                </a:gridCol>
              </a:tblGrid>
              <a:tr h="3974279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Cyber/ Web Application</a:t>
                      </a:r>
                    </a:p>
                    <a:p>
                      <a:pPr algn="ctr"/>
                      <a:r>
                        <a:rPr lang="en-US" sz="4000" dirty="0"/>
                        <a:t>Computer Science Faculty</a:t>
                      </a:r>
                      <a:endParaRPr lang="en-GB" sz="4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2820815">
                        <a:spcBef>
                          <a:spcPct val="20000"/>
                        </a:spcBef>
                        <a:defRPr/>
                      </a:pPr>
                      <a:r>
                        <a:rPr lang="en-US" sz="7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                                  Negative Cyber News</a:t>
                      </a:r>
                    </a:p>
                    <a:p>
                      <a:pPr algn="ctr">
                        <a:defRPr/>
                      </a:pP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                                                   Hosted by Roi Zimon</a:t>
                      </a:r>
                    </a:p>
                    <a:p>
                      <a:pPr algn="ctr">
                        <a:defRPr/>
                      </a:pP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                                                    Niv Amos </a:t>
                      </a: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he-IL" sz="5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316464486</a:t>
                      </a: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</a:t>
                      </a:r>
                    </a:p>
                    <a:p>
                      <a:pPr algn="ctr">
                        <a:defRPr/>
                      </a:pP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                                                    Roy Aboudi (315976415), </a:t>
                      </a:r>
                    </a:p>
                    <a:p>
                      <a:pPr algn="ctr">
                        <a:defRPr/>
                      </a:pP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                                                    Matan Zofi (</a:t>
                      </a:r>
                      <a:r>
                        <a:rPr lang="he-IL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+mn-cs"/>
                        </a:rPr>
                        <a:t>312539539</a:t>
                      </a:r>
                      <a:r>
                        <a:rPr lang="en-US" sz="520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67825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2E9B59-38DC-46AD-A4E5-9A55979323A6}"/>
              </a:ext>
            </a:extLst>
          </p:cNvPr>
          <p:cNvSpPr/>
          <p:nvPr/>
        </p:nvSpPr>
        <p:spPr>
          <a:xfrm>
            <a:off x="818147" y="9095874"/>
            <a:ext cx="23509706" cy="26238483"/>
          </a:xfrm>
          <a:prstGeom prst="roundRect">
            <a:avLst>
              <a:gd name="adj" fmla="val 3869"/>
            </a:avLst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קבוצה 8"/>
          <p:cNvGrpSpPr/>
          <p:nvPr/>
        </p:nvGrpSpPr>
        <p:grpSpPr>
          <a:xfrm>
            <a:off x="4186993" y="3365021"/>
            <a:ext cx="8839696" cy="1371563"/>
            <a:chOff x="-1997871" y="1907628"/>
            <a:chExt cx="8840106" cy="1371600"/>
          </a:xfrm>
        </p:grpSpPr>
        <p:sp>
          <p:nvSpPr>
            <p:cNvPr id="11" name="תיבת טקסט 2"/>
            <p:cNvSpPr txBox="1">
              <a:spLocks noChangeArrowheads="1"/>
            </p:cNvSpPr>
            <p:nvPr/>
          </p:nvSpPr>
          <p:spPr bwMode="auto">
            <a:xfrm flipH="1">
              <a:off x="-1997871" y="1907628"/>
              <a:ext cx="8745379" cy="13716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 rtl="1">
                <a:lnSpc>
                  <a:spcPts val="4500"/>
                </a:lnSpc>
                <a:spcAft>
                  <a:spcPts val="0"/>
                </a:spcAft>
              </a:pPr>
              <a:r>
                <a:rPr lang="he-IL" sz="42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/>
                  <a:ea typeface="Calibri"/>
                  <a:cs typeface="Arial"/>
                </a:rPr>
                <a:t>הפקולטה למדעים</a:t>
              </a:r>
              <a:endParaRPr lang="en-US" sz="1100" b="1" dirty="0">
                <a:solidFill>
                  <a:schemeClr val="accent1">
                    <a:lumMod val="50000"/>
                  </a:schemeClr>
                </a:solidFill>
                <a:effectLst/>
                <a:latin typeface="Calibri"/>
                <a:ea typeface="Calibri"/>
                <a:cs typeface="Arial"/>
              </a:endParaRPr>
            </a:p>
            <a:p>
              <a:pPr algn="r" rtl="1">
                <a:lnSpc>
                  <a:spcPts val="4500"/>
                </a:lnSpc>
                <a:spcAft>
                  <a:spcPts val="0"/>
                </a:spcAft>
              </a:pPr>
              <a:r>
                <a:rPr lang="he-IL" sz="3600" b="1" dirty="0">
                  <a:solidFill>
                    <a:schemeClr val="accent1">
                      <a:lumMod val="50000"/>
                    </a:schemeClr>
                  </a:solidFill>
                  <a:effectLst/>
                  <a:latin typeface="Calibri"/>
                  <a:ea typeface="Calibri"/>
                  <a:cs typeface="Arial"/>
                </a:rPr>
                <a:t>מערך פרויקטים ושיתוף פעולה עם התעשייה</a:t>
              </a:r>
              <a:endParaRPr lang="en-US" sz="3600" b="1" dirty="0">
                <a:solidFill>
                  <a:schemeClr val="accent1">
                    <a:lumMod val="50000"/>
                  </a:schemeClr>
                </a:solidFill>
                <a:effectLst/>
                <a:latin typeface="Calibri"/>
                <a:ea typeface="Calibri"/>
                <a:cs typeface="Arial"/>
              </a:endParaRPr>
            </a:p>
          </p:txBody>
        </p:sp>
        <p:cxnSp>
          <p:nvCxnSpPr>
            <p:cNvPr id="12" name="מחבר ישר 11"/>
            <p:cNvCxnSpPr/>
            <p:nvPr/>
          </p:nvCxnSpPr>
          <p:spPr>
            <a:xfrm>
              <a:off x="6842235" y="1923393"/>
              <a:ext cx="0" cy="1087755"/>
            </a:xfrm>
            <a:prstGeom prst="line">
              <a:avLst/>
            </a:prstGeom>
            <a:ln w="57150">
              <a:solidFill>
                <a:srgbClr val="00999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תמונה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015" y="1557083"/>
            <a:ext cx="4905375" cy="2995295"/>
          </a:xfrm>
          <a:prstGeom prst="rect">
            <a:avLst/>
          </a:prstGeom>
        </p:spPr>
      </p:pic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F0C0AE64-B8C4-4898-93F9-AD52ED05C38E}"/>
              </a:ext>
            </a:extLst>
          </p:cNvPr>
          <p:cNvSpPr/>
          <p:nvPr/>
        </p:nvSpPr>
        <p:spPr>
          <a:xfrm>
            <a:off x="1530183" y="20274374"/>
            <a:ext cx="9917980" cy="11318324"/>
          </a:xfrm>
          <a:prstGeom prst="roundRect">
            <a:avLst>
              <a:gd name="adj" fmla="val 7034"/>
            </a:avLst>
          </a:prstGeom>
          <a:gradFill>
            <a:gsLst>
              <a:gs pos="0">
                <a:schemeClr val="bg1"/>
              </a:gs>
              <a:gs pos="36000">
                <a:srgbClr val="F6F6F6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 anchorCtr="0">
            <a:normAutofit lnSpcReduction="10000"/>
          </a:bodyPr>
          <a:lstStyle/>
          <a:p>
            <a:pPr algn="ctr"/>
            <a:endParaRPr lang="en-US" sz="32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32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The cyber-attacks reports are collected from credible resources involved in the cyber industry, in the role of open-source intelligence. Each resource that is being used has been tested and chosen because it has the most recent and reliable reports.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The web application contains several parts: the server-side will handle authentication, authorization and user’s search requests. The database (MongoDB) stores the registered users. Moreover, it manages  the scripts that are responsible for the web-scraping. These scripts are written in Python. The client-side was built in React and it includes a modern UI. The articles will be presented to the user once a search is being committed.</a:t>
            </a:r>
          </a:p>
          <a:p>
            <a:pPr algn="ctr"/>
            <a:endParaRPr lang="en-US" sz="3200" dirty="0">
              <a:latin typeface="+mj-lt"/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EE0DD866-0450-4C29-BF87-62879D787522}"/>
              </a:ext>
            </a:extLst>
          </p:cNvPr>
          <p:cNvSpPr/>
          <p:nvPr/>
        </p:nvSpPr>
        <p:spPr>
          <a:xfrm>
            <a:off x="1530182" y="20274374"/>
            <a:ext cx="9917980" cy="1508047"/>
          </a:xfrm>
          <a:prstGeom prst="roundRect">
            <a:avLst>
              <a:gd name="adj" fmla="val 31384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18000">
                <a:schemeClr val="accent3">
                  <a:satMod val="103000"/>
                  <a:tint val="73000"/>
                  <a:lumMod val="33000"/>
                  <a:lumOff val="67000"/>
                </a:schemeClr>
              </a:gs>
              <a:gs pos="100000">
                <a:schemeClr val="accent3">
                  <a:satMod val="109000"/>
                  <a:tint val="81000"/>
                  <a:lumMod val="63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0" rtlCol="0" anchor="ctr"/>
          <a:lstStyle/>
          <a:p>
            <a:pPr algn="ctr"/>
            <a:r>
              <a:rPr lang="en-US" sz="54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Methodology</a:t>
            </a:r>
          </a:p>
          <a:p>
            <a:pPr algn="ctr"/>
            <a:endParaRPr lang="en-US" sz="5400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7FDAE448-FB1C-4A18-87DB-6959CD1B8FEC}"/>
              </a:ext>
            </a:extLst>
          </p:cNvPr>
          <p:cNvSpPr/>
          <p:nvPr/>
        </p:nvSpPr>
        <p:spPr>
          <a:xfrm>
            <a:off x="12160198" y="18328442"/>
            <a:ext cx="11241243" cy="7956592"/>
          </a:xfrm>
          <a:prstGeom prst="roundRect">
            <a:avLst>
              <a:gd name="adj" fmla="val 7034"/>
            </a:avLst>
          </a:prstGeom>
          <a:gradFill>
            <a:gsLst>
              <a:gs pos="0">
                <a:schemeClr val="bg1"/>
              </a:gs>
              <a:gs pos="36000">
                <a:srgbClr val="F6F6F6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 anchorCtr="0">
            <a:normAutofit/>
          </a:bodyPr>
          <a:lstStyle/>
          <a:p>
            <a:pPr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Symbol" panose="05050102010706020507" pitchFamily="18" charset="2"/>
              <a:buChar char=""/>
            </a:pPr>
            <a:endParaRPr lang="en-US" sz="3200" b="0" dirty="0">
              <a:solidFill>
                <a:schemeClr val="accent2"/>
              </a:solidFill>
              <a:effectLst/>
              <a:latin typeface="Exo 2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Symbol" panose="05050102010706020507" pitchFamily="18" charset="2"/>
              <a:buChar char=""/>
            </a:pPr>
            <a:endParaRPr lang="en-US" sz="3200" dirty="0">
              <a:solidFill>
                <a:schemeClr val="accent2"/>
              </a:solidFill>
              <a:latin typeface="Exo 2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An additional improvement possible for the application is to scrape a website or twitter page that displays the latest CVEs once a day and displaying them in the web in a new route. </a:t>
            </a:r>
          </a:p>
          <a:p>
            <a:pPr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Adding features that include machine learning to improve the search function.</a:t>
            </a:r>
          </a:p>
          <a:p>
            <a:pPr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Adding score to each result that indicates its credibility.</a:t>
            </a:r>
          </a:p>
          <a:p>
            <a:pPr>
              <a:lnSpc>
                <a:spcPct val="170000"/>
              </a:lnSpc>
            </a:pPr>
            <a:endParaRPr lang="en-US" sz="32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algn="ctr"/>
            <a:endParaRPr lang="en-US" sz="3200" dirty="0">
              <a:latin typeface="+mj-lt"/>
            </a:endParaRP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6754E8B0-686A-47CF-8122-8F7BF0B0FE03}"/>
              </a:ext>
            </a:extLst>
          </p:cNvPr>
          <p:cNvSpPr/>
          <p:nvPr/>
        </p:nvSpPr>
        <p:spPr>
          <a:xfrm>
            <a:off x="12160198" y="18312751"/>
            <a:ext cx="11203707" cy="1449578"/>
          </a:xfrm>
          <a:prstGeom prst="roundRect">
            <a:avLst>
              <a:gd name="adj" fmla="val 31384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18000">
                <a:schemeClr val="accent3">
                  <a:satMod val="103000"/>
                  <a:tint val="73000"/>
                  <a:lumMod val="33000"/>
                  <a:lumOff val="67000"/>
                </a:schemeClr>
              </a:gs>
              <a:gs pos="100000">
                <a:schemeClr val="accent3">
                  <a:satMod val="109000"/>
                  <a:tint val="81000"/>
                  <a:lumMod val="63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0" rtlCol="0" anchor="ctr"/>
          <a:lstStyle/>
          <a:p>
            <a:pPr algn="ctr"/>
            <a:r>
              <a:rPr lang="en-US" sz="54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Discussions</a:t>
            </a:r>
          </a:p>
          <a:p>
            <a:pPr algn="ctr"/>
            <a:endParaRPr lang="en-US" sz="5400" dirty="0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0B50D1CC-BFD6-4EF1-86D4-DF58F58C482B}"/>
              </a:ext>
            </a:extLst>
          </p:cNvPr>
          <p:cNvSpPr/>
          <p:nvPr/>
        </p:nvSpPr>
        <p:spPr>
          <a:xfrm>
            <a:off x="10846636" y="9729698"/>
            <a:ext cx="12646174" cy="8270171"/>
          </a:xfrm>
          <a:prstGeom prst="roundRect">
            <a:avLst>
              <a:gd name="adj" fmla="val 7034"/>
            </a:avLst>
          </a:prstGeom>
          <a:gradFill>
            <a:gsLst>
              <a:gs pos="0">
                <a:schemeClr val="bg1"/>
              </a:gs>
              <a:gs pos="36000">
                <a:srgbClr val="F6F6F6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 anchorCtr="0">
            <a:normAutofit fontScale="92500" lnSpcReduction="20000"/>
          </a:bodyPr>
          <a:lstStyle/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endParaRPr lang="en-US" sz="31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The end product of the project mostly did meet our expectations; therefore, we consider the project as a success.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Fully implemented user registration and authentication features, with 	database that stores the users' credentials. 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Fast search engine that shows the latest and most relevant results.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Modern design to the website.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Fully implemented error handling and error presentation to the 	user.</a:t>
            </a:r>
          </a:p>
          <a:p>
            <a:pPr lvl="0" indent="-342900">
              <a:lnSpc>
                <a:spcPct val="170000"/>
              </a:lnSpc>
              <a:buFont typeface="Symbol" panose="05050102010706020507" pitchFamily="18" charset="2"/>
              <a:buChar char=""/>
            </a:pPr>
            <a:r>
              <a:rPr lang="en-US" sz="35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Complete separation between client and server.</a:t>
            </a:r>
            <a:endParaRPr lang="en-US" sz="3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/>
            <a:endParaRPr lang="en-US" sz="4000" dirty="0">
              <a:latin typeface="+mj-lt"/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066B7FCB-F056-48E1-9653-BE3BADF62756}"/>
              </a:ext>
            </a:extLst>
          </p:cNvPr>
          <p:cNvSpPr/>
          <p:nvPr/>
        </p:nvSpPr>
        <p:spPr>
          <a:xfrm>
            <a:off x="10846636" y="9729698"/>
            <a:ext cx="12646173" cy="1449578"/>
          </a:xfrm>
          <a:prstGeom prst="roundRect">
            <a:avLst>
              <a:gd name="adj" fmla="val 31384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18000">
                <a:schemeClr val="accent3">
                  <a:satMod val="103000"/>
                  <a:tint val="73000"/>
                  <a:lumMod val="33000"/>
                  <a:lumOff val="67000"/>
                </a:schemeClr>
              </a:gs>
              <a:gs pos="100000">
                <a:schemeClr val="accent3">
                  <a:satMod val="109000"/>
                  <a:tint val="81000"/>
                  <a:lumMod val="63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0" rtlCol="0" anchor="ctr"/>
          <a:lstStyle/>
          <a:p>
            <a:pPr algn="ctr"/>
            <a:r>
              <a:rPr lang="en-US" sz="54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Conclusions</a:t>
            </a:r>
          </a:p>
          <a:p>
            <a:pPr algn="ctr"/>
            <a:endParaRPr lang="en-US" sz="54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CB283EBC-5A63-4ACE-952C-46ACBB1C7C1A}"/>
              </a:ext>
            </a:extLst>
          </p:cNvPr>
          <p:cNvSpPr/>
          <p:nvPr/>
        </p:nvSpPr>
        <p:spPr>
          <a:xfrm>
            <a:off x="1530183" y="9700204"/>
            <a:ext cx="8604417" cy="9940346"/>
          </a:xfrm>
          <a:prstGeom prst="roundRect">
            <a:avLst>
              <a:gd name="adj" fmla="val 7034"/>
            </a:avLst>
          </a:prstGeom>
          <a:gradFill>
            <a:gsLst>
              <a:gs pos="0">
                <a:schemeClr val="bg1"/>
              </a:gs>
              <a:gs pos="36000">
                <a:srgbClr val="F6F6F6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rtlCol="0" anchor="ctr" anchorCtr="0">
            <a:normAutofit/>
          </a:bodyPr>
          <a:lstStyle/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4000" dirty="0">
              <a:solidFill>
                <a:srgbClr val="000000"/>
              </a:solidFill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32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Negative cyber news is a website that it’s goal is to present reports/articles about recent cyber attacks on companies. The application includes a search engine in which the client is able to type in a company name and submit a request. Our API will then scrape the web and withdraw relevant recent articles concerning cyber attacks that occurred to that company. In order to make a use of the application, one must authenticate.</a:t>
            </a:r>
          </a:p>
          <a:p>
            <a:pPr algn="ctr"/>
            <a:endParaRPr lang="en-US" sz="4000" dirty="0">
              <a:latin typeface="+mj-lt"/>
            </a:endParaRPr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99AF614A-3A6B-404A-B14F-4DB06CDEC8A3}"/>
              </a:ext>
            </a:extLst>
          </p:cNvPr>
          <p:cNvSpPr/>
          <p:nvPr/>
        </p:nvSpPr>
        <p:spPr>
          <a:xfrm>
            <a:off x="1530183" y="9699853"/>
            <a:ext cx="8604417" cy="1449578"/>
          </a:xfrm>
          <a:prstGeom prst="roundRect">
            <a:avLst>
              <a:gd name="adj" fmla="val 31384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18000">
                <a:schemeClr val="accent3">
                  <a:satMod val="103000"/>
                  <a:tint val="73000"/>
                  <a:lumMod val="33000"/>
                  <a:lumOff val="67000"/>
                </a:schemeClr>
              </a:gs>
              <a:gs pos="100000">
                <a:schemeClr val="accent3">
                  <a:satMod val="109000"/>
                  <a:tint val="81000"/>
                  <a:lumMod val="63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914400" rtlCol="0" anchor="ctr"/>
          <a:lstStyle/>
          <a:p>
            <a:pPr algn="ctr"/>
            <a:r>
              <a:rPr lang="en-US" sz="54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Introduction</a:t>
            </a:r>
          </a:p>
          <a:p>
            <a:pPr algn="ctr"/>
            <a:endParaRPr lang="en-US" sz="5400" dirty="0"/>
          </a:p>
        </p:txBody>
      </p:sp>
      <p:pic>
        <p:nvPicPr>
          <p:cNvPr id="16" name="Picture 32">
            <a:extLst>
              <a:ext uri="{FF2B5EF4-FFF2-40B4-BE49-F238E27FC236}">
                <a16:creationId xmlns:a16="http://schemas.microsoft.com/office/drawing/2014/main" id="{3B3977AB-7C93-4F3B-9631-E1189FFAB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83" y="31110170"/>
            <a:ext cx="6027839" cy="4018559"/>
          </a:xfrm>
          <a:prstGeom prst="rect">
            <a:avLst/>
          </a:prstGeom>
        </p:spPr>
      </p:pic>
      <p:pic>
        <p:nvPicPr>
          <p:cNvPr id="17" name="Picture 28">
            <a:extLst>
              <a:ext uri="{FF2B5EF4-FFF2-40B4-BE49-F238E27FC236}">
                <a16:creationId xmlns:a16="http://schemas.microsoft.com/office/drawing/2014/main" id="{A74A6E95-03B0-4C79-9E58-BB7534DD3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921" y="32223398"/>
            <a:ext cx="3837160" cy="2347263"/>
          </a:xfrm>
          <a:prstGeom prst="rect">
            <a:avLst/>
          </a:prstGeom>
        </p:spPr>
      </p:pic>
      <p:pic>
        <p:nvPicPr>
          <p:cNvPr id="24" name="Picture 36">
            <a:extLst>
              <a:ext uri="{FF2B5EF4-FFF2-40B4-BE49-F238E27FC236}">
                <a16:creationId xmlns:a16="http://schemas.microsoft.com/office/drawing/2014/main" id="{7B93EE89-849F-41A0-AAB6-6F03AE286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9904" y="31899503"/>
            <a:ext cx="2948841" cy="2840717"/>
          </a:xfrm>
          <a:prstGeom prst="rect">
            <a:avLst/>
          </a:prstGeom>
        </p:spPr>
      </p:pic>
      <p:pic>
        <p:nvPicPr>
          <p:cNvPr id="25" name="Picture 38">
            <a:extLst>
              <a:ext uri="{FF2B5EF4-FFF2-40B4-BE49-F238E27FC236}">
                <a16:creationId xmlns:a16="http://schemas.microsoft.com/office/drawing/2014/main" id="{ED1FFE63-C00E-458C-9D80-F275C0CEA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520" y="32053838"/>
            <a:ext cx="2402761" cy="2686382"/>
          </a:xfrm>
          <a:prstGeom prst="rect">
            <a:avLst/>
          </a:prstGeom>
        </p:spPr>
      </p:pic>
      <p:pic>
        <p:nvPicPr>
          <p:cNvPr id="1028" name="Picture 4" descr="Material Icons - Material-UI">
            <a:extLst>
              <a:ext uri="{FF2B5EF4-FFF2-40B4-BE49-F238E27FC236}">
                <a16:creationId xmlns:a16="http://schemas.microsoft.com/office/drawing/2014/main" id="{99DEF768-4066-471C-86BE-E0D2136DC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93" y="31764704"/>
            <a:ext cx="3110314" cy="311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>
            <a:extLst>
              <a:ext uri="{FF2B5EF4-FFF2-40B4-BE49-F238E27FC236}">
                <a16:creationId xmlns:a16="http://schemas.microsoft.com/office/drawing/2014/main" id="{79478ECD-6DEF-4048-A80C-5DBBB594F029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731" y="26837880"/>
            <a:ext cx="9994591" cy="475481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80A43A6-7D94-412E-AB72-1454FAFAB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36" y="5032649"/>
            <a:ext cx="7360679" cy="38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5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378</Words>
  <Application>Microsoft Office PowerPoint</Application>
  <PresentationFormat>מותאם אישית</PresentationFormat>
  <Paragraphs>36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Exo 2</vt:lpstr>
      <vt:lpstr>Symbol</vt:lpstr>
      <vt:lpstr>Times New Roman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Patashov</dc:creator>
  <cp:lastModifiedBy>Roy Aboudi</cp:lastModifiedBy>
  <cp:revision>44</cp:revision>
  <dcterms:created xsi:type="dcterms:W3CDTF">2019-01-27T10:54:29Z</dcterms:created>
  <dcterms:modified xsi:type="dcterms:W3CDTF">2021-06-23T17:24:48Z</dcterms:modified>
</cp:coreProperties>
</file>