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85" r:id="rId3"/>
    <p:sldId id="326" r:id="rId4"/>
    <p:sldId id="286" r:id="rId5"/>
    <p:sldId id="287" r:id="rId6"/>
    <p:sldId id="288" r:id="rId7"/>
    <p:sldId id="289" r:id="rId8"/>
    <p:sldId id="290" r:id="rId9"/>
    <p:sldId id="291" r:id="rId10"/>
    <p:sldId id="292" r:id="rId11"/>
    <p:sldId id="296" r:id="rId12"/>
    <p:sldId id="293" r:id="rId13"/>
    <p:sldId id="294" r:id="rId14"/>
    <p:sldId id="295" r:id="rId15"/>
    <p:sldId id="297" r:id="rId16"/>
    <p:sldId id="301" r:id="rId17"/>
    <p:sldId id="298" r:id="rId18"/>
    <p:sldId id="299" r:id="rId19"/>
    <p:sldId id="300" r:id="rId20"/>
    <p:sldId id="302" r:id="rId21"/>
    <p:sldId id="303" r:id="rId22"/>
    <p:sldId id="304" r:id="rId23"/>
    <p:sldId id="305" r:id="rId24"/>
    <p:sldId id="309" r:id="rId25"/>
    <p:sldId id="310" r:id="rId26"/>
    <p:sldId id="311" r:id="rId27"/>
    <p:sldId id="312" r:id="rId28"/>
    <p:sldId id="316" r:id="rId29"/>
    <p:sldId id="325" r:id="rId30"/>
    <p:sldId id="318" r:id="rId31"/>
    <p:sldId id="319" r:id="rId32"/>
    <p:sldId id="322" r:id="rId33"/>
    <p:sldId id="321" r:id="rId34"/>
    <p:sldId id="320" r:id="rId35"/>
    <p:sldId id="324" r:id="rId36"/>
    <p:sldId id="323" r:id="rId37"/>
    <p:sldId id="317" r:id="rId3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D7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020" autoAdjust="0"/>
    <p:restoredTop sz="94660"/>
  </p:normalViewPr>
  <p:slideViewPr>
    <p:cSldViewPr snapToGrid="0">
      <p:cViewPr varScale="1">
        <p:scale>
          <a:sx n="114" d="100"/>
          <a:sy n="114" d="100"/>
        </p:scale>
        <p:origin x="1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13D6FC-95AD-416D-A023-937E3AE321A8}"/>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BD8BFC43-3712-4C52-BA3D-CE7A88D40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7A5077C0-9C1E-445A-B9B8-D7AA12655481}"/>
              </a:ext>
            </a:extLst>
          </p:cNvPr>
          <p:cNvSpPr>
            <a:spLocks noGrp="1"/>
          </p:cNvSpPr>
          <p:nvPr>
            <p:ph type="dt" sz="half" idx="10"/>
          </p:nvPr>
        </p:nvSpPr>
        <p:spPr/>
        <p:txBody>
          <a:bodyPr/>
          <a:lstStyle/>
          <a:p>
            <a:fld id="{A322813F-EAA6-455C-AFA4-C7924E9D85E4}" type="datetimeFigureOut">
              <a:rPr lang="he-IL" smtClean="0"/>
              <a:t>ט"ז/תמוז/תשפ"א</a:t>
            </a:fld>
            <a:endParaRPr lang="he-IL"/>
          </a:p>
        </p:txBody>
      </p:sp>
      <p:sp>
        <p:nvSpPr>
          <p:cNvPr id="5" name="מציין מיקום של כותרת תחתונה 4">
            <a:extLst>
              <a:ext uri="{FF2B5EF4-FFF2-40B4-BE49-F238E27FC236}">
                <a16:creationId xmlns:a16="http://schemas.microsoft.com/office/drawing/2014/main" id="{6D01D901-FAC7-4C79-ADCC-FF27E376F69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264BA68-7A53-43F1-8670-B51C2389202F}"/>
              </a:ext>
            </a:extLst>
          </p:cNvPr>
          <p:cNvSpPr>
            <a:spLocks noGrp="1"/>
          </p:cNvSpPr>
          <p:nvPr>
            <p:ph type="sldNum" sz="quarter" idx="12"/>
          </p:nvPr>
        </p:nvSpPr>
        <p:spPr/>
        <p:txBody>
          <a:bodyPr/>
          <a:lstStyle/>
          <a:p>
            <a:fld id="{6A454498-0FC5-4B05-B0DE-1C80FCFB5C0D}" type="slidenum">
              <a:rPr lang="he-IL" smtClean="0"/>
              <a:t>‹#›</a:t>
            </a:fld>
            <a:endParaRPr lang="he-IL"/>
          </a:p>
        </p:txBody>
      </p:sp>
      <p:pic>
        <p:nvPicPr>
          <p:cNvPr id="7" name="תמונה 6">
            <a:extLst>
              <a:ext uri="{FF2B5EF4-FFF2-40B4-BE49-F238E27FC236}">
                <a16:creationId xmlns:a16="http://schemas.microsoft.com/office/drawing/2014/main" id="{12AFD1F0-4782-4F50-9502-9934BB727C66}"/>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l="594" r="78559"/>
          <a:stretch/>
        </p:blipFill>
        <p:spPr>
          <a:xfrm>
            <a:off x="8287464" y="81790"/>
            <a:ext cx="4627435" cy="6662411"/>
          </a:xfrm>
          <a:prstGeom prst="rect">
            <a:avLst/>
          </a:prstGeom>
          <a:noFill/>
          <a:ln>
            <a:noFill/>
          </a:ln>
          <a:effectLst>
            <a:glow>
              <a:schemeClr val="accent1">
                <a:alpha val="40000"/>
              </a:schemeClr>
            </a:glow>
            <a:softEdge rad="0"/>
          </a:effectLst>
        </p:spPr>
      </p:pic>
    </p:spTree>
    <p:extLst>
      <p:ext uri="{BB962C8B-B14F-4D97-AF65-F5344CB8AC3E}">
        <p14:creationId xmlns:p14="http://schemas.microsoft.com/office/powerpoint/2010/main" val="342793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4E48DE-9949-4281-A465-01446A4D400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D2BA323-3055-4ADF-9006-C3473055DDD9}"/>
              </a:ext>
            </a:extLst>
          </p:cNvPr>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EE1EE0C-A964-4110-A8A2-5AD619CFEB99}"/>
              </a:ext>
            </a:extLst>
          </p:cNvPr>
          <p:cNvSpPr>
            <a:spLocks noGrp="1"/>
          </p:cNvSpPr>
          <p:nvPr>
            <p:ph type="dt" sz="half" idx="10"/>
          </p:nvPr>
        </p:nvSpPr>
        <p:spPr/>
        <p:txBody>
          <a:bodyPr/>
          <a:lstStyle/>
          <a:p>
            <a:fld id="{A322813F-EAA6-455C-AFA4-C7924E9D85E4}" type="datetimeFigureOut">
              <a:rPr lang="he-IL" smtClean="0"/>
              <a:t>ט"ז/תמוז/תשפ"א</a:t>
            </a:fld>
            <a:endParaRPr lang="he-IL"/>
          </a:p>
        </p:txBody>
      </p:sp>
      <p:sp>
        <p:nvSpPr>
          <p:cNvPr id="5" name="מציין מיקום של כותרת תחתונה 4">
            <a:extLst>
              <a:ext uri="{FF2B5EF4-FFF2-40B4-BE49-F238E27FC236}">
                <a16:creationId xmlns:a16="http://schemas.microsoft.com/office/drawing/2014/main" id="{9DD20894-0338-4A23-9F1D-8E8309A5D8C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0D40564-A5C4-4EAA-93CE-2536E57BCEC1}"/>
              </a:ext>
            </a:extLst>
          </p:cNvPr>
          <p:cNvSpPr>
            <a:spLocks noGrp="1"/>
          </p:cNvSpPr>
          <p:nvPr>
            <p:ph type="sldNum" sz="quarter" idx="12"/>
          </p:nvPr>
        </p:nvSpPr>
        <p:spPr/>
        <p:txBody>
          <a:bodyPr/>
          <a:lstStyle/>
          <a:p>
            <a:fld id="{6A454498-0FC5-4B05-B0DE-1C80FCFB5C0D}" type="slidenum">
              <a:rPr lang="he-IL" smtClean="0"/>
              <a:t>‹#›</a:t>
            </a:fld>
            <a:endParaRPr lang="he-IL"/>
          </a:p>
        </p:txBody>
      </p:sp>
    </p:spTree>
    <p:extLst>
      <p:ext uri="{BB962C8B-B14F-4D97-AF65-F5344CB8AC3E}">
        <p14:creationId xmlns:p14="http://schemas.microsoft.com/office/powerpoint/2010/main" val="168020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0BB00105-CA6E-4A52-829B-18D758FBC9C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E584830F-753E-413F-80DB-CACA5A82CD70}"/>
              </a:ext>
            </a:extLst>
          </p:cNvPr>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A0B9F1E-9A6F-4B43-B0DC-53D1A5AF580D}"/>
              </a:ext>
            </a:extLst>
          </p:cNvPr>
          <p:cNvSpPr>
            <a:spLocks noGrp="1"/>
          </p:cNvSpPr>
          <p:nvPr>
            <p:ph type="dt" sz="half" idx="10"/>
          </p:nvPr>
        </p:nvSpPr>
        <p:spPr/>
        <p:txBody>
          <a:bodyPr/>
          <a:lstStyle/>
          <a:p>
            <a:fld id="{A322813F-EAA6-455C-AFA4-C7924E9D85E4}" type="datetimeFigureOut">
              <a:rPr lang="he-IL" smtClean="0"/>
              <a:t>ט"ז/תמוז/תשפ"א</a:t>
            </a:fld>
            <a:endParaRPr lang="he-IL"/>
          </a:p>
        </p:txBody>
      </p:sp>
      <p:sp>
        <p:nvSpPr>
          <p:cNvPr id="5" name="מציין מיקום של כותרת תחתונה 4">
            <a:extLst>
              <a:ext uri="{FF2B5EF4-FFF2-40B4-BE49-F238E27FC236}">
                <a16:creationId xmlns:a16="http://schemas.microsoft.com/office/drawing/2014/main" id="{2C7A06B8-D8CF-4743-8DD0-EC454BFD9EA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EFF80F8-13E4-488C-8F88-5066538C2F58}"/>
              </a:ext>
            </a:extLst>
          </p:cNvPr>
          <p:cNvSpPr>
            <a:spLocks noGrp="1"/>
          </p:cNvSpPr>
          <p:nvPr>
            <p:ph type="sldNum" sz="quarter" idx="12"/>
          </p:nvPr>
        </p:nvSpPr>
        <p:spPr/>
        <p:txBody>
          <a:bodyPr/>
          <a:lstStyle/>
          <a:p>
            <a:fld id="{6A454498-0FC5-4B05-B0DE-1C80FCFB5C0D}" type="slidenum">
              <a:rPr lang="he-IL" smtClean="0"/>
              <a:t>‹#›</a:t>
            </a:fld>
            <a:endParaRPr lang="he-IL"/>
          </a:p>
        </p:txBody>
      </p:sp>
    </p:spTree>
    <p:extLst>
      <p:ext uri="{BB962C8B-B14F-4D97-AF65-F5344CB8AC3E}">
        <p14:creationId xmlns:p14="http://schemas.microsoft.com/office/powerpoint/2010/main" val="2485943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2E07B54-A670-4BF3-B9B1-16F263CCACB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2F4D79C-2BB2-4737-83E2-343211FC28B8}"/>
              </a:ext>
            </a:extLst>
          </p:cNvPr>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2EA16E4-B778-47C1-86FC-AFF9A8413D8B}"/>
              </a:ext>
            </a:extLst>
          </p:cNvPr>
          <p:cNvSpPr>
            <a:spLocks noGrp="1"/>
          </p:cNvSpPr>
          <p:nvPr>
            <p:ph type="dt" sz="half" idx="10"/>
          </p:nvPr>
        </p:nvSpPr>
        <p:spPr/>
        <p:txBody>
          <a:bodyPr/>
          <a:lstStyle/>
          <a:p>
            <a:fld id="{A322813F-EAA6-455C-AFA4-C7924E9D85E4}" type="datetimeFigureOut">
              <a:rPr lang="he-IL" smtClean="0"/>
              <a:t>ט"ז/תמוז/תשפ"א</a:t>
            </a:fld>
            <a:endParaRPr lang="he-IL"/>
          </a:p>
        </p:txBody>
      </p:sp>
      <p:sp>
        <p:nvSpPr>
          <p:cNvPr id="5" name="מציין מיקום של כותרת תחתונה 4">
            <a:extLst>
              <a:ext uri="{FF2B5EF4-FFF2-40B4-BE49-F238E27FC236}">
                <a16:creationId xmlns:a16="http://schemas.microsoft.com/office/drawing/2014/main" id="{19C4F618-F031-4EEA-9758-923CB1A0BA2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979D42D-3FC8-462A-BBBF-32879A8EFC4F}"/>
              </a:ext>
            </a:extLst>
          </p:cNvPr>
          <p:cNvSpPr>
            <a:spLocks noGrp="1"/>
          </p:cNvSpPr>
          <p:nvPr>
            <p:ph type="sldNum" sz="quarter" idx="12"/>
          </p:nvPr>
        </p:nvSpPr>
        <p:spPr/>
        <p:txBody>
          <a:bodyPr/>
          <a:lstStyle/>
          <a:p>
            <a:fld id="{6A454498-0FC5-4B05-B0DE-1C80FCFB5C0D}" type="slidenum">
              <a:rPr lang="he-IL" smtClean="0"/>
              <a:t>‹#›</a:t>
            </a:fld>
            <a:endParaRPr lang="he-IL"/>
          </a:p>
        </p:txBody>
      </p:sp>
      <p:pic>
        <p:nvPicPr>
          <p:cNvPr id="9" name="תמונה 8">
            <a:extLst>
              <a:ext uri="{FF2B5EF4-FFF2-40B4-BE49-F238E27FC236}">
                <a16:creationId xmlns:a16="http://schemas.microsoft.com/office/drawing/2014/main" id="{382BA035-B692-45EE-8635-DBBDEA310AE2}"/>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l="594" r="78559"/>
          <a:stretch/>
        </p:blipFill>
        <p:spPr>
          <a:xfrm>
            <a:off x="8287464" y="81790"/>
            <a:ext cx="4627435" cy="6662411"/>
          </a:xfrm>
          <a:prstGeom prst="rect">
            <a:avLst/>
          </a:prstGeom>
          <a:noFill/>
          <a:ln>
            <a:noFill/>
          </a:ln>
          <a:effectLst>
            <a:glow>
              <a:schemeClr val="accent1">
                <a:alpha val="40000"/>
              </a:schemeClr>
            </a:glow>
            <a:softEdge rad="0"/>
          </a:effectLst>
        </p:spPr>
      </p:pic>
    </p:spTree>
    <p:extLst>
      <p:ext uri="{BB962C8B-B14F-4D97-AF65-F5344CB8AC3E}">
        <p14:creationId xmlns:p14="http://schemas.microsoft.com/office/powerpoint/2010/main" val="193977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58177D-2A88-4BDE-BF61-FB6654B12771}"/>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02E5DE9-6740-43EA-A0C6-5EFC43849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a:extLst>
              <a:ext uri="{FF2B5EF4-FFF2-40B4-BE49-F238E27FC236}">
                <a16:creationId xmlns:a16="http://schemas.microsoft.com/office/drawing/2014/main" id="{ADC8D434-6814-4559-A8A4-84BF0CC39D1C}"/>
              </a:ext>
            </a:extLst>
          </p:cNvPr>
          <p:cNvSpPr>
            <a:spLocks noGrp="1"/>
          </p:cNvSpPr>
          <p:nvPr>
            <p:ph type="dt" sz="half" idx="10"/>
          </p:nvPr>
        </p:nvSpPr>
        <p:spPr/>
        <p:txBody>
          <a:bodyPr/>
          <a:lstStyle/>
          <a:p>
            <a:fld id="{A322813F-EAA6-455C-AFA4-C7924E9D85E4}" type="datetimeFigureOut">
              <a:rPr lang="he-IL" smtClean="0"/>
              <a:t>ט"ז/תמוז/תשפ"א</a:t>
            </a:fld>
            <a:endParaRPr lang="he-IL"/>
          </a:p>
        </p:txBody>
      </p:sp>
      <p:sp>
        <p:nvSpPr>
          <p:cNvPr id="5" name="מציין מיקום של כותרת תחתונה 4">
            <a:extLst>
              <a:ext uri="{FF2B5EF4-FFF2-40B4-BE49-F238E27FC236}">
                <a16:creationId xmlns:a16="http://schemas.microsoft.com/office/drawing/2014/main" id="{59A369E0-925F-406F-B27C-0E90FEE1A3F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E96BDD2-8C60-46EC-A867-1B0BED6B07F4}"/>
              </a:ext>
            </a:extLst>
          </p:cNvPr>
          <p:cNvSpPr>
            <a:spLocks noGrp="1"/>
          </p:cNvSpPr>
          <p:nvPr>
            <p:ph type="sldNum" sz="quarter" idx="12"/>
          </p:nvPr>
        </p:nvSpPr>
        <p:spPr/>
        <p:txBody>
          <a:bodyPr/>
          <a:lstStyle/>
          <a:p>
            <a:fld id="{6A454498-0FC5-4B05-B0DE-1C80FCFB5C0D}" type="slidenum">
              <a:rPr lang="he-IL" smtClean="0"/>
              <a:t>‹#›</a:t>
            </a:fld>
            <a:endParaRPr lang="he-IL"/>
          </a:p>
        </p:txBody>
      </p:sp>
      <p:pic>
        <p:nvPicPr>
          <p:cNvPr id="9" name="תמונה 8">
            <a:extLst>
              <a:ext uri="{FF2B5EF4-FFF2-40B4-BE49-F238E27FC236}">
                <a16:creationId xmlns:a16="http://schemas.microsoft.com/office/drawing/2014/main" id="{C9959C9D-10A3-4D61-8373-B1957F5DCFE7}"/>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l="594" r="78559"/>
          <a:stretch/>
        </p:blipFill>
        <p:spPr>
          <a:xfrm>
            <a:off x="8287464" y="81790"/>
            <a:ext cx="4627435" cy="6662411"/>
          </a:xfrm>
          <a:prstGeom prst="rect">
            <a:avLst/>
          </a:prstGeom>
          <a:noFill/>
          <a:ln>
            <a:noFill/>
          </a:ln>
          <a:effectLst>
            <a:glow>
              <a:schemeClr val="accent1">
                <a:alpha val="40000"/>
              </a:schemeClr>
            </a:glow>
            <a:softEdge rad="0"/>
          </a:effectLst>
        </p:spPr>
      </p:pic>
    </p:spTree>
    <p:extLst>
      <p:ext uri="{BB962C8B-B14F-4D97-AF65-F5344CB8AC3E}">
        <p14:creationId xmlns:p14="http://schemas.microsoft.com/office/powerpoint/2010/main" val="204102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1E75A8-ED79-49D1-8668-6E608BD0D61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6B08098-EDD5-4BF5-A626-F32633426012}"/>
              </a:ext>
            </a:extLst>
          </p:cNvPr>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2EC9D0F4-01DE-4D02-8F3F-05E677581A01}"/>
              </a:ext>
            </a:extLst>
          </p:cNvPr>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F2A51BD-E18C-4589-953F-7A84B936ECF8}"/>
              </a:ext>
            </a:extLst>
          </p:cNvPr>
          <p:cNvSpPr>
            <a:spLocks noGrp="1"/>
          </p:cNvSpPr>
          <p:nvPr>
            <p:ph type="dt" sz="half" idx="10"/>
          </p:nvPr>
        </p:nvSpPr>
        <p:spPr/>
        <p:txBody>
          <a:bodyPr/>
          <a:lstStyle/>
          <a:p>
            <a:fld id="{A322813F-EAA6-455C-AFA4-C7924E9D85E4}" type="datetimeFigureOut">
              <a:rPr lang="he-IL" smtClean="0"/>
              <a:t>ט"ז/תמוז/תשפ"א</a:t>
            </a:fld>
            <a:endParaRPr lang="he-IL"/>
          </a:p>
        </p:txBody>
      </p:sp>
      <p:sp>
        <p:nvSpPr>
          <p:cNvPr id="6" name="מציין מיקום של כותרת תחתונה 5">
            <a:extLst>
              <a:ext uri="{FF2B5EF4-FFF2-40B4-BE49-F238E27FC236}">
                <a16:creationId xmlns:a16="http://schemas.microsoft.com/office/drawing/2014/main" id="{5F4E4103-313B-47DB-9894-49747A40B33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A899553-15D8-479C-AE5B-9AAF3E15406A}"/>
              </a:ext>
            </a:extLst>
          </p:cNvPr>
          <p:cNvSpPr>
            <a:spLocks noGrp="1"/>
          </p:cNvSpPr>
          <p:nvPr>
            <p:ph type="sldNum" sz="quarter" idx="12"/>
          </p:nvPr>
        </p:nvSpPr>
        <p:spPr/>
        <p:txBody>
          <a:bodyPr/>
          <a:lstStyle/>
          <a:p>
            <a:fld id="{6A454498-0FC5-4B05-B0DE-1C80FCFB5C0D}" type="slidenum">
              <a:rPr lang="he-IL" smtClean="0"/>
              <a:t>‹#›</a:t>
            </a:fld>
            <a:endParaRPr lang="he-IL"/>
          </a:p>
        </p:txBody>
      </p:sp>
      <p:pic>
        <p:nvPicPr>
          <p:cNvPr id="10" name="תמונה 9">
            <a:extLst>
              <a:ext uri="{FF2B5EF4-FFF2-40B4-BE49-F238E27FC236}">
                <a16:creationId xmlns:a16="http://schemas.microsoft.com/office/drawing/2014/main" id="{DBE62E01-39F5-43A5-BF94-A3635E8908AF}"/>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l="594" r="78559"/>
          <a:stretch/>
        </p:blipFill>
        <p:spPr>
          <a:xfrm>
            <a:off x="8287464" y="81790"/>
            <a:ext cx="4627435" cy="6662411"/>
          </a:xfrm>
          <a:prstGeom prst="rect">
            <a:avLst/>
          </a:prstGeom>
          <a:noFill/>
          <a:ln>
            <a:noFill/>
          </a:ln>
          <a:effectLst>
            <a:glow>
              <a:schemeClr val="accent1">
                <a:alpha val="40000"/>
              </a:schemeClr>
            </a:glow>
            <a:softEdge rad="0"/>
          </a:effectLst>
        </p:spPr>
      </p:pic>
    </p:spTree>
    <p:extLst>
      <p:ext uri="{BB962C8B-B14F-4D97-AF65-F5344CB8AC3E}">
        <p14:creationId xmlns:p14="http://schemas.microsoft.com/office/powerpoint/2010/main" val="18759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F228294-06E7-4DFD-8E6D-250B56656B8C}"/>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3FF1C7F3-33FB-4A90-BF60-0A149796EF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a:extLst>
              <a:ext uri="{FF2B5EF4-FFF2-40B4-BE49-F238E27FC236}">
                <a16:creationId xmlns:a16="http://schemas.microsoft.com/office/drawing/2014/main" id="{F9AE3200-FCDF-41C9-B0E6-1C6BED5D57D6}"/>
              </a:ext>
            </a:extLst>
          </p:cNvPr>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958633C-EE8F-48A8-8682-5AAE095FD2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a:extLst>
              <a:ext uri="{FF2B5EF4-FFF2-40B4-BE49-F238E27FC236}">
                <a16:creationId xmlns:a16="http://schemas.microsoft.com/office/drawing/2014/main" id="{2A48B5ED-88CE-4C6B-9A06-818CFAC4E714}"/>
              </a:ext>
            </a:extLst>
          </p:cNvPr>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43FF7590-3676-4C4E-8C20-9AA23CC8EE34}"/>
              </a:ext>
            </a:extLst>
          </p:cNvPr>
          <p:cNvSpPr>
            <a:spLocks noGrp="1"/>
          </p:cNvSpPr>
          <p:nvPr>
            <p:ph type="dt" sz="half" idx="10"/>
          </p:nvPr>
        </p:nvSpPr>
        <p:spPr/>
        <p:txBody>
          <a:bodyPr/>
          <a:lstStyle/>
          <a:p>
            <a:fld id="{A322813F-EAA6-455C-AFA4-C7924E9D85E4}" type="datetimeFigureOut">
              <a:rPr lang="he-IL" smtClean="0"/>
              <a:t>ט"ז/תמוז/תשפ"א</a:t>
            </a:fld>
            <a:endParaRPr lang="he-IL"/>
          </a:p>
        </p:txBody>
      </p:sp>
      <p:sp>
        <p:nvSpPr>
          <p:cNvPr id="8" name="מציין מיקום של כותרת תחתונה 7">
            <a:extLst>
              <a:ext uri="{FF2B5EF4-FFF2-40B4-BE49-F238E27FC236}">
                <a16:creationId xmlns:a16="http://schemas.microsoft.com/office/drawing/2014/main" id="{90E17476-D3A6-4A63-AD0E-B1670E05DDCB}"/>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465F0408-5BD7-4AEC-B64E-343AE1D724FA}"/>
              </a:ext>
            </a:extLst>
          </p:cNvPr>
          <p:cNvSpPr>
            <a:spLocks noGrp="1"/>
          </p:cNvSpPr>
          <p:nvPr>
            <p:ph type="sldNum" sz="quarter" idx="12"/>
          </p:nvPr>
        </p:nvSpPr>
        <p:spPr/>
        <p:txBody>
          <a:bodyPr/>
          <a:lstStyle/>
          <a:p>
            <a:fld id="{6A454498-0FC5-4B05-B0DE-1C80FCFB5C0D}" type="slidenum">
              <a:rPr lang="he-IL" smtClean="0"/>
              <a:t>‹#›</a:t>
            </a:fld>
            <a:endParaRPr lang="he-IL"/>
          </a:p>
        </p:txBody>
      </p:sp>
      <p:pic>
        <p:nvPicPr>
          <p:cNvPr id="12" name="תמונה 11">
            <a:extLst>
              <a:ext uri="{FF2B5EF4-FFF2-40B4-BE49-F238E27FC236}">
                <a16:creationId xmlns:a16="http://schemas.microsoft.com/office/drawing/2014/main" id="{60969147-0B63-4504-8239-53ECEA8C0006}"/>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l="594" r="78559"/>
          <a:stretch/>
        </p:blipFill>
        <p:spPr>
          <a:xfrm>
            <a:off x="8287464" y="81790"/>
            <a:ext cx="4627435" cy="6662411"/>
          </a:xfrm>
          <a:prstGeom prst="rect">
            <a:avLst/>
          </a:prstGeom>
          <a:noFill/>
          <a:ln>
            <a:noFill/>
          </a:ln>
          <a:effectLst>
            <a:glow>
              <a:schemeClr val="accent1">
                <a:alpha val="40000"/>
              </a:schemeClr>
            </a:glow>
            <a:softEdge rad="0"/>
          </a:effectLst>
        </p:spPr>
      </p:pic>
    </p:spTree>
    <p:extLst>
      <p:ext uri="{BB962C8B-B14F-4D97-AF65-F5344CB8AC3E}">
        <p14:creationId xmlns:p14="http://schemas.microsoft.com/office/powerpoint/2010/main" val="283233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4193B52-15F4-4664-8437-ECAB4FE5D18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FE9A5904-ED9B-4AFE-B0E7-E0139D9832F7}"/>
              </a:ext>
            </a:extLst>
          </p:cNvPr>
          <p:cNvSpPr>
            <a:spLocks noGrp="1"/>
          </p:cNvSpPr>
          <p:nvPr>
            <p:ph type="dt" sz="half" idx="10"/>
          </p:nvPr>
        </p:nvSpPr>
        <p:spPr/>
        <p:txBody>
          <a:bodyPr/>
          <a:lstStyle/>
          <a:p>
            <a:fld id="{A322813F-EAA6-455C-AFA4-C7924E9D85E4}" type="datetimeFigureOut">
              <a:rPr lang="he-IL" smtClean="0"/>
              <a:t>ט"ז/תמוז/תשפ"א</a:t>
            </a:fld>
            <a:endParaRPr lang="he-IL"/>
          </a:p>
        </p:txBody>
      </p:sp>
      <p:sp>
        <p:nvSpPr>
          <p:cNvPr id="4" name="מציין מיקום של כותרת תחתונה 3">
            <a:extLst>
              <a:ext uri="{FF2B5EF4-FFF2-40B4-BE49-F238E27FC236}">
                <a16:creationId xmlns:a16="http://schemas.microsoft.com/office/drawing/2014/main" id="{FCF55388-F6FE-4E39-AD0F-9DD6AF609C7B}"/>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D9CB77A7-5EAC-4D74-BB87-82F3E382083A}"/>
              </a:ext>
            </a:extLst>
          </p:cNvPr>
          <p:cNvSpPr>
            <a:spLocks noGrp="1"/>
          </p:cNvSpPr>
          <p:nvPr>
            <p:ph type="sldNum" sz="quarter" idx="12"/>
          </p:nvPr>
        </p:nvSpPr>
        <p:spPr/>
        <p:txBody>
          <a:bodyPr/>
          <a:lstStyle/>
          <a:p>
            <a:fld id="{6A454498-0FC5-4B05-B0DE-1C80FCFB5C0D}" type="slidenum">
              <a:rPr lang="he-IL" smtClean="0"/>
              <a:t>‹#›</a:t>
            </a:fld>
            <a:endParaRPr lang="he-IL"/>
          </a:p>
        </p:txBody>
      </p:sp>
      <p:pic>
        <p:nvPicPr>
          <p:cNvPr id="8" name="תמונה 7">
            <a:extLst>
              <a:ext uri="{FF2B5EF4-FFF2-40B4-BE49-F238E27FC236}">
                <a16:creationId xmlns:a16="http://schemas.microsoft.com/office/drawing/2014/main" id="{7FB048BE-513C-4BDF-A76A-01A7F580AC29}"/>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l="594" r="78559"/>
          <a:stretch/>
        </p:blipFill>
        <p:spPr>
          <a:xfrm>
            <a:off x="8287464" y="81790"/>
            <a:ext cx="4627435" cy="6662411"/>
          </a:xfrm>
          <a:prstGeom prst="rect">
            <a:avLst/>
          </a:prstGeom>
          <a:noFill/>
          <a:ln>
            <a:noFill/>
          </a:ln>
          <a:effectLst>
            <a:glow>
              <a:schemeClr val="accent1">
                <a:alpha val="40000"/>
              </a:schemeClr>
            </a:glow>
            <a:softEdge rad="0"/>
          </a:effectLst>
        </p:spPr>
      </p:pic>
    </p:spTree>
    <p:extLst>
      <p:ext uri="{BB962C8B-B14F-4D97-AF65-F5344CB8AC3E}">
        <p14:creationId xmlns:p14="http://schemas.microsoft.com/office/powerpoint/2010/main" val="4104487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DF6ED8E-FAED-4399-81FC-2CC748D91842}"/>
              </a:ext>
            </a:extLst>
          </p:cNvPr>
          <p:cNvSpPr>
            <a:spLocks noGrp="1"/>
          </p:cNvSpPr>
          <p:nvPr>
            <p:ph type="dt" sz="half" idx="10"/>
          </p:nvPr>
        </p:nvSpPr>
        <p:spPr/>
        <p:txBody>
          <a:bodyPr/>
          <a:lstStyle/>
          <a:p>
            <a:fld id="{A322813F-EAA6-455C-AFA4-C7924E9D85E4}" type="datetimeFigureOut">
              <a:rPr lang="he-IL" smtClean="0"/>
              <a:t>ט"ז/תמוז/תשפ"א</a:t>
            </a:fld>
            <a:endParaRPr lang="he-IL"/>
          </a:p>
        </p:txBody>
      </p:sp>
      <p:sp>
        <p:nvSpPr>
          <p:cNvPr id="3" name="מציין מיקום של כותרת תחתונה 2">
            <a:extLst>
              <a:ext uri="{FF2B5EF4-FFF2-40B4-BE49-F238E27FC236}">
                <a16:creationId xmlns:a16="http://schemas.microsoft.com/office/drawing/2014/main" id="{327EC9BF-4E6E-4066-9613-C9F163B27B5F}"/>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3BA5937D-6221-4849-AD8D-425E5F439177}"/>
              </a:ext>
            </a:extLst>
          </p:cNvPr>
          <p:cNvSpPr>
            <a:spLocks noGrp="1"/>
          </p:cNvSpPr>
          <p:nvPr>
            <p:ph type="sldNum" sz="quarter" idx="12"/>
          </p:nvPr>
        </p:nvSpPr>
        <p:spPr/>
        <p:txBody>
          <a:bodyPr/>
          <a:lstStyle/>
          <a:p>
            <a:fld id="{6A454498-0FC5-4B05-B0DE-1C80FCFB5C0D}" type="slidenum">
              <a:rPr lang="he-IL" smtClean="0"/>
              <a:t>‹#›</a:t>
            </a:fld>
            <a:endParaRPr lang="he-IL"/>
          </a:p>
        </p:txBody>
      </p:sp>
      <p:pic>
        <p:nvPicPr>
          <p:cNvPr id="7" name="תמונה 6">
            <a:extLst>
              <a:ext uri="{FF2B5EF4-FFF2-40B4-BE49-F238E27FC236}">
                <a16:creationId xmlns:a16="http://schemas.microsoft.com/office/drawing/2014/main" id="{52919C76-C0C7-433B-9B96-544B629638EB}"/>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l="594" r="78559"/>
          <a:stretch/>
        </p:blipFill>
        <p:spPr>
          <a:xfrm>
            <a:off x="8287464" y="81790"/>
            <a:ext cx="4627435" cy="6662411"/>
          </a:xfrm>
          <a:prstGeom prst="rect">
            <a:avLst/>
          </a:prstGeom>
          <a:noFill/>
          <a:ln>
            <a:noFill/>
          </a:ln>
          <a:effectLst>
            <a:glow>
              <a:schemeClr val="accent1">
                <a:alpha val="40000"/>
              </a:schemeClr>
            </a:glow>
            <a:softEdge rad="0"/>
          </a:effectLst>
        </p:spPr>
      </p:pic>
    </p:spTree>
    <p:extLst>
      <p:ext uri="{BB962C8B-B14F-4D97-AF65-F5344CB8AC3E}">
        <p14:creationId xmlns:p14="http://schemas.microsoft.com/office/powerpoint/2010/main" val="2312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8417E75-044E-49CC-86D9-60DC5706D53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19AA65B-848A-4EBF-8608-0E9AF0867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693F26BE-E474-4E5A-A434-5DC894ABF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B71A1135-D1E5-45A4-A48B-0FD41CE92D61}"/>
              </a:ext>
            </a:extLst>
          </p:cNvPr>
          <p:cNvSpPr>
            <a:spLocks noGrp="1"/>
          </p:cNvSpPr>
          <p:nvPr>
            <p:ph type="dt" sz="half" idx="10"/>
          </p:nvPr>
        </p:nvSpPr>
        <p:spPr/>
        <p:txBody>
          <a:bodyPr/>
          <a:lstStyle/>
          <a:p>
            <a:fld id="{A322813F-EAA6-455C-AFA4-C7924E9D85E4}" type="datetimeFigureOut">
              <a:rPr lang="he-IL" smtClean="0"/>
              <a:t>ט"ז/תמוז/תשפ"א</a:t>
            </a:fld>
            <a:endParaRPr lang="he-IL"/>
          </a:p>
        </p:txBody>
      </p:sp>
      <p:sp>
        <p:nvSpPr>
          <p:cNvPr id="6" name="מציין מיקום של כותרת תחתונה 5">
            <a:extLst>
              <a:ext uri="{FF2B5EF4-FFF2-40B4-BE49-F238E27FC236}">
                <a16:creationId xmlns:a16="http://schemas.microsoft.com/office/drawing/2014/main" id="{E87DB4C4-9F24-46EF-80DF-FFBA28DCB43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CDE0A11-5D90-47B6-A7F0-A073CBC4A0F6}"/>
              </a:ext>
            </a:extLst>
          </p:cNvPr>
          <p:cNvSpPr>
            <a:spLocks noGrp="1"/>
          </p:cNvSpPr>
          <p:nvPr>
            <p:ph type="sldNum" sz="quarter" idx="12"/>
          </p:nvPr>
        </p:nvSpPr>
        <p:spPr/>
        <p:txBody>
          <a:bodyPr/>
          <a:lstStyle/>
          <a:p>
            <a:fld id="{6A454498-0FC5-4B05-B0DE-1C80FCFB5C0D}" type="slidenum">
              <a:rPr lang="he-IL" smtClean="0"/>
              <a:t>‹#›</a:t>
            </a:fld>
            <a:endParaRPr lang="he-IL"/>
          </a:p>
        </p:txBody>
      </p:sp>
    </p:spTree>
    <p:extLst>
      <p:ext uri="{BB962C8B-B14F-4D97-AF65-F5344CB8AC3E}">
        <p14:creationId xmlns:p14="http://schemas.microsoft.com/office/powerpoint/2010/main" val="68170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7D8575-AA12-4C2F-9763-CABBB6EADB3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8CB51634-F255-4E8D-8AF9-0A6230DD1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08C97CC2-43DF-40C0-9D15-70947A00F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E52C70B2-323A-49C5-9015-37A29E710F61}"/>
              </a:ext>
            </a:extLst>
          </p:cNvPr>
          <p:cNvSpPr>
            <a:spLocks noGrp="1"/>
          </p:cNvSpPr>
          <p:nvPr>
            <p:ph type="dt" sz="half" idx="10"/>
          </p:nvPr>
        </p:nvSpPr>
        <p:spPr/>
        <p:txBody>
          <a:bodyPr/>
          <a:lstStyle/>
          <a:p>
            <a:fld id="{A322813F-EAA6-455C-AFA4-C7924E9D85E4}" type="datetimeFigureOut">
              <a:rPr lang="he-IL" smtClean="0"/>
              <a:t>ט"ז/תמוז/תשפ"א</a:t>
            </a:fld>
            <a:endParaRPr lang="he-IL"/>
          </a:p>
        </p:txBody>
      </p:sp>
      <p:sp>
        <p:nvSpPr>
          <p:cNvPr id="6" name="מציין מיקום של כותרת תחתונה 5">
            <a:extLst>
              <a:ext uri="{FF2B5EF4-FFF2-40B4-BE49-F238E27FC236}">
                <a16:creationId xmlns:a16="http://schemas.microsoft.com/office/drawing/2014/main" id="{D079CD2B-E0C6-4B3E-AA9B-2DE8BB8EBAB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B8D1878-88D4-4A6A-810F-5B7B503D667F}"/>
              </a:ext>
            </a:extLst>
          </p:cNvPr>
          <p:cNvSpPr>
            <a:spLocks noGrp="1"/>
          </p:cNvSpPr>
          <p:nvPr>
            <p:ph type="sldNum" sz="quarter" idx="12"/>
          </p:nvPr>
        </p:nvSpPr>
        <p:spPr/>
        <p:txBody>
          <a:bodyPr/>
          <a:lstStyle/>
          <a:p>
            <a:fld id="{6A454498-0FC5-4B05-B0DE-1C80FCFB5C0D}" type="slidenum">
              <a:rPr lang="he-IL" smtClean="0"/>
              <a:t>‹#›</a:t>
            </a:fld>
            <a:endParaRPr lang="he-IL"/>
          </a:p>
        </p:txBody>
      </p:sp>
    </p:spTree>
    <p:extLst>
      <p:ext uri="{BB962C8B-B14F-4D97-AF65-F5344CB8AC3E}">
        <p14:creationId xmlns:p14="http://schemas.microsoft.com/office/powerpoint/2010/main" val="3242843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07442C51-4FB2-416D-BACB-EB056E1CBFC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1283C0A-03AC-43A4-9594-0911916BD54B}"/>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55B3821-21F8-4B3E-9278-220A718BF1A6}"/>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322813F-EAA6-455C-AFA4-C7924E9D85E4}" type="datetimeFigureOut">
              <a:rPr lang="he-IL" smtClean="0"/>
              <a:t>ט"ז/תמוז/תשפ"א</a:t>
            </a:fld>
            <a:endParaRPr lang="he-IL"/>
          </a:p>
        </p:txBody>
      </p:sp>
      <p:sp>
        <p:nvSpPr>
          <p:cNvPr id="5" name="מציין מיקום של כותרת תחתונה 4">
            <a:extLst>
              <a:ext uri="{FF2B5EF4-FFF2-40B4-BE49-F238E27FC236}">
                <a16:creationId xmlns:a16="http://schemas.microsoft.com/office/drawing/2014/main" id="{D813A8CB-A55D-44A0-A633-F59339172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1FFB06D4-4D0A-41D0-9622-99FB63880F2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A454498-0FC5-4B05-B0DE-1C80FCFB5C0D}" type="slidenum">
              <a:rPr lang="he-IL" smtClean="0"/>
              <a:t>‹#›</a:t>
            </a:fld>
            <a:endParaRPr lang="he-IL"/>
          </a:p>
        </p:txBody>
      </p:sp>
    </p:spTree>
    <p:extLst>
      <p:ext uri="{BB962C8B-B14F-4D97-AF65-F5344CB8AC3E}">
        <p14:creationId xmlns:p14="http://schemas.microsoft.com/office/powerpoint/2010/main" val="3597725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NivHamisha/Spotify-Chart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B649B15-B256-4FD5-9C2F-E0FC014B8117}"/>
              </a:ext>
            </a:extLst>
          </p:cNvPr>
          <p:cNvSpPr txBox="1"/>
          <p:nvPr/>
        </p:nvSpPr>
        <p:spPr>
          <a:xfrm>
            <a:off x="147641" y="334565"/>
            <a:ext cx="9104671" cy="5878532"/>
          </a:xfrm>
          <a:prstGeom prst="rect">
            <a:avLst/>
          </a:prstGeom>
          <a:noFill/>
        </p:spPr>
        <p:txBody>
          <a:bodyPr wrap="square" rtlCol="1">
            <a:spAutoFit/>
          </a:bodyPr>
          <a:lstStyle/>
          <a:p>
            <a:pPr algn="ctr"/>
            <a:r>
              <a:rPr lang="en-US" sz="4800" b="1" dirty="0">
                <a:solidFill>
                  <a:srgbClr val="1ED760"/>
                </a:solidFill>
                <a:latin typeface="Arial Rounded MT Bold" panose="020F0704030504030204" pitchFamily="34" charset="0"/>
              </a:rPr>
              <a:t>SONGS ALL OVER THE WORLD</a:t>
            </a:r>
            <a:endParaRPr lang="he-IL" sz="4800" b="1" dirty="0">
              <a:solidFill>
                <a:srgbClr val="1ED760"/>
              </a:solidFill>
              <a:latin typeface="Arial Rounded MT Bold" panose="020F0704030504030204" pitchFamily="34" charset="0"/>
            </a:endParaRPr>
          </a:p>
          <a:p>
            <a:pPr algn="ctr"/>
            <a:endParaRPr lang="en-US" sz="4000" dirty="0">
              <a:latin typeface="Arial Rounded MT Bold" panose="020F0704030504030204" pitchFamily="34" charset="0"/>
            </a:endParaRPr>
          </a:p>
          <a:p>
            <a:pPr algn="ctr"/>
            <a:r>
              <a:rPr lang="en-US" sz="2500" dirty="0">
                <a:latin typeface="Arial Rounded MT Bold" panose="020F0704030504030204" pitchFamily="34" charset="0"/>
              </a:rPr>
              <a:t>Finding a connection between the worldwide success of songs to their success in the US</a:t>
            </a:r>
          </a:p>
          <a:p>
            <a:pPr algn="ctr"/>
            <a:endParaRPr lang="en-US" sz="2500" dirty="0">
              <a:latin typeface="Arial Rounded MT Bold" panose="020F0704030504030204" pitchFamily="34" charset="0"/>
            </a:endParaRPr>
          </a:p>
          <a:p>
            <a:pPr algn="ctr"/>
            <a:endParaRPr lang="en-US" sz="2500" dirty="0">
              <a:latin typeface="Arial Rounded MT Bold" panose="020F0704030504030204" pitchFamily="34" charset="0"/>
            </a:endParaRPr>
          </a:p>
          <a:p>
            <a:pPr algn="ctr"/>
            <a:r>
              <a:rPr lang="en-US" sz="2500" dirty="0">
                <a:latin typeface="Arial Rounded MT Bold" panose="020F0704030504030204" pitchFamily="34" charset="0"/>
              </a:rPr>
              <a:t>LIOR ABUHAV</a:t>
            </a:r>
          </a:p>
          <a:p>
            <a:pPr algn="ctr"/>
            <a:r>
              <a:rPr lang="en-US" sz="2500" dirty="0">
                <a:latin typeface="Arial Rounded MT Bold" panose="020F0704030504030204" pitchFamily="34" charset="0"/>
              </a:rPr>
              <a:t>NIV HAMISHA</a:t>
            </a:r>
          </a:p>
          <a:p>
            <a:pPr algn="ctr"/>
            <a:endParaRPr lang="en-US" sz="2500" dirty="0">
              <a:latin typeface="Arial Rounded MT Bold" panose="020F0704030504030204" pitchFamily="34" charset="0"/>
            </a:endParaRPr>
          </a:p>
          <a:p>
            <a:pPr algn="ctr"/>
            <a:r>
              <a:rPr lang="en-US" sz="2500" dirty="0">
                <a:latin typeface="Arial Rounded MT Bold" panose="020F0704030504030204" pitchFamily="34" charset="0"/>
                <a:hlinkClick r:id="rId2">
                  <a:extLst>
                    <a:ext uri="{A12FA001-AC4F-418D-AE19-62706E023703}">
                      <ahyp:hlinkClr xmlns:ahyp="http://schemas.microsoft.com/office/drawing/2018/hyperlinkcolor" val="tx"/>
                    </a:ext>
                  </a:extLst>
                </a:hlinkClick>
              </a:rPr>
              <a:t>GITHAB</a:t>
            </a:r>
            <a:endParaRPr lang="en-US" sz="2500" dirty="0">
              <a:latin typeface="Arial Rounded MT Bold" panose="020F0704030504030204" pitchFamily="34" charset="0"/>
            </a:endParaRPr>
          </a:p>
          <a:p>
            <a:endParaRPr lang="he-IL" sz="4000" dirty="0">
              <a:latin typeface="Arial Rounded MT Bold" panose="020F0704030504030204" pitchFamily="34" charset="0"/>
            </a:endParaRPr>
          </a:p>
        </p:txBody>
      </p:sp>
    </p:spTree>
    <p:extLst>
      <p:ext uri="{BB962C8B-B14F-4D97-AF65-F5344CB8AC3E}">
        <p14:creationId xmlns:p14="http://schemas.microsoft.com/office/powerpoint/2010/main" val="3487226037"/>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FEFCB7F3-B7AC-425E-B680-A85AE5690578}"/>
              </a:ext>
            </a:extLst>
          </p:cNvPr>
          <p:cNvSpPr/>
          <p:nvPr/>
        </p:nvSpPr>
        <p:spPr>
          <a:xfrm>
            <a:off x="279802" y="1459230"/>
            <a:ext cx="8299245" cy="3939540"/>
          </a:xfrm>
          <a:prstGeom prst="rect">
            <a:avLst/>
          </a:prstGeom>
        </p:spPr>
        <p:txBody>
          <a:bodyPr wrap="square">
            <a:spAutoFit/>
          </a:bodyPr>
          <a:lstStyle/>
          <a:p>
            <a:pPr algn="l" rtl="0"/>
            <a:r>
              <a:rPr lang="en-US" sz="2500" dirty="0">
                <a:solidFill>
                  <a:srgbClr val="1ED760"/>
                </a:solidFill>
                <a:latin typeface="Arial Rounded MT Bold" panose="020F0704030504030204" pitchFamily="34" charset="0"/>
              </a:rPr>
              <a:t>Find the max chart position occurrence for song in its country. </a:t>
            </a:r>
          </a:p>
          <a:p>
            <a:pPr algn="l" rtl="0"/>
            <a:endParaRPr lang="en-US" sz="2500" dirty="0">
              <a:solidFill>
                <a:srgbClr val="1ED760"/>
              </a:solidFill>
              <a:latin typeface="Arial Rounded MT Bold" panose="020F0704030504030204" pitchFamily="34" charset="0"/>
            </a:endParaRPr>
          </a:p>
          <a:p>
            <a:pPr algn="l" rtl="0"/>
            <a:r>
              <a:rPr lang="en-US" sz="2500" dirty="0">
                <a:latin typeface="Arial Rounded MT Bold" panose="020F0704030504030204" pitchFamily="34" charset="0"/>
              </a:rPr>
              <a:t>For each song we found his best chart position in every country he was ranked in. </a:t>
            </a:r>
          </a:p>
          <a:p>
            <a:pPr algn="l" rtl="0"/>
            <a:r>
              <a:rPr lang="en-US" sz="2500" dirty="0">
                <a:latin typeface="Arial Rounded MT Bold" panose="020F0704030504030204" pitchFamily="34" charset="0"/>
              </a:rPr>
              <a:t>We decided that the max chart position of song in the country chart is the most  relevant rank to its success in this country.  </a:t>
            </a:r>
          </a:p>
          <a:p>
            <a:pPr marL="342900" indent="-342900" algn="l" rtl="0">
              <a:buAutoNum type="arabicPeriod"/>
            </a:pPr>
            <a:endParaRPr lang="en-US" sz="2500" dirty="0">
              <a:solidFill>
                <a:srgbClr val="1ED760"/>
              </a:solidFill>
              <a:latin typeface="Arial Rounded MT Bold" panose="020F0704030504030204" pitchFamily="34" charset="0"/>
            </a:endParaRPr>
          </a:p>
          <a:p>
            <a:pPr marL="342900" indent="-342900" algn="l" rtl="0">
              <a:buAutoNum type="arabicPeriod"/>
            </a:pPr>
            <a:endParaRPr lang="en-US" sz="2500" dirty="0">
              <a:solidFill>
                <a:srgbClr val="1ED760"/>
              </a:solidFill>
              <a:latin typeface="Arial Rounded MT Bold" panose="020F0704030504030204" pitchFamily="34" charset="0"/>
            </a:endParaRPr>
          </a:p>
        </p:txBody>
      </p:sp>
      <p:sp>
        <p:nvSpPr>
          <p:cNvPr id="5" name="TextBox 3">
            <a:extLst>
              <a:ext uri="{FF2B5EF4-FFF2-40B4-BE49-F238E27FC236}">
                <a16:creationId xmlns:a16="http://schemas.microsoft.com/office/drawing/2014/main" id="{31455504-7A6D-4031-B469-CA0F8490494D}"/>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Data processing</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1560426809"/>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FEFCB7F3-B7AC-425E-B680-A85AE5690578}"/>
              </a:ext>
            </a:extLst>
          </p:cNvPr>
          <p:cNvSpPr/>
          <p:nvPr/>
        </p:nvSpPr>
        <p:spPr>
          <a:xfrm>
            <a:off x="279802" y="1413064"/>
            <a:ext cx="8299245" cy="2015936"/>
          </a:xfrm>
          <a:prstGeom prst="rect">
            <a:avLst/>
          </a:prstGeom>
        </p:spPr>
        <p:txBody>
          <a:bodyPr wrap="square">
            <a:spAutoFit/>
          </a:bodyPr>
          <a:lstStyle/>
          <a:p>
            <a:pPr algn="l" rtl="0"/>
            <a:r>
              <a:rPr lang="en-US" sz="2500" dirty="0">
                <a:solidFill>
                  <a:srgbClr val="1ED760"/>
                </a:solidFill>
                <a:latin typeface="Arial Rounded MT Bold" panose="020F0704030504030204" pitchFamily="34" charset="0"/>
              </a:rPr>
              <a:t>Find the max chart position occurrence for song in its country. </a:t>
            </a:r>
          </a:p>
          <a:p>
            <a:pPr algn="l" rtl="0"/>
            <a:endParaRPr lang="en-US" sz="2500" dirty="0">
              <a:solidFill>
                <a:srgbClr val="1ED760"/>
              </a:solidFill>
              <a:latin typeface="Arial Rounded MT Bold" panose="020F0704030504030204" pitchFamily="34" charset="0"/>
            </a:endParaRPr>
          </a:p>
          <a:p>
            <a:pPr marL="342900" indent="-342900" algn="l" rtl="0">
              <a:buAutoNum type="arabicPeriod"/>
            </a:pPr>
            <a:endParaRPr lang="en-US" sz="2500" dirty="0">
              <a:solidFill>
                <a:srgbClr val="1ED760"/>
              </a:solidFill>
              <a:latin typeface="Arial Rounded MT Bold" panose="020F0704030504030204" pitchFamily="34" charset="0"/>
            </a:endParaRPr>
          </a:p>
          <a:p>
            <a:pPr marL="342900" indent="-342900" algn="l" rtl="0">
              <a:buAutoNum type="arabicPeriod"/>
            </a:pPr>
            <a:endParaRPr lang="en-US" sz="2500" dirty="0">
              <a:solidFill>
                <a:srgbClr val="1ED760"/>
              </a:solidFill>
              <a:latin typeface="Arial Rounded MT Bold" panose="020F0704030504030204" pitchFamily="34" charset="0"/>
            </a:endParaRPr>
          </a:p>
        </p:txBody>
      </p:sp>
      <p:pic>
        <p:nvPicPr>
          <p:cNvPr id="5" name="תמונה 4">
            <a:extLst>
              <a:ext uri="{FF2B5EF4-FFF2-40B4-BE49-F238E27FC236}">
                <a16:creationId xmlns:a16="http://schemas.microsoft.com/office/drawing/2014/main" id="{888EACAB-7B42-4AAC-9C0F-501C62E81B48}"/>
              </a:ext>
            </a:extLst>
          </p:cNvPr>
          <p:cNvPicPr>
            <a:picLocks noChangeAspect="1"/>
          </p:cNvPicPr>
          <p:nvPr/>
        </p:nvPicPr>
        <p:blipFill>
          <a:blip r:embed="rId2"/>
          <a:stretch>
            <a:fillRect/>
          </a:stretch>
        </p:blipFill>
        <p:spPr>
          <a:xfrm>
            <a:off x="585550" y="2728807"/>
            <a:ext cx="7687748" cy="3391373"/>
          </a:xfrm>
          <a:prstGeom prst="rect">
            <a:avLst/>
          </a:prstGeom>
        </p:spPr>
      </p:pic>
      <p:sp>
        <p:nvSpPr>
          <p:cNvPr id="8" name="TextBox 3">
            <a:extLst>
              <a:ext uri="{FF2B5EF4-FFF2-40B4-BE49-F238E27FC236}">
                <a16:creationId xmlns:a16="http://schemas.microsoft.com/office/drawing/2014/main" id="{F2355AA3-7098-423B-88B1-3C1BB61E41FE}"/>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Data processing</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1405997467"/>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A3C32F7A-59E8-44E7-ACBC-EB5A44652CC1}"/>
              </a:ext>
            </a:extLst>
          </p:cNvPr>
          <p:cNvSpPr/>
          <p:nvPr/>
        </p:nvSpPr>
        <p:spPr>
          <a:xfrm>
            <a:off x="279802" y="1516270"/>
            <a:ext cx="7892845" cy="3970318"/>
          </a:xfrm>
          <a:prstGeom prst="rect">
            <a:avLst/>
          </a:prstGeom>
        </p:spPr>
        <p:txBody>
          <a:bodyPr wrap="square">
            <a:spAutoFit/>
          </a:bodyPr>
          <a:lstStyle/>
          <a:p>
            <a:pPr algn="l" rtl="0"/>
            <a:r>
              <a:rPr lang="en-US" dirty="0">
                <a:solidFill>
                  <a:srgbClr val="1ED760"/>
                </a:solidFill>
                <a:latin typeface="Arial Rounded MT Bold" panose="020F0704030504030204" pitchFamily="34" charset="0"/>
              </a:rPr>
              <a:t>Find the max chart position occurrence for song in its country. </a:t>
            </a:r>
          </a:p>
          <a:p>
            <a:pPr algn="l" rtl="0"/>
            <a:endParaRPr lang="en-US" dirty="0">
              <a:solidFill>
                <a:srgbClr val="1ED760"/>
              </a:solidFill>
              <a:latin typeface="Arial Rounded MT Bold" panose="020F0704030504030204" pitchFamily="34" charset="0"/>
            </a:endParaRPr>
          </a:p>
          <a:p>
            <a:pPr algn="l" rtl="0"/>
            <a:r>
              <a:rPr lang="en-US" dirty="0">
                <a:latin typeface="Arial Rounded MT Bold" panose="020F0704030504030204" pitchFamily="34" charset="0"/>
              </a:rPr>
              <a:t>as we started to work on this topic, we came up with an algorithm that find the max chart position in o(n^2) efficiency. </a:t>
            </a:r>
          </a:p>
          <a:p>
            <a:pPr algn="l" rtl="0"/>
            <a:endParaRPr lang="en-US" dirty="0">
              <a:latin typeface="Arial Rounded MT Bold" panose="020F0704030504030204" pitchFamily="34" charset="0"/>
            </a:endParaRPr>
          </a:p>
          <a:p>
            <a:pPr algn="l" rtl="0"/>
            <a:r>
              <a:rPr lang="en-US" dirty="0">
                <a:latin typeface="Arial Rounded MT Bold" panose="020F0704030504030204" pitchFamily="34" charset="0"/>
              </a:rPr>
              <a:t>As we started to run the data processing on large amount of data, we faced unreasonably long processing times. </a:t>
            </a:r>
          </a:p>
          <a:p>
            <a:pPr algn="l" rtl="0"/>
            <a:r>
              <a:rPr lang="en-US" dirty="0">
                <a:latin typeface="Arial Rounded MT Bold" panose="020F0704030504030204" pitchFamily="34" charset="0"/>
              </a:rPr>
              <a:t>We needed to figure how to make this algorithm more efficient.  </a:t>
            </a:r>
          </a:p>
          <a:p>
            <a:pPr algn="l" rtl="0"/>
            <a:endParaRPr lang="en-US" dirty="0">
              <a:latin typeface="Arial Rounded MT Bold" panose="020F0704030504030204" pitchFamily="34" charset="0"/>
            </a:endParaRPr>
          </a:p>
          <a:p>
            <a:pPr algn="l" rtl="0"/>
            <a:r>
              <a:rPr lang="en-US" dirty="0">
                <a:latin typeface="Arial Rounded MT Bold" panose="020F0704030504030204" pitchFamily="34" charset="0"/>
              </a:rPr>
              <a:t>We decided to allocate more memory to the data processing stage, and a dynamic programming like solution was used to make this algorithm run in o(n) efficiency. </a:t>
            </a:r>
          </a:p>
          <a:p>
            <a:pPr algn="l" rtl="0"/>
            <a:endParaRPr lang="en-US" dirty="0">
              <a:latin typeface="Arial Rounded MT Bold" panose="020F0704030504030204" pitchFamily="34" charset="0"/>
            </a:endParaRPr>
          </a:p>
          <a:p>
            <a:pPr algn="l" rtl="0"/>
            <a:r>
              <a:rPr lang="en-US" dirty="0">
                <a:solidFill>
                  <a:srgbClr val="1ED760"/>
                </a:solidFill>
                <a:latin typeface="Arial Rounded MT Bold" panose="020F0704030504030204" pitchFamily="34" charset="0"/>
              </a:rPr>
              <a:t>This step improved the processing time significantly. </a:t>
            </a:r>
          </a:p>
        </p:txBody>
      </p:sp>
      <p:sp>
        <p:nvSpPr>
          <p:cNvPr id="5" name="TextBox 3">
            <a:extLst>
              <a:ext uri="{FF2B5EF4-FFF2-40B4-BE49-F238E27FC236}">
                <a16:creationId xmlns:a16="http://schemas.microsoft.com/office/drawing/2014/main" id="{51281B54-AB60-46DD-8689-7ECCB0A808A4}"/>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Data processing - challenge</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2191176138"/>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5C57E7EA-A699-44B5-ADA3-DF27D853FC33}"/>
              </a:ext>
            </a:extLst>
          </p:cNvPr>
          <p:cNvSpPr/>
          <p:nvPr/>
        </p:nvSpPr>
        <p:spPr>
          <a:xfrm>
            <a:off x="279802" y="1236955"/>
            <a:ext cx="8218246" cy="2785378"/>
          </a:xfrm>
          <a:prstGeom prst="rect">
            <a:avLst/>
          </a:prstGeom>
        </p:spPr>
        <p:txBody>
          <a:bodyPr wrap="square">
            <a:spAutoFit/>
          </a:bodyPr>
          <a:lstStyle/>
          <a:p>
            <a:pPr algn="l" rtl="0"/>
            <a:r>
              <a:rPr lang="en-US" sz="2500" dirty="0">
                <a:solidFill>
                  <a:srgbClr val="1ED760"/>
                </a:solidFill>
                <a:latin typeface="Arial Rounded MT Bold" panose="020F0704030504030204" pitchFamily="34" charset="0"/>
              </a:rPr>
              <a:t>Create data “buckets” based on songs ratings  – will be used in the learning process.</a:t>
            </a:r>
          </a:p>
          <a:p>
            <a:pPr algn="l" rtl="0"/>
            <a:r>
              <a:rPr lang="en-US" sz="2500" dirty="0">
                <a:latin typeface="Arial Rounded MT Bold" panose="020F0704030504030204" pitchFamily="34" charset="0"/>
              </a:rPr>
              <a:t>As a preparation for the learning process we decided to represent the charts positions data in “buckets” shape, while the possible values for bucket is 0/1. </a:t>
            </a:r>
          </a:p>
          <a:p>
            <a:pPr algn="l" rtl="0"/>
            <a:endParaRPr lang="en-US" sz="2500" dirty="0">
              <a:solidFill>
                <a:srgbClr val="1ED760"/>
              </a:solidFill>
              <a:latin typeface="Arial Rounded MT Bold" panose="020F0704030504030204" pitchFamily="34" charset="0"/>
            </a:endParaRPr>
          </a:p>
        </p:txBody>
      </p:sp>
      <p:pic>
        <p:nvPicPr>
          <p:cNvPr id="5" name="תמונה 4">
            <a:extLst>
              <a:ext uri="{FF2B5EF4-FFF2-40B4-BE49-F238E27FC236}">
                <a16:creationId xmlns:a16="http://schemas.microsoft.com/office/drawing/2014/main" id="{C1971D14-9B56-4D80-AD93-85C9F5D9B66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79134" y="4101317"/>
            <a:ext cx="9002381" cy="523948"/>
          </a:xfrm>
          <a:prstGeom prst="rect">
            <a:avLst/>
          </a:prstGeom>
        </p:spPr>
      </p:pic>
      <p:sp>
        <p:nvSpPr>
          <p:cNvPr id="7" name="מלבן 6">
            <a:extLst>
              <a:ext uri="{FF2B5EF4-FFF2-40B4-BE49-F238E27FC236}">
                <a16:creationId xmlns:a16="http://schemas.microsoft.com/office/drawing/2014/main" id="{BC756589-9425-4A5F-A4DF-EA6D2367E980}"/>
              </a:ext>
            </a:extLst>
          </p:cNvPr>
          <p:cNvSpPr/>
          <p:nvPr/>
        </p:nvSpPr>
        <p:spPr>
          <a:xfrm>
            <a:off x="279802" y="4997797"/>
            <a:ext cx="9543402" cy="1246495"/>
          </a:xfrm>
          <a:prstGeom prst="rect">
            <a:avLst/>
          </a:prstGeom>
        </p:spPr>
        <p:txBody>
          <a:bodyPr wrap="square">
            <a:spAutoFit/>
          </a:bodyPr>
          <a:lstStyle/>
          <a:p>
            <a:pPr algn="l" rtl="0"/>
            <a:r>
              <a:rPr lang="en-US" sz="2500" dirty="0">
                <a:latin typeface="Arial Rounded MT Bold" panose="020F0704030504030204" pitchFamily="34" charset="0"/>
              </a:rPr>
              <a:t>We defined 6 buckets types, and by using them we will measure a song’s success. </a:t>
            </a:r>
          </a:p>
          <a:p>
            <a:pPr algn="l" rtl="0"/>
            <a:endParaRPr lang="en-US" sz="2500" dirty="0">
              <a:latin typeface="Arial Rounded MT Bold" panose="020F0704030504030204" pitchFamily="34" charset="0"/>
            </a:endParaRPr>
          </a:p>
        </p:txBody>
      </p:sp>
      <p:sp>
        <p:nvSpPr>
          <p:cNvPr id="8" name="TextBox 3">
            <a:extLst>
              <a:ext uri="{FF2B5EF4-FFF2-40B4-BE49-F238E27FC236}">
                <a16:creationId xmlns:a16="http://schemas.microsoft.com/office/drawing/2014/main" id="{1FE83493-E588-4299-8BAD-BFC088EF2D7D}"/>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Data processing</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2764835997"/>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22221918-2F12-4332-B130-725AB0FDDC62}"/>
              </a:ext>
            </a:extLst>
          </p:cNvPr>
          <p:cNvSpPr/>
          <p:nvPr/>
        </p:nvSpPr>
        <p:spPr>
          <a:xfrm>
            <a:off x="279802" y="1432997"/>
            <a:ext cx="8251802" cy="3170099"/>
          </a:xfrm>
          <a:prstGeom prst="rect">
            <a:avLst/>
          </a:prstGeom>
        </p:spPr>
        <p:txBody>
          <a:bodyPr wrap="square">
            <a:spAutoFit/>
          </a:bodyPr>
          <a:lstStyle/>
          <a:p>
            <a:pPr algn="l" rtl="0"/>
            <a:r>
              <a:rPr lang="en-US" sz="2500" dirty="0">
                <a:solidFill>
                  <a:srgbClr val="1ED760"/>
                </a:solidFill>
                <a:latin typeface="Arial Rounded MT Bold" panose="020F0704030504030204" pitchFamily="34" charset="0"/>
              </a:rPr>
              <a:t>Create data “buckets” based on songs ratings  – will be used in the learning process.</a:t>
            </a:r>
          </a:p>
          <a:p>
            <a:pPr algn="l" rtl="0"/>
            <a:endParaRPr lang="en-US" sz="2500" dirty="0">
              <a:solidFill>
                <a:srgbClr val="1ED760"/>
              </a:solidFill>
              <a:latin typeface="Arial Rounded MT Bold" panose="020F0704030504030204" pitchFamily="34" charset="0"/>
            </a:endParaRPr>
          </a:p>
          <a:p>
            <a:pPr algn="l" rtl="0"/>
            <a:r>
              <a:rPr lang="en-US" sz="2500" dirty="0">
                <a:latin typeface="Arial Rounded MT Bold" panose="020F0704030504030204" pitchFamily="34" charset="0"/>
              </a:rPr>
              <a:t>For each song occurrence we filled the buckets by the relevant rank in the country. </a:t>
            </a:r>
          </a:p>
          <a:p>
            <a:pPr algn="l" rtl="0"/>
            <a:r>
              <a:rPr lang="en-US" sz="2500" dirty="0">
                <a:latin typeface="Arial Rounded MT Bold" panose="020F0704030504030204" pitchFamily="34" charset="0"/>
              </a:rPr>
              <a:t>1 will be filled for a smaller rank than bucket rank.</a:t>
            </a:r>
          </a:p>
          <a:p>
            <a:pPr algn="l" rtl="0"/>
            <a:r>
              <a:rPr lang="en-US" sz="2500" dirty="0">
                <a:latin typeface="Arial Rounded MT Bold" panose="020F0704030504030204" pitchFamily="34" charset="0"/>
              </a:rPr>
              <a:t>Default is 0. </a:t>
            </a:r>
          </a:p>
          <a:p>
            <a:pPr algn="l" rtl="0"/>
            <a:endParaRPr lang="en-US" sz="2500" dirty="0">
              <a:solidFill>
                <a:srgbClr val="1ED760"/>
              </a:solidFill>
              <a:latin typeface="Arial Rounded MT Bold" panose="020F0704030504030204" pitchFamily="34" charset="0"/>
            </a:endParaRPr>
          </a:p>
        </p:txBody>
      </p:sp>
      <p:pic>
        <p:nvPicPr>
          <p:cNvPr id="5" name="תמונה 4">
            <a:extLst>
              <a:ext uri="{FF2B5EF4-FFF2-40B4-BE49-F238E27FC236}">
                <a16:creationId xmlns:a16="http://schemas.microsoft.com/office/drawing/2014/main" id="{07DDEDA3-BF8C-483E-BE0D-1745035CB1E0}"/>
              </a:ext>
            </a:extLst>
          </p:cNvPr>
          <p:cNvPicPr>
            <a:picLocks noChangeAspect="1"/>
          </p:cNvPicPr>
          <p:nvPr/>
        </p:nvPicPr>
        <p:blipFill>
          <a:blip r:embed="rId2"/>
          <a:stretch>
            <a:fillRect/>
          </a:stretch>
        </p:blipFill>
        <p:spPr>
          <a:xfrm>
            <a:off x="800100" y="4661819"/>
            <a:ext cx="6878010" cy="1428949"/>
          </a:xfrm>
          <a:prstGeom prst="rect">
            <a:avLst/>
          </a:prstGeom>
        </p:spPr>
      </p:pic>
      <p:sp>
        <p:nvSpPr>
          <p:cNvPr id="7" name="TextBox 3">
            <a:extLst>
              <a:ext uri="{FF2B5EF4-FFF2-40B4-BE49-F238E27FC236}">
                <a16:creationId xmlns:a16="http://schemas.microsoft.com/office/drawing/2014/main" id="{19264706-EEDC-416E-B604-068A7B189116}"/>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Data processing</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4020000553"/>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5A67E209-49B4-4D5E-9676-617974448604}"/>
              </a:ext>
            </a:extLst>
          </p:cNvPr>
          <p:cNvSpPr/>
          <p:nvPr/>
        </p:nvSpPr>
        <p:spPr>
          <a:xfrm>
            <a:off x="279802" y="1508498"/>
            <a:ext cx="7958187" cy="2785378"/>
          </a:xfrm>
          <a:prstGeom prst="rect">
            <a:avLst/>
          </a:prstGeom>
        </p:spPr>
        <p:txBody>
          <a:bodyPr wrap="square">
            <a:spAutoFit/>
          </a:bodyPr>
          <a:lstStyle/>
          <a:p>
            <a:pPr algn="l" rtl="0"/>
            <a:r>
              <a:rPr lang="en-US" sz="2500" dirty="0">
                <a:solidFill>
                  <a:srgbClr val="1ED760"/>
                </a:solidFill>
                <a:latin typeface="Arial Rounded MT Bold" panose="020F0704030504030204" pitchFamily="34" charset="0"/>
              </a:rPr>
              <a:t>Merge</a:t>
            </a:r>
            <a:r>
              <a:rPr lang="en-US" sz="2500" dirty="0">
                <a:latin typeface="Arial Rounded MT Bold" panose="020F0704030504030204" pitchFamily="34" charset="0"/>
              </a:rPr>
              <a:t> </a:t>
            </a:r>
            <a:r>
              <a:rPr lang="en-US" sz="2500" dirty="0">
                <a:solidFill>
                  <a:srgbClr val="1ED760"/>
                </a:solidFill>
                <a:latin typeface="Arial Rounded MT Bold" panose="020F0704030504030204" pitchFamily="34" charset="0"/>
              </a:rPr>
              <a:t>all the song ranking buckets from all countries to one row for each song</a:t>
            </a:r>
          </a:p>
          <a:p>
            <a:pPr algn="l" rtl="0"/>
            <a:r>
              <a:rPr lang="en-US" sz="2500" dirty="0">
                <a:solidFill>
                  <a:srgbClr val="1ED760"/>
                </a:solidFill>
                <a:latin typeface="Arial Rounded MT Bold" panose="020F0704030504030204" pitchFamily="34" charset="0"/>
              </a:rPr>
              <a:t> </a:t>
            </a:r>
          </a:p>
          <a:p>
            <a:pPr algn="l" rtl="0"/>
            <a:r>
              <a:rPr lang="en-US" sz="2500" dirty="0">
                <a:latin typeface="Arial Rounded MT Bold" panose="020F0704030504030204" pitchFamily="34" charset="0"/>
              </a:rPr>
              <a:t>For each song, combine the max positions (buckets) of all countries rankings. This data will be send to the learning process as rows of songs and all of their ranking buckets from all countries.</a:t>
            </a:r>
          </a:p>
        </p:txBody>
      </p:sp>
      <p:sp>
        <p:nvSpPr>
          <p:cNvPr id="5" name="TextBox 3">
            <a:extLst>
              <a:ext uri="{FF2B5EF4-FFF2-40B4-BE49-F238E27FC236}">
                <a16:creationId xmlns:a16="http://schemas.microsoft.com/office/drawing/2014/main" id="{10DFFF41-8C6D-49B4-BFC3-DACD08E92495}"/>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Data processing</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650619342"/>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5A67E209-49B4-4D5E-9676-617974448604}"/>
              </a:ext>
            </a:extLst>
          </p:cNvPr>
          <p:cNvSpPr/>
          <p:nvPr/>
        </p:nvSpPr>
        <p:spPr>
          <a:xfrm>
            <a:off x="279802" y="1324845"/>
            <a:ext cx="8402804" cy="1246495"/>
          </a:xfrm>
          <a:prstGeom prst="rect">
            <a:avLst/>
          </a:prstGeom>
        </p:spPr>
        <p:txBody>
          <a:bodyPr wrap="square">
            <a:spAutoFit/>
          </a:bodyPr>
          <a:lstStyle/>
          <a:p>
            <a:pPr algn="l" rtl="0"/>
            <a:r>
              <a:rPr lang="en-US" sz="2500" dirty="0">
                <a:solidFill>
                  <a:srgbClr val="1ED760"/>
                </a:solidFill>
                <a:latin typeface="Arial Rounded MT Bold" panose="020F0704030504030204" pitchFamily="34" charset="0"/>
              </a:rPr>
              <a:t>Merge</a:t>
            </a:r>
            <a:r>
              <a:rPr lang="en-US" sz="2500" dirty="0">
                <a:latin typeface="Arial Rounded MT Bold" panose="020F0704030504030204" pitchFamily="34" charset="0"/>
              </a:rPr>
              <a:t> </a:t>
            </a:r>
            <a:r>
              <a:rPr lang="en-US" sz="2500" dirty="0">
                <a:solidFill>
                  <a:srgbClr val="1ED760"/>
                </a:solidFill>
                <a:latin typeface="Arial Rounded MT Bold" panose="020F0704030504030204" pitchFamily="34" charset="0"/>
              </a:rPr>
              <a:t>all the song ranking buckets from all countries to one row for each song</a:t>
            </a:r>
          </a:p>
          <a:p>
            <a:pPr algn="l" rtl="0"/>
            <a:r>
              <a:rPr lang="en-US" sz="2500" dirty="0">
                <a:solidFill>
                  <a:srgbClr val="1ED760"/>
                </a:solidFill>
                <a:latin typeface="Arial Rounded MT Bold" panose="020F0704030504030204" pitchFamily="34" charset="0"/>
              </a:rPr>
              <a:t> </a:t>
            </a:r>
          </a:p>
        </p:txBody>
      </p:sp>
      <p:pic>
        <p:nvPicPr>
          <p:cNvPr id="5" name="תמונה 4">
            <a:extLst>
              <a:ext uri="{FF2B5EF4-FFF2-40B4-BE49-F238E27FC236}">
                <a16:creationId xmlns:a16="http://schemas.microsoft.com/office/drawing/2014/main" id="{DF2ED4F1-AED4-4E47-A75B-DF55B64B996E}"/>
              </a:ext>
            </a:extLst>
          </p:cNvPr>
          <p:cNvPicPr>
            <a:picLocks noChangeAspect="1"/>
          </p:cNvPicPr>
          <p:nvPr/>
        </p:nvPicPr>
        <p:blipFill>
          <a:blip r:embed="rId2"/>
          <a:stretch>
            <a:fillRect/>
          </a:stretch>
        </p:blipFill>
        <p:spPr>
          <a:xfrm>
            <a:off x="812085" y="2738214"/>
            <a:ext cx="6563641" cy="3086531"/>
          </a:xfrm>
          <a:prstGeom prst="rect">
            <a:avLst/>
          </a:prstGeom>
        </p:spPr>
      </p:pic>
      <p:sp>
        <p:nvSpPr>
          <p:cNvPr id="7" name="TextBox 3">
            <a:extLst>
              <a:ext uri="{FF2B5EF4-FFF2-40B4-BE49-F238E27FC236}">
                <a16:creationId xmlns:a16="http://schemas.microsoft.com/office/drawing/2014/main" id="{3C9B2913-7AB2-4D32-8387-AA937A45A2C5}"/>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Data processing</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1994385729"/>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748FA970-84FC-491D-927B-7238AB4469EB}"/>
              </a:ext>
            </a:extLst>
          </p:cNvPr>
          <p:cNvSpPr/>
          <p:nvPr/>
        </p:nvSpPr>
        <p:spPr>
          <a:xfrm>
            <a:off x="279802" y="1414587"/>
            <a:ext cx="7941409" cy="5093702"/>
          </a:xfrm>
          <a:prstGeom prst="rect">
            <a:avLst/>
          </a:prstGeom>
        </p:spPr>
        <p:txBody>
          <a:bodyPr wrap="square">
            <a:spAutoFit/>
          </a:bodyPr>
          <a:lstStyle/>
          <a:p>
            <a:pPr algn="l" rtl="0"/>
            <a:r>
              <a:rPr lang="en-US" sz="2500" dirty="0">
                <a:latin typeface="Arial Rounded MT Bold" panose="020F0704030504030204" pitchFamily="34" charset="0"/>
              </a:rPr>
              <a:t>We created a correlation matrix from the buckets data. The correlation matrix can show us graphicly the connections between different buckets across countries. </a:t>
            </a:r>
          </a:p>
          <a:p>
            <a:pPr algn="l" rtl="0"/>
            <a:r>
              <a:rPr lang="en-US" sz="2500" dirty="0">
                <a:latin typeface="Arial Rounded MT Bold" panose="020F0704030504030204" pitchFamily="34" charset="0"/>
              </a:rPr>
              <a:t>For the graphical view we used </a:t>
            </a:r>
            <a:r>
              <a:rPr lang="en-US" sz="2500" dirty="0" err="1">
                <a:latin typeface="Arial Rounded MT Bold" panose="020F0704030504030204" pitchFamily="34" charset="0"/>
              </a:rPr>
              <a:t>matplotlib.pyplot</a:t>
            </a:r>
            <a:r>
              <a:rPr lang="en-US" sz="2500" dirty="0">
                <a:latin typeface="Arial Rounded MT Bold" panose="020F0704030504030204" pitchFamily="34" charset="0"/>
              </a:rPr>
              <a:t> &amp; seaborn libraries</a:t>
            </a:r>
          </a:p>
          <a:p>
            <a:pPr algn="l" rtl="0"/>
            <a:endParaRPr lang="he-IL" sz="2500" dirty="0">
              <a:latin typeface="Arial Rounded MT Bold" panose="020F0704030504030204" pitchFamily="34" charset="0"/>
            </a:endParaRPr>
          </a:p>
          <a:p>
            <a:pPr algn="l" rtl="0"/>
            <a:r>
              <a:rPr lang="en-US" sz="2500" dirty="0">
                <a:latin typeface="Arial Rounded MT Bold" panose="020F0704030504030204" pitchFamily="34" charset="0"/>
              </a:rPr>
              <a:t>The libraries cannot produce and show the correlation matrix when dealing with big amounts of data, so we used real data of 800 songs from 4 different countries to show the power of the correlation and the knowledge that the table can give us.</a:t>
            </a:r>
          </a:p>
        </p:txBody>
      </p:sp>
      <p:sp>
        <p:nvSpPr>
          <p:cNvPr id="5" name="TextBox 3">
            <a:extLst>
              <a:ext uri="{FF2B5EF4-FFF2-40B4-BE49-F238E27FC236}">
                <a16:creationId xmlns:a16="http://schemas.microsoft.com/office/drawing/2014/main" id="{1FD43275-FAB0-46FB-A89F-700E490F3F81}"/>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EDA – Data Correlation</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178430714"/>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ABF7965D-1B23-40D2-A840-D79D8EBC1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69" y="1422266"/>
            <a:ext cx="10429439" cy="4985649"/>
          </a:xfrm>
          <a:prstGeom prst="rect">
            <a:avLst/>
          </a:prstGeom>
        </p:spPr>
      </p:pic>
      <p:sp>
        <p:nvSpPr>
          <p:cNvPr id="5" name="TextBox 3">
            <a:extLst>
              <a:ext uri="{FF2B5EF4-FFF2-40B4-BE49-F238E27FC236}">
                <a16:creationId xmlns:a16="http://schemas.microsoft.com/office/drawing/2014/main" id="{E92B0678-9E99-4852-8C22-715A701ECF3F}"/>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EDA – Data Correlation</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476659925"/>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D8DB83C3-A461-4666-A047-00A30A40574F}"/>
              </a:ext>
            </a:extLst>
          </p:cNvPr>
          <p:cNvSpPr/>
          <p:nvPr/>
        </p:nvSpPr>
        <p:spPr>
          <a:xfrm>
            <a:off x="279802" y="1401652"/>
            <a:ext cx="8001073" cy="3554819"/>
          </a:xfrm>
          <a:prstGeom prst="rect">
            <a:avLst/>
          </a:prstGeom>
        </p:spPr>
        <p:txBody>
          <a:bodyPr wrap="square">
            <a:spAutoFit/>
          </a:bodyPr>
          <a:lstStyle/>
          <a:p>
            <a:pPr algn="l" rtl="0"/>
            <a:r>
              <a:rPr lang="en-US" sz="2500" dirty="0">
                <a:latin typeface="Arial Rounded MT Bold" panose="020F0704030504030204" pitchFamily="34" charset="0"/>
              </a:rPr>
              <a:t>The correlation is shown in graphics of a heatmap – when a cell is brighter, the correlation between the two buckets is stronger</a:t>
            </a:r>
          </a:p>
          <a:p>
            <a:pPr algn="l" rtl="0"/>
            <a:endParaRPr lang="en-US" sz="2500" dirty="0">
              <a:latin typeface="Arial Rounded MT Bold" panose="020F0704030504030204" pitchFamily="34" charset="0"/>
            </a:endParaRPr>
          </a:p>
          <a:p>
            <a:pPr algn="l" rtl="0"/>
            <a:r>
              <a:rPr lang="en-US" sz="2500" dirty="0">
                <a:latin typeface="Arial Rounded MT Bold" panose="020F0704030504030204" pitchFamily="34" charset="0"/>
              </a:rPr>
              <a:t>For example, from this correlation matrix we can see a strong connection between buckets  us_isTop5 and za_isTop5 (value is 0.6) , means that 60% of the songs will ranked top 5 at the USA or at South Africa will be ranked top 5 at both.</a:t>
            </a:r>
          </a:p>
        </p:txBody>
      </p:sp>
      <p:grpSp>
        <p:nvGrpSpPr>
          <p:cNvPr id="2" name="קבוצה 1">
            <a:extLst>
              <a:ext uri="{FF2B5EF4-FFF2-40B4-BE49-F238E27FC236}">
                <a16:creationId xmlns:a16="http://schemas.microsoft.com/office/drawing/2014/main" id="{86E9CFBC-9524-4A3A-B306-CC91C64B36C4}"/>
              </a:ext>
            </a:extLst>
          </p:cNvPr>
          <p:cNvGrpSpPr/>
          <p:nvPr/>
        </p:nvGrpSpPr>
        <p:grpSpPr>
          <a:xfrm>
            <a:off x="6709466" y="4448062"/>
            <a:ext cx="4180839" cy="2242273"/>
            <a:chOff x="3416300" y="4379695"/>
            <a:chExt cx="4180839" cy="2242273"/>
          </a:xfrm>
        </p:grpSpPr>
        <p:pic>
          <p:nvPicPr>
            <p:cNvPr id="4" name="תמונה 3">
              <a:extLst>
                <a:ext uri="{FF2B5EF4-FFF2-40B4-BE49-F238E27FC236}">
                  <a16:creationId xmlns:a16="http://schemas.microsoft.com/office/drawing/2014/main" id="{C52BC9B6-28A8-4ECB-9450-FB9264361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00" y="4623376"/>
              <a:ext cx="4180839" cy="1998592"/>
            </a:xfrm>
            <a:prstGeom prst="rect">
              <a:avLst/>
            </a:prstGeom>
          </p:spPr>
        </p:pic>
        <p:cxnSp>
          <p:nvCxnSpPr>
            <p:cNvPr id="7" name="מחבר חץ ישר 6">
              <a:extLst>
                <a:ext uri="{FF2B5EF4-FFF2-40B4-BE49-F238E27FC236}">
                  <a16:creationId xmlns:a16="http://schemas.microsoft.com/office/drawing/2014/main" id="{953C1E08-0130-4B4E-88CC-2522AF864683}"/>
                </a:ext>
              </a:extLst>
            </p:cNvPr>
            <p:cNvCxnSpPr>
              <a:cxnSpLocks/>
            </p:cNvCxnSpPr>
            <p:nvPr/>
          </p:nvCxnSpPr>
          <p:spPr>
            <a:xfrm flipH="1">
              <a:off x="5701085" y="4379695"/>
              <a:ext cx="1405981" cy="89202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grpSp>
      <p:sp>
        <p:nvSpPr>
          <p:cNvPr id="8" name="TextBox 3">
            <a:extLst>
              <a:ext uri="{FF2B5EF4-FFF2-40B4-BE49-F238E27FC236}">
                <a16:creationId xmlns:a16="http://schemas.microsoft.com/office/drawing/2014/main" id="{80AD008C-FAF2-4D5F-85C4-B3422E54F1CD}"/>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EDA – Data Correlation</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695276305"/>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62C1A6-088F-4A46-ACBC-20043F7289C1}"/>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RESEARCH INTRODUCTION</a:t>
            </a:r>
            <a:endParaRPr lang="he-IL" sz="4000" b="1" dirty="0">
              <a:solidFill>
                <a:srgbClr val="1ED760"/>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9F91E540-45B0-4D19-8894-29BCD13784E6}"/>
              </a:ext>
            </a:extLst>
          </p:cNvPr>
          <p:cNvSpPr txBox="1"/>
          <p:nvPr/>
        </p:nvSpPr>
        <p:spPr>
          <a:xfrm>
            <a:off x="279802" y="1843950"/>
            <a:ext cx="8156907" cy="3554819"/>
          </a:xfrm>
          <a:prstGeom prst="rect">
            <a:avLst/>
          </a:prstGeom>
          <a:noFill/>
        </p:spPr>
        <p:txBody>
          <a:bodyPr wrap="square" rtlCol="1">
            <a:spAutoFit/>
          </a:bodyPr>
          <a:lstStyle/>
          <a:p>
            <a:pPr algn="l" rtl="0"/>
            <a:r>
              <a:rPr lang="en-US" sz="2500" dirty="0">
                <a:latin typeface="Arial Rounded MT Bold" panose="020F0704030504030204" pitchFamily="34" charset="0"/>
              </a:rPr>
              <a:t>Spotify is one of the most successful song streaming platforms in the world. </a:t>
            </a:r>
          </a:p>
          <a:p>
            <a:pPr algn="l" rtl="0"/>
            <a:r>
              <a:rPr lang="en-US" sz="2500" dirty="0">
                <a:latin typeface="Arial Rounded MT Bold" panose="020F0704030504030204" pitchFamily="34" charset="0"/>
              </a:rPr>
              <a:t>Due to Spotify’s success, they started to rank songs, give user personalized songs recommendations, create dedicated charts and so on. </a:t>
            </a:r>
          </a:p>
          <a:p>
            <a:pPr algn="l" rtl="0"/>
            <a:endParaRPr lang="en-US" sz="2500" dirty="0">
              <a:latin typeface="Arial Rounded MT Bold" panose="020F0704030504030204" pitchFamily="34" charset="0"/>
            </a:endParaRPr>
          </a:p>
          <a:p>
            <a:pPr algn="l" rtl="0"/>
            <a:r>
              <a:rPr lang="en-US" sz="2500" dirty="0">
                <a:latin typeface="Arial Rounded MT Bold" panose="020F0704030504030204" pitchFamily="34" charset="0"/>
              </a:rPr>
              <a:t>In this project we decided to relay on one of those Spotify releases - named country top charts. </a:t>
            </a:r>
          </a:p>
        </p:txBody>
      </p:sp>
    </p:spTree>
    <p:extLst>
      <p:ext uri="{BB962C8B-B14F-4D97-AF65-F5344CB8AC3E}">
        <p14:creationId xmlns:p14="http://schemas.microsoft.com/office/powerpoint/2010/main" val="1550710644"/>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5F596DBB-FF19-4FDF-A5BF-B7522967D76D}"/>
              </a:ext>
            </a:extLst>
          </p:cNvPr>
          <p:cNvPicPr>
            <a:picLocks noChangeAspect="1"/>
          </p:cNvPicPr>
          <p:nvPr/>
        </p:nvPicPr>
        <p:blipFill rotWithShape="1">
          <a:blip r:embed="rId2"/>
          <a:srcRect t="-1014"/>
          <a:stretch/>
        </p:blipFill>
        <p:spPr>
          <a:xfrm>
            <a:off x="377598" y="1157971"/>
            <a:ext cx="8765917" cy="4220548"/>
          </a:xfrm>
          <a:prstGeom prst="rect">
            <a:avLst/>
          </a:prstGeom>
        </p:spPr>
      </p:pic>
      <p:sp>
        <p:nvSpPr>
          <p:cNvPr id="7" name="מלבן 6">
            <a:extLst>
              <a:ext uri="{FF2B5EF4-FFF2-40B4-BE49-F238E27FC236}">
                <a16:creationId xmlns:a16="http://schemas.microsoft.com/office/drawing/2014/main" id="{056102D6-F7F9-487A-AEA0-F03A15130ADB}"/>
              </a:ext>
            </a:extLst>
          </p:cNvPr>
          <p:cNvSpPr/>
          <p:nvPr/>
        </p:nvSpPr>
        <p:spPr>
          <a:xfrm>
            <a:off x="377598" y="5463157"/>
            <a:ext cx="9104671" cy="1246495"/>
          </a:xfrm>
          <a:prstGeom prst="rect">
            <a:avLst/>
          </a:prstGeom>
        </p:spPr>
        <p:txBody>
          <a:bodyPr wrap="square">
            <a:spAutoFit/>
          </a:bodyPr>
          <a:lstStyle/>
          <a:p>
            <a:pPr algn="l" rtl="0"/>
            <a:r>
              <a:rPr lang="en-US" sz="2500" dirty="0">
                <a:latin typeface="Arial Rounded MT Bold" panose="020F0704030504030204" pitchFamily="34" charset="0"/>
              </a:rPr>
              <a:t>We can see that the ranking countries are all over the world and the data reflects the Spotify platform usage.</a:t>
            </a:r>
          </a:p>
          <a:p>
            <a:pPr algn="l" rtl="0"/>
            <a:r>
              <a:rPr lang="en-US" sz="2500" dirty="0">
                <a:latin typeface="Arial Rounded MT Bold" panose="020F0704030504030204" pitchFamily="34" charset="0"/>
              </a:rPr>
              <a:t>You can see the dynamic map at map.html in our </a:t>
            </a:r>
            <a:r>
              <a:rPr lang="en-US" sz="2500" dirty="0" err="1">
                <a:latin typeface="Arial Rounded MT Bold" panose="020F0704030504030204" pitchFamily="34" charset="0"/>
              </a:rPr>
              <a:t>github</a:t>
            </a:r>
            <a:endParaRPr lang="en-US" sz="2500" dirty="0">
              <a:latin typeface="Arial Rounded MT Bold" panose="020F0704030504030204" pitchFamily="34" charset="0"/>
            </a:endParaRPr>
          </a:p>
        </p:txBody>
      </p:sp>
      <p:sp>
        <p:nvSpPr>
          <p:cNvPr id="8" name="TextBox 3">
            <a:extLst>
              <a:ext uri="{FF2B5EF4-FFF2-40B4-BE49-F238E27FC236}">
                <a16:creationId xmlns:a16="http://schemas.microsoft.com/office/drawing/2014/main" id="{0FA5005E-D935-41B3-99EB-F70DDA4A7CC4}"/>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EDA – The ranking countries</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640895656"/>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5C2F8D42-619C-4A38-833A-82F74BBC8004}"/>
              </a:ext>
            </a:extLst>
          </p:cNvPr>
          <p:cNvSpPr/>
          <p:nvPr/>
        </p:nvSpPr>
        <p:spPr>
          <a:xfrm>
            <a:off x="279802" y="1328912"/>
            <a:ext cx="8310525" cy="2785378"/>
          </a:xfrm>
          <a:prstGeom prst="rect">
            <a:avLst/>
          </a:prstGeom>
        </p:spPr>
        <p:txBody>
          <a:bodyPr wrap="square">
            <a:spAutoFit/>
          </a:bodyPr>
          <a:lstStyle/>
          <a:p>
            <a:pPr algn="l" rtl="0"/>
            <a:r>
              <a:rPr lang="en-US" sz="2500" dirty="0">
                <a:latin typeface="Arial Rounded MT Bold" panose="020F0704030504030204" pitchFamily="34" charset="0"/>
              </a:rPr>
              <a:t>For the learning process we </a:t>
            </a:r>
            <a:r>
              <a:rPr lang="en-US" sz="2500" dirty="0" err="1">
                <a:latin typeface="Arial Rounded MT Bold" panose="020F0704030504030204" pitchFamily="34" charset="0"/>
              </a:rPr>
              <a:t>splitted</a:t>
            </a:r>
            <a:r>
              <a:rPr lang="en-US" sz="2500" dirty="0">
                <a:latin typeface="Arial Rounded MT Bold" panose="020F0704030504030204" pitchFamily="34" charset="0"/>
              </a:rPr>
              <a:t> the data to training and test groups.</a:t>
            </a:r>
          </a:p>
          <a:p>
            <a:pPr algn="l" rtl="0"/>
            <a:r>
              <a:rPr lang="en-US" sz="2500" dirty="0">
                <a:latin typeface="Arial Rounded MT Bold" panose="020F0704030504030204" pitchFamily="34" charset="0"/>
              </a:rPr>
              <a:t>Test group will be 30% of all data.</a:t>
            </a:r>
          </a:p>
          <a:p>
            <a:pPr algn="l" rtl="0"/>
            <a:r>
              <a:rPr lang="en-US" sz="2500" dirty="0">
                <a:latin typeface="Arial Rounded MT Bold" panose="020F0704030504030204" pitchFamily="34" charset="0"/>
              </a:rPr>
              <a:t>We </a:t>
            </a:r>
            <a:r>
              <a:rPr lang="en-US" sz="2500" dirty="0" err="1">
                <a:latin typeface="Arial Rounded MT Bold" panose="020F0704030504030204" pitchFamily="34" charset="0"/>
              </a:rPr>
              <a:t>splitted</a:t>
            </a:r>
            <a:r>
              <a:rPr lang="en-US" sz="2500" dirty="0">
                <a:latin typeface="Arial Rounded MT Bold" panose="020F0704030504030204" pitchFamily="34" charset="0"/>
              </a:rPr>
              <a:t> the data using the splitting function of the </a:t>
            </a:r>
            <a:r>
              <a:rPr lang="en-US" sz="2500" dirty="0" err="1">
                <a:latin typeface="Arial Rounded MT Bold" panose="020F0704030504030204" pitchFamily="34" charset="0"/>
              </a:rPr>
              <a:t>sklearn</a:t>
            </a:r>
            <a:r>
              <a:rPr lang="en-US" sz="2500" dirty="0">
                <a:latin typeface="Arial Rounded MT Bold" panose="020F0704030504030204" pitchFamily="34" charset="0"/>
              </a:rPr>
              <a:t> library.</a:t>
            </a:r>
          </a:p>
          <a:p>
            <a:pPr algn="l" rtl="0"/>
            <a:endParaRPr lang="en-US" sz="2500" dirty="0">
              <a:latin typeface="Arial Rounded MT Bold" panose="020F0704030504030204" pitchFamily="34" charset="0"/>
            </a:endParaRPr>
          </a:p>
          <a:p>
            <a:pPr algn="l" rtl="0"/>
            <a:endParaRPr lang="en-US" sz="2500" dirty="0">
              <a:latin typeface="Arial Rounded MT Bold" panose="020F0704030504030204" pitchFamily="34" charset="0"/>
            </a:endParaRPr>
          </a:p>
        </p:txBody>
      </p:sp>
      <p:pic>
        <p:nvPicPr>
          <p:cNvPr id="5" name="תמונה 4">
            <a:extLst>
              <a:ext uri="{FF2B5EF4-FFF2-40B4-BE49-F238E27FC236}">
                <a16:creationId xmlns:a16="http://schemas.microsoft.com/office/drawing/2014/main" id="{CDD62E86-102D-43FE-BA7B-F3755A1113C2}"/>
              </a:ext>
            </a:extLst>
          </p:cNvPr>
          <p:cNvPicPr>
            <a:picLocks noChangeAspect="1"/>
          </p:cNvPicPr>
          <p:nvPr/>
        </p:nvPicPr>
        <p:blipFill rotWithShape="1">
          <a:blip r:embed="rId2"/>
          <a:srcRect b="7115"/>
          <a:stretch/>
        </p:blipFill>
        <p:spPr>
          <a:xfrm>
            <a:off x="379695" y="4746047"/>
            <a:ext cx="9863308" cy="783041"/>
          </a:xfrm>
          <a:prstGeom prst="rect">
            <a:avLst/>
          </a:prstGeom>
        </p:spPr>
      </p:pic>
      <p:sp>
        <p:nvSpPr>
          <p:cNvPr id="7" name="TextBox 3">
            <a:extLst>
              <a:ext uri="{FF2B5EF4-FFF2-40B4-BE49-F238E27FC236}">
                <a16:creationId xmlns:a16="http://schemas.microsoft.com/office/drawing/2014/main" id="{92A513EE-F8FA-44BE-8213-1DD7B73ED8B1}"/>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ML – Data splitting</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1980878416"/>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26823CE6-53AF-47E7-A4DA-F84213CE0F18}"/>
              </a:ext>
            </a:extLst>
          </p:cNvPr>
          <p:cNvSpPr/>
          <p:nvPr/>
        </p:nvSpPr>
        <p:spPr>
          <a:xfrm>
            <a:off x="279802" y="1530053"/>
            <a:ext cx="8531322" cy="4324261"/>
          </a:xfrm>
          <a:prstGeom prst="rect">
            <a:avLst/>
          </a:prstGeom>
        </p:spPr>
        <p:txBody>
          <a:bodyPr wrap="square">
            <a:spAutoFit/>
          </a:bodyPr>
          <a:lstStyle/>
          <a:p>
            <a:pPr algn="l" rtl="0"/>
            <a:r>
              <a:rPr lang="en-US" sz="2500" dirty="0">
                <a:latin typeface="Arial Rounded MT Bold" panose="020F0704030504030204" pitchFamily="34" charset="0"/>
              </a:rPr>
              <a:t>For our research we used 4 of the most popular learning algorithms and compared the differences of the results from each algorithm</a:t>
            </a:r>
          </a:p>
          <a:p>
            <a:pPr algn="l" rtl="0"/>
            <a:endParaRPr lang="en-US" sz="2500" dirty="0">
              <a:latin typeface="Arial Rounded MT Bold" panose="020F0704030504030204" pitchFamily="34" charset="0"/>
            </a:endParaRPr>
          </a:p>
          <a:p>
            <a:pPr algn="l" rtl="0"/>
            <a:r>
              <a:rPr lang="en-US" sz="2500" dirty="0">
                <a:latin typeface="Arial Rounded MT Bold" panose="020F0704030504030204" pitchFamily="34" charset="0"/>
              </a:rPr>
              <a:t>The algorithms:</a:t>
            </a:r>
          </a:p>
          <a:p>
            <a:pPr marL="285750" indent="-285750" algn="l" rtl="0">
              <a:buFont typeface="Arial" panose="020B0604020202020204" pitchFamily="34" charset="0"/>
              <a:buChar char="•"/>
            </a:pPr>
            <a:r>
              <a:rPr lang="en-US" sz="2500" dirty="0" err="1">
                <a:solidFill>
                  <a:srgbClr val="1ED760"/>
                </a:solidFill>
                <a:latin typeface="Arial Rounded MT Bold" panose="020F0704030504030204" pitchFamily="34" charset="0"/>
              </a:rPr>
              <a:t>LogisticRegression</a:t>
            </a:r>
            <a:endParaRPr lang="en-US" sz="2500" dirty="0">
              <a:solidFill>
                <a:srgbClr val="1ED760"/>
              </a:solidFill>
              <a:latin typeface="Arial Rounded MT Bold" panose="020F0704030504030204" pitchFamily="34" charset="0"/>
            </a:endParaRPr>
          </a:p>
          <a:p>
            <a:pPr marL="285750" indent="-285750" algn="l" rtl="0">
              <a:buFont typeface="Arial" panose="020B0604020202020204" pitchFamily="34" charset="0"/>
              <a:buChar char="•"/>
            </a:pPr>
            <a:r>
              <a:rPr lang="en-US" sz="2500" dirty="0" err="1">
                <a:solidFill>
                  <a:srgbClr val="1ED760"/>
                </a:solidFill>
                <a:latin typeface="Arial Rounded MT Bold" panose="020F0704030504030204" pitchFamily="34" charset="0"/>
              </a:rPr>
              <a:t>RandomForest</a:t>
            </a:r>
            <a:endParaRPr lang="en-US" sz="2500" dirty="0">
              <a:solidFill>
                <a:srgbClr val="1ED760"/>
              </a:solidFill>
              <a:latin typeface="Arial Rounded MT Bold" panose="020F0704030504030204" pitchFamily="34" charset="0"/>
            </a:endParaRPr>
          </a:p>
          <a:p>
            <a:pPr marL="285750" indent="-285750" algn="l" rtl="0">
              <a:buFont typeface="Arial" panose="020B0604020202020204" pitchFamily="34" charset="0"/>
              <a:buChar char="•"/>
            </a:pPr>
            <a:r>
              <a:rPr lang="en-US" sz="2500" dirty="0" err="1">
                <a:solidFill>
                  <a:srgbClr val="1ED760"/>
                </a:solidFill>
                <a:latin typeface="Arial Rounded MT Bold" panose="020F0704030504030204" pitchFamily="34" charset="0"/>
              </a:rPr>
              <a:t>DecisionTree</a:t>
            </a:r>
            <a:endParaRPr lang="en-US" sz="2500" dirty="0">
              <a:solidFill>
                <a:srgbClr val="1ED760"/>
              </a:solidFill>
              <a:latin typeface="Arial Rounded MT Bold" panose="020F0704030504030204" pitchFamily="34" charset="0"/>
            </a:endParaRPr>
          </a:p>
          <a:p>
            <a:pPr marL="285750" indent="-285750" algn="l" rtl="0">
              <a:buFont typeface="Arial" panose="020B0604020202020204" pitchFamily="34" charset="0"/>
              <a:buChar char="•"/>
            </a:pPr>
            <a:r>
              <a:rPr lang="en-US" sz="2500" dirty="0">
                <a:solidFill>
                  <a:srgbClr val="1ED760"/>
                </a:solidFill>
                <a:latin typeface="Arial Rounded MT Bold" panose="020F0704030504030204" pitchFamily="34" charset="0"/>
              </a:rPr>
              <a:t>SVC</a:t>
            </a:r>
          </a:p>
          <a:p>
            <a:pPr algn="l" rtl="0"/>
            <a:endParaRPr lang="en-US" sz="2500" dirty="0">
              <a:latin typeface="Arial Rounded MT Bold" panose="020F0704030504030204" pitchFamily="34" charset="0"/>
            </a:endParaRPr>
          </a:p>
          <a:p>
            <a:pPr algn="l" rtl="0"/>
            <a:endParaRPr lang="en-US" sz="2500" dirty="0">
              <a:latin typeface="Arial Rounded MT Bold" panose="020F0704030504030204" pitchFamily="34" charset="0"/>
            </a:endParaRPr>
          </a:p>
        </p:txBody>
      </p:sp>
      <p:sp>
        <p:nvSpPr>
          <p:cNvPr id="5" name="TextBox 3">
            <a:extLst>
              <a:ext uri="{FF2B5EF4-FFF2-40B4-BE49-F238E27FC236}">
                <a16:creationId xmlns:a16="http://schemas.microsoft.com/office/drawing/2014/main" id="{A9457426-79C0-4735-8BE2-8E5F9D2E9A2C}"/>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ML – IDEA</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2202020681"/>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FD220E76-B4DE-44F0-8EC8-C9456F9D5799}"/>
              </a:ext>
            </a:extLst>
          </p:cNvPr>
          <p:cNvPicPr>
            <a:picLocks noChangeAspect="1"/>
          </p:cNvPicPr>
          <p:nvPr/>
        </p:nvPicPr>
        <p:blipFill>
          <a:blip r:embed="rId2"/>
          <a:stretch>
            <a:fillRect/>
          </a:stretch>
        </p:blipFill>
        <p:spPr>
          <a:xfrm>
            <a:off x="582967" y="1570209"/>
            <a:ext cx="5753903" cy="2800741"/>
          </a:xfrm>
          <a:prstGeom prst="rect">
            <a:avLst/>
          </a:prstGeom>
        </p:spPr>
      </p:pic>
      <p:pic>
        <p:nvPicPr>
          <p:cNvPr id="5" name="תמונה 4">
            <a:extLst>
              <a:ext uri="{FF2B5EF4-FFF2-40B4-BE49-F238E27FC236}">
                <a16:creationId xmlns:a16="http://schemas.microsoft.com/office/drawing/2014/main" id="{752D8B25-D5E5-4E6F-A077-CDEFF6679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5850" y="3758084"/>
            <a:ext cx="3848100" cy="2752725"/>
          </a:xfrm>
          <a:prstGeom prst="rect">
            <a:avLst/>
          </a:prstGeom>
        </p:spPr>
      </p:pic>
      <p:cxnSp>
        <p:nvCxnSpPr>
          <p:cNvPr id="7" name="מחבר ישר 6">
            <a:extLst>
              <a:ext uri="{FF2B5EF4-FFF2-40B4-BE49-F238E27FC236}">
                <a16:creationId xmlns:a16="http://schemas.microsoft.com/office/drawing/2014/main" id="{A47CFE10-E2C3-4782-97EE-57B500E6CD6A}"/>
              </a:ext>
            </a:extLst>
          </p:cNvPr>
          <p:cNvCxnSpPr>
            <a:cxnSpLocks/>
          </p:cNvCxnSpPr>
          <p:nvPr/>
        </p:nvCxnSpPr>
        <p:spPr>
          <a:xfrm>
            <a:off x="5637402" y="4102873"/>
            <a:ext cx="1241015" cy="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8" name="TextBox 3">
            <a:extLst>
              <a:ext uri="{FF2B5EF4-FFF2-40B4-BE49-F238E27FC236}">
                <a16:creationId xmlns:a16="http://schemas.microsoft.com/office/drawing/2014/main" id="{C2C3DBD2-D5B8-4D3C-8AE1-964C21892856}"/>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ML – </a:t>
            </a:r>
            <a:r>
              <a:rPr lang="en-US" sz="4000" b="1" dirty="0" err="1">
                <a:solidFill>
                  <a:srgbClr val="1ED760"/>
                </a:solidFill>
                <a:latin typeface="Arial Rounded MT Bold" panose="020F0704030504030204" pitchFamily="34" charset="0"/>
              </a:rPr>
              <a:t>LogisticRegression</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3130366330"/>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D994D887-04F3-4CC8-AD44-8730DD1B2513}"/>
              </a:ext>
            </a:extLst>
          </p:cNvPr>
          <p:cNvPicPr>
            <a:picLocks noChangeAspect="1"/>
          </p:cNvPicPr>
          <p:nvPr/>
        </p:nvPicPr>
        <p:blipFill>
          <a:blip r:embed="rId2"/>
          <a:stretch>
            <a:fillRect/>
          </a:stretch>
        </p:blipFill>
        <p:spPr>
          <a:xfrm>
            <a:off x="532374" y="1452548"/>
            <a:ext cx="5220429" cy="2800741"/>
          </a:xfrm>
          <a:prstGeom prst="rect">
            <a:avLst/>
          </a:prstGeom>
        </p:spPr>
      </p:pic>
      <p:grpSp>
        <p:nvGrpSpPr>
          <p:cNvPr id="2" name="קבוצה 1">
            <a:extLst>
              <a:ext uri="{FF2B5EF4-FFF2-40B4-BE49-F238E27FC236}">
                <a16:creationId xmlns:a16="http://schemas.microsoft.com/office/drawing/2014/main" id="{F51B81B2-E388-4B9E-BB0E-818B64E4D612}"/>
              </a:ext>
            </a:extLst>
          </p:cNvPr>
          <p:cNvGrpSpPr/>
          <p:nvPr/>
        </p:nvGrpSpPr>
        <p:grpSpPr>
          <a:xfrm>
            <a:off x="5299044" y="3867994"/>
            <a:ext cx="3762375" cy="2790825"/>
            <a:chOff x="6095999" y="3565991"/>
            <a:chExt cx="3762375" cy="2790825"/>
          </a:xfrm>
        </p:grpSpPr>
        <p:pic>
          <p:nvPicPr>
            <p:cNvPr id="5" name="תמונה 4">
              <a:extLst>
                <a:ext uri="{FF2B5EF4-FFF2-40B4-BE49-F238E27FC236}">
                  <a16:creationId xmlns:a16="http://schemas.microsoft.com/office/drawing/2014/main" id="{ED943B0A-87E1-4DB1-8A98-64D1DD565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565991"/>
              <a:ext cx="3762375" cy="2790825"/>
            </a:xfrm>
            <a:prstGeom prst="rect">
              <a:avLst/>
            </a:prstGeom>
          </p:spPr>
        </p:pic>
        <p:cxnSp>
          <p:nvCxnSpPr>
            <p:cNvPr id="7" name="מחבר ישר 6">
              <a:extLst>
                <a:ext uri="{FF2B5EF4-FFF2-40B4-BE49-F238E27FC236}">
                  <a16:creationId xmlns:a16="http://schemas.microsoft.com/office/drawing/2014/main" id="{0E1B4C89-7D41-4E9B-B6B0-093F4C1F160D}"/>
                </a:ext>
              </a:extLst>
            </p:cNvPr>
            <p:cNvCxnSpPr>
              <a:cxnSpLocks/>
            </p:cNvCxnSpPr>
            <p:nvPr/>
          </p:nvCxnSpPr>
          <p:spPr>
            <a:xfrm>
              <a:off x="6095999" y="3967701"/>
              <a:ext cx="1322567" cy="0"/>
            </a:xfrm>
            <a:prstGeom prst="line">
              <a:avLst/>
            </a:prstGeom>
            <a:ln w="19050"/>
          </p:spPr>
          <p:style>
            <a:lnRef idx="1">
              <a:schemeClr val="accent6"/>
            </a:lnRef>
            <a:fillRef idx="0">
              <a:schemeClr val="accent6"/>
            </a:fillRef>
            <a:effectRef idx="0">
              <a:schemeClr val="accent6"/>
            </a:effectRef>
            <a:fontRef idx="minor">
              <a:schemeClr val="tx1"/>
            </a:fontRef>
          </p:style>
        </p:cxnSp>
      </p:grpSp>
      <p:sp>
        <p:nvSpPr>
          <p:cNvPr id="8" name="TextBox 3">
            <a:extLst>
              <a:ext uri="{FF2B5EF4-FFF2-40B4-BE49-F238E27FC236}">
                <a16:creationId xmlns:a16="http://schemas.microsoft.com/office/drawing/2014/main" id="{9A84005D-B1D4-47C4-A951-CD11485FBB18}"/>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ML – </a:t>
            </a:r>
            <a:r>
              <a:rPr lang="en-US" sz="4000" b="1" dirty="0" err="1">
                <a:solidFill>
                  <a:srgbClr val="1ED760"/>
                </a:solidFill>
                <a:latin typeface="Arial Rounded MT Bold" panose="020F0704030504030204" pitchFamily="34" charset="0"/>
              </a:rPr>
              <a:t>RandomForest</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283055617"/>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1FBEEAF7-8B1D-48D8-BAED-1F155FB8A4B4}"/>
              </a:ext>
            </a:extLst>
          </p:cNvPr>
          <p:cNvPicPr>
            <a:picLocks noChangeAspect="1"/>
          </p:cNvPicPr>
          <p:nvPr/>
        </p:nvPicPr>
        <p:blipFill>
          <a:blip r:embed="rId2"/>
          <a:stretch>
            <a:fillRect/>
          </a:stretch>
        </p:blipFill>
        <p:spPr>
          <a:xfrm>
            <a:off x="392421" y="1436920"/>
            <a:ext cx="5191850" cy="2819794"/>
          </a:xfrm>
          <a:prstGeom prst="rect">
            <a:avLst/>
          </a:prstGeom>
        </p:spPr>
      </p:pic>
      <p:grpSp>
        <p:nvGrpSpPr>
          <p:cNvPr id="2" name="קבוצה 1">
            <a:extLst>
              <a:ext uri="{FF2B5EF4-FFF2-40B4-BE49-F238E27FC236}">
                <a16:creationId xmlns:a16="http://schemas.microsoft.com/office/drawing/2014/main" id="{75ED8441-ECA9-4B22-B91F-F9649FFC8AE2}"/>
              </a:ext>
            </a:extLst>
          </p:cNvPr>
          <p:cNvGrpSpPr/>
          <p:nvPr/>
        </p:nvGrpSpPr>
        <p:grpSpPr>
          <a:xfrm>
            <a:off x="5338461" y="3807282"/>
            <a:ext cx="3790950" cy="2762250"/>
            <a:chOff x="5866967" y="3731781"/>
            <a:chExt cx="3790950" cy="2762250"/>
          </a:xfrm>
        </p:grpSpPr>
        <p:pic>
          <p:nvPicPr>
            <p:cNvPr id="5" name="תמונה 4">
              <a:extLst>
                <a:ext uri="{FF2B5EF4-FFF2-40B4-BE49-F238E27FC236}">
                  <a16:creationId xmlns:a16="http://schemas.microsoft.com/office/drawing/2014/main" id="{AAE4ADB4-E650-45B1-8214-B13706281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6967" y="3731781"/>
              <a:ext cx="3790950" cy="2762250"/>
            </a:xfrm>
            <a:prstGeom prst="rect">
              <a:avLst/>
            </a:prstGeom>
          </p:spPr>
        </p:pic>
        <p:cxnSp>
          <p:nvCxnSpPr>
            <p:cNvPr id="7" name="מחבר ישר 6">
              <a:extLst>
                <a:ext uri="{FF2B5EF4-FFF2-40B4-BE49-F238E27FC236}">
                  <a16:creationId xmlns:a16="http://schemas.microsoft.com/office/drawing/2014/main" id="{DD58A4BE-EC3E-4F1B-971D-003B14431EF8}"/>
                </a:ext>
              </a:extLst>
            </p:cNvPr>
            <p:cNvCxnSpPr>
              <a:cxnSpLocks/>
            </p:cNvCxnSpPr>
            <p:nvPr/>
          </p:nvCxnSpPr>
          <p:spPr>
            <a:xfrm>
              <a:off x="5866967" y="4134678"/>
              <a:ext cx="1322567" cy="0"/>
            </a:xfrm>
            <a:prstGeom prst="line">
              <a:avLst/>
            </a:prstGeom>
            <a:ln w="12700"/>
          </p:spPr>
          <p:style>
            <a:lnRef idx="1">
              <a:schemeClr val="accent6"/>
            </a:lnRef>
            <a:fillRef idx="0">
              <a:schemeClr val="accent6"/>
            </a:fillRef>
            <a:effectRef idx="0">
              <a:schemeClr val="accent6"/>
            </a:effectRef>
            <a:fontRef idx="minor">
              <a:schemeClr val="tx1"/>
            </a:fontRef>
          </p:style>
        </p:cxnSp>
      </p:grpSp>
      <p:sp>
        <p:nvSpPr>
          <p:cNvPr id="8" name="TextBox 3">
            <a:extLst>
              <a:ext uri="{FF2B5EF4-FFF2-40B4-BE49-F238E27FC236}">
                <a16:creationId xmlns:a16="http://schemas.microsoft.com/office/drawing/2014/main" id="{CEDAA77C-F254-4C7D-9476-B896EF5B8985}"/>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ML – </a:t>
            </a:r>
            <a:r>
              <a:rPr lang="en-US" sz="4000" b="1" dirty="0" err="1">
                <a:solidFill>
                  <a:srgbClr val="1ED760"/>
                </a:solidFill>
                <a:latin typeface="Arial Rounded MT Bold" panose="020F0704030504030204" pitchFamily="34" charset="0"/>
              </a:rPr>
              <a:t>DecisionTree</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1137767439"/>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419B4612-29C8-48CF-8D99-F9EAF108286A}"/>
              </a:ext>
            </a:extLst>
          </p:cNvPr>
          <p:cNvPicPr>
            <a:picLocks noChangeAspect="1"/>
          </p:cNvPicPr>
          <p:nvPr/>
        </p:nvPicPr>
        <p:blipFill>
          <a:blip r:embed="rId2"/>
          <a:stretch>
            <a:fillRect/>
          </a:stretch>
        </p:blipFill>
        <p:spPr>
          <a:xfrm>
            <a:off x="384060" y="1324411"/>
            <a:ext cx="5382376" cy="2810267"/>
          </a:xfrm>
          <a:prstGeom prst="rect">
            <a:avLst/>
          </a:prstGeom>
        </p:spPr>
      </p:pic>
      <p:grpSp>
        <p:nvGrpSpPr>
          <p:cNvPr id="2" name="קבוצה 1">
            <a:extLst>
              <a:ext uri="{FF2B5EF4-FFF2-40B4-BE49-F238E27FC236}">
                <a16:creationId xmlns:a16="http://schemas.microsoft.com/office/drawing/2014/main" id="{C44DDBB2-7848-4CB8-87CC-A83ACBA4B1FD}"/>
              </a:ext>
            </a:extLst>
          </p:cNvPr>
          <p:cNvGrpSpPr/>
          <p:nvPr/>
        </p:nvGrpSpPr>
        <p:grpSpPr>
          <a:xfrm>
            <a:off x="5254564" y="3937660"/>
            <a:ext cx="3771900" cy="2724150"/>
            <a:chOff x="5850183" y="3769881"/>
            <a:chExt cx="3771900" cy="2724150"/>
          </a:xfrm>
        </p:grpSpPr>
        <p:pic>
          <p:nvPicPr>
            <p:cNvPr id="5" name="תמונה 4">
              <a:extLst>
                <a:ext uri="{FF2B5EF4-FFF2-40B4-BE49-F238E27FC236}">
                  <a16:creationId xmlns:a16="http://schemas.microsoft.com/office/drawing/2014/main" id="{39EF54D9-4784-4C73-84B9-F7D8D31D8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183" y="3769881"/>
              <a:ext cx="3771900" cy="2724150"/>
            </a:xfrm>
            <a:prstGeom prst="rect">
              <a:avLst/>
            </a:prstGeom>
          </p:spPr>
        </p:pic>
        <p:cxnSp>
          <p:nvCxnSpPr>
            <p:cNvPr id="7" name="מחבר ישר 6">
              <a:extLst>
                <a:ext uri="{FF2B5EF4-FFF2-40B4-BE49-F238E27FC236}">
                  <a16:creationId xmlns:a16="http://schemas.microsoft.com/office/drawing/2014/main" id="{53A2559F-4225-45AA-83C7-6D4790EF5A9C}"/>
                </a:ext>
              </a:extLst>
            </p:cNvPr>
            <p:cNvCxnSpPr>
              <a:cxnSpLocks/>
            </p:cNvCxnSpPr>
            <p:nvPr/>
          </p:nvCxnSpPr>
          <p:spPr>
            <a:xfrm>
              <a:off x="5850183" y="4134678"/>
              <a:ext cx="1322567" cy="0"/>
            </a:xfrm>
            <a:prstGeom prst="line">
              <a:avLst/>
            </a:prstGeom>
            <a:ln w="19050"/>
          </p:spPr>
          <p:style>
            <a:lnRef idx="1">
              <a:schemeClr val="accent6"/>
            </a:lnRef>
            <a:fillRef idx="0">
              <a:schemeClr val="accent6"/>
            </a:fillRef>
            <a:effectRef idx="0">
              <a:schemeClr val="accent6"/>
            </a:effectRef>
            <a:fontRef idx="minor">
              <a:schemeClr val="tx1"/>
            </a:fontRef>
          </p:style>
        </p:cxnSp>
      </p:grpSp>
      <p:sp>
        <p:nvSpPr>
          <p:cNvPr id="8" name="TextBox 3">
            <a:extLst>
              <a:ext uri="{FF2B5EF4-FFF2-40B4-BE49-F238E27FC236}">
                <a16:creationId xmlns:a16="http://schemas.microsoft.com/office/drawing/2014/main" id="{D7D852A1-F8C4-4849-A64F-DAD3A7B366A4}"/>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ML – SVC</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2603517668"/>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E64C6A1A-B8EB-4A73-ABBC-8D74430E32BD}"/>
              </a:ext>
            </a:extLst>
          </p:cNvPr>
          <p:cNvPicPr>
            <a:picLocks noChangeAspect="1"/>
          </p:cNvPicPr>
          <p:nvPr/>
        </p:nvPicPr>
        <p:blipFill rotWithShape="1">
          <a:blip r:embed="rId2"/>
          <a:srcRect l="8700" t="9159" r="8893"/>
          <a:stretch/>
        </p:blipFill>
        <p:spPr>
          <a:xfrm>
            <a:off x="1330520" y="3353499"/>
            <a:ext cx="5805715" cy="3168312"/>
          </a:xfrm>
          <a:prstGeom prst="rect">
            <a:avLst/>
          </a:prstGeom>
        </p:spPr>
      </p:pic>
      <p:sp>
        <p:nvSpPr>
          <p:cNvPr id="7" name="מלבן 6">
            <a:extLst>
              <a:ext uri="{FF2B5EF4-FFF2-40B4-BE49-F238E27FC236}">
                <a16:creationId xmlns:a16="http://schemas.microsoft.com/office/drawing/2014/main" id="{504B305D-6004-4643-A1CE-CE5822D095DD}"/>
              </a:ext>
            </a:extLst>
          </p:cNvPr>
          <p:cNvSpPr/>
          <p:nvPr/>
        </p:nvSpPr>
        <p:spPr>
          <a:xfrm>
            <a:off x="279801" y="1371902"/>
            <a:ext cx="7656183" cy="1631216"/>
          </a:xfrm>
          <a:prstGeom prst="rect">
            <a:avLst/>
          </a:prstGeom>
        </p:spPr>
        <p:txBody>
          <a:bodyPr wrap="square">
            <a:spAutoFit/>
          </a:bodyPr>
          <a:lstStyle/>
          <a:p>
            <a:pPr marL="342900" indent="-342900" algn="l" rtl="0">
              <a:buFont typeface="Arial" panose="020B0604020202020204" pitchFamily="34" charset="0"/>
              <a:buChar char="•"/>
            </a:pPr>
            <a:r>
              <a:rPr lang="en-US" sz="2500" dirty="0">
                <a:latin typeface="Arial Rounded MT Bold" panose="020F0704030504030204" pitchFamily="34" charset="0"/>
              </a:rPr>
              <a:t>Our models returned almost the same result</a:t>
            </a:r>
          </a:p>
          <a:p>
            <a:pPr marL="342900" indent="-342900" algn="l" rtl="0">
              <a:buFont typeface="Arial" panose="020B0604020202020204" pitchFamily="34" charset="0"/>
              <a:buChar char="•"/>
            </a:pPr>
            <a:r>
              <a:rPr lang="en-US" sz="2500" dirty="0">
                <a:latin typeface="Arial Rounded MT Bold" panose="020F0704030504030204" pitchFamily="34" charset="0"/>
              </a:rPr>
              <a:t>SVC returned the lowest result – meaning accuracy is the lowest</a:t>
            </a:r>
          </a:p>
          <a:p>
            <a:pPr marL="342900" indent="-342900" algn="l" rtl="0">
              <a:buFont typeface="Arial" panose="020B0604020202020204" pitchFamily="34" charset="0"/>
              <a:buChar char="•"/>
            </a:pPr>
            <a:r>
              <a:rPr lang="en-US" sz="2500" dirty="0">
                <a:latin typeface="Arial Rounded MT Bold" panose="020F0704030504030204" pitchFamily="34" charset="0"/>
              </a:rPr>
              <a:t>Random forest returned highest accuracy</a:t>
            </a:r>
          </a:p>
        </p:txBody>
      </p:sp>
      <p:sp>
        <p:nvSpPr>
          <p:cNvPr id="8" name="TextBox 3">
            <a:extLst>
              <a:ext uri="{FF2B5EF4-FFF2-40B4-BE49-F238E27FC236}">
                <a16:creationId xmlns:a16="http://schemas.microsoft.com/office/drawing/2014/main" id="{A38C010E-CE18-4537-823D-46AF1C94C1E4}"/>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ML – Results</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2486507404"/>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FC2BF3-5A8C-4481-ABAA-7D0DCD718547}"/>
              </a:ext>
            </a:extLst>
          </p:cNvPr>
          <p:cNvSpPr txBox="1"/>
          <p:nvPr/>
        </p:nvSpPr>
        <p:spPr>
          <a:xfrm>
            <a:off x="81209" y="1357081"/>
            <a:ext cx="8400061" cy="4324261"/>
          </a:xfrm>
          <a:prstGeom prst="rect">
            <a:avLst/>
          </a:prstGeom>
          <a:noFill/>
        </p:spPr>
        <p:txBody>
          <a:bodyPr wrap="square" rtlCol="1">
            <a:spAutoFit/>
          </a:bodyPr>
          <a:lstStyle/>
          <a:p>
            <a:pPr algn="ctr" rtl="0"/>
            <a:endParaRPr lang="en-US" sz="2500" dirty="0">
              <a:latin typeface="Arial Rounded MT Bold" panose="020F0704030504030204" pitchFamily="34" charset="0"/>
            </a:endParaRPr>
          </a:p>
          <a:p>
            <a:pPr algn="ctr" rtl="0"/>
            <a:r>
              <a:rPr lang="en-US" sz="3500" dirty="0">
                <a:latin typeface="Arial Rounded MT Bold" panose="020F0704030504030204" pitchFamily="34" charset="0"/>
              </a:rPr>
              <a:t>Did we have an answer to our research question?</a:t>
            </a:r>
          </a:p>
          <a:p>
            <a:pPr algn="ctr" rtl="0"/>
            <a:r>
              <a:rPr lang="en-US" sz="3000" dirty="0">
                <a:solidFill>
                  <a:srgbClr val="1ED760"/>
                </a:solidFill>
                <a:latin typeface="Arial Rounded MT Bold" panose="020F0704030504030204" pitchFamily="34" charset="0"/>
              </a:rPr>
              <a:t>Can we predict the success of song in united states based on his ranking stats in other countries?</a:t>
            </a:r>
          </a:p>
          <a:p>
            <a:pPr algn="ctr" rtl="0"/>
            <a:endParaRPr lang="en-US" sz="3000" dirty="0">
              <a:solidFill>
                <a:srgbClr val="1ED760"/>
              </a:solidFill>
              <a:latin typeface="Arial Rounded MT Bold" panose="020F0704030504030204" pitchFamily="34" charset="0"/>
            </a:endParaRPr>
          </a:p>
          <a:p>
            <a:pPr algn="ctr" rtl="0"/>
            <a:r>
              <a:rPr lang="en-US" sz="3000" dirty="0">
                <a:latin typeface="Arial Rounded MT Bold" panose="020F0704030504030204" pitchFamily="34" charset="0"/>
              </a:rPr>
              <a:t>YES WE CAN!</a:t>
            </a:r>
          </a:p>
          <a:p>
            <a:pPr algn="ctr" rtl="0"/>
            <a:r>
              <a:rPr lang="en-US" sz="3000" dirty="0">
                <a:latin typeface="Arial Rounded MT Bold" panose="020F0704030504030204" pitchFamily="34" charset="0"/>
              </a:rPr>
              <a:t>Our models did it and with a high accuracy!</a:t>
            </a:r>
          </a:p>
        </p:txBody>
      </p:sp>
      <p:sp>
        <p:nvSpPr>
          <p:cNvPr id="7" name="TextBox 3">
            <a:extLst>
              <a:ext uri="{FF2B5EF4-FFF2-40B4-BE49-F238E27FC236}">
                <a16:creationId xmlns:a16="http://schemas.microsoft.com/office/drawing/2014/main" id="{B9586453-1302-42E6-89CD-1B4222D2089C}"/>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CONCLUSIONS</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1091489196"/>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FC2BF3-5A8C-4481-ABAA-7D0DCD718547}"/>
              </a:ext>
            </a:extLst>
          </p:cNvPr>
          <p:cNvSpPr txBox="1"/>
          <p:nvPr/>
        </p:nvSpPr>
        <p:spPr>
          <a:xfrm>
            <a:off x="279802" y="1379705"/>
            <a:ext cx="8042077" cy="5170646"/>
          </a:xfrm>
          <a:prstGeom prst="rect">
            <a:avLst/>
          </a:prstGeom>
          <a:noFill/>
        </p:spPr>
        <p:txBody>
          <a:bodyPr wrap="square" rtlCol="1">
            <a:spAutoFit/>
          </a:bodyPr>
          <a:lstStyle/>
          <a:p>
            <a:pPr algn="l" rtl="0"/>
            <a:r>
              <a:rPr lang="en-US" sz="3000" dirty="0">
                <a:solidFill>
                  <a:srgbClr val="1ED760"/>
                </a:solidFill>
                <a:latin typeface="Arial Rounded MT Bold" panose="020F0704030504030204" pitchFamily="34" charset="0"/>
              </a:rPr>
              <a:t>Of course we are not perfect </a:t>
            </a:r>
            <a:r>
              <a:rPr lang="en-US" sz="3000" dirty="0">
                <a:solidFill>
                  <a:srgbClr val="1ED760"/>
                </a:solidFill>
                <a:latin typeface="Arial Rounded MT Bold" panose="020F0704030504030204" pitchFamily="34" charset="0"/>
                <a:sym typeface="Wingdings" panose="05000000000000000000" pitchFamily="2" charset="2"/>
              </a:rPr>
              <a:t></a:t>
            </a:r>
          </a:p>
          <a:p>
            <a:pPr algn="l" rtl="0"/>
            <a:r>
              <a:rPr lang="en-US" sz="3000" dirty="0">
                <a:latin typeface="Arial Rounded MT Bold" panose="020F0704030504030204" pitchFamily="34" charset="0"/>
                <a:sym typeface="Wingdings" panose="05000000000000000000" pitchFamily="2" charset="2"/>
              </a:rPr>
              <a:t>There are some things that we believe can make our models better reliable.</a:t>
            </a:r>
          </a:p>
          <a:p>
            <a:pPr algn="ctr" rtl="0"/>
            <a:endParaRPr lang="en-US" sz="3000" dirty="0">
              <a:latin typeface="Arial Rounded MT Bold" panose="020F0704030504030204" pitchFamily="34" charset="0"/>
              <a:sym typeface="Wingdings" panose="05000000000000000000" pitchFamily="2" charset="2"/>
            </a:endParaRPr>
          </a:p>
          <a:p>
            <a:pPr marL="457200" indent="-457200" algn="l" rtl="0">
              <a:buFont typeface="Arial" panose="020B0604020202020204" pitchFamily="34" charset="0"/>
              <a:buChar char="•"/>
            </a:pPr>
            <a:r>
              <a:rPr lang="en-US" sz="3000" dirty="0">
                <a:latin typeface="Arial Rounded MT Bold" panose="020F0704030504030204" pitchFamily="34" charset="0"/>
                <a:sym typeface="Wingdings" panose="05000000000000000000" pitchFamily="2" charset="2"/>
              </a:rPr>
              <a:t>The tested data should be more balanced. (there is a strong bias toward one group)</a:t>
            </a:r>
          </a:p>
          <a:p>
            <a:pPr marL="457200" indent="-457200" algn="l" rtl="0">
              <a:buFont typeface="Arial" panose="020B0604020202020204" pitchFamily="34" charset="0"/>
              <a:buChar char="•"/>
            </a:pPr>
            <a:r>
              <a:rPr lang="en-US" sz="3000" dirty="0">
                <a:latin typeface="Arial Rounded MT Bold" panose="020F0704030504030204" pitchFamily="34" charset="0"/>
                <a:sym typeface="Wingdings" panose="05000000000000000000" pitchFamily="2" charset="2"/>
              </a:rPr>
              <a:t>Add dates to the data and reflect the success process of a song over a period of time.</a:t>
            </a:r>
          </a:p>
          <a:p>
            <a:pPr algn="l" rtl="0"/>
            <a:r>
              <a:rPr lang="en-US" sz="3000" dirty="0">
                <a:latin typeface="Arial Rounded MT Bold" panose="020F0704030504030204" pitchFamily="34" charset="0"/>
                <a:sym typeface="Wingdings" panose="05000000000000000000" pitchFamily="2" charset="2"/>
              </a:rPr>
              <a:t>    ( We will face it better soon )</a:t>
            </a:r>
            <a:endParaRPr lang="en-US" sz="2500" dirty="0">
              <a:latin typeface="Arial Rounded MT Bold" panose="020F0704030504030204" pitchFamily="34" charset="0"/>
              <a:sym typeface="Wingdings" panose="05000000000000000000" pitchFamily="2" charset="2"/>
            </a:endParaRPr>
          </a:p>
        </p:txBody>
      </p:sp>
      <p:sp>
        <p:nvSpPr>
          <p:cNvPr id="7" name="TextBox 3">
            <a:extLst>
              <a:ext uri="{FF2B5EF4-FFF2-40B4-BE49-F238E27FC236}">
                <a16:creationId xmlns:a16="http://schemas.microsoft.com/office/drawing/2014/main" id="{12B839EE-35E0-45E6-A19E-22F4E66FD9B1}"/>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CONCLUSIONS</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3975380541"/>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1E540-45B0-4D19-8894-29BCD13784E6}"/>
              </a:ext>
            </a:extLst>
          </p:cNvPr>
          <p:cNvSpPr txBox="1"/>
          <p:nvPr/>
        </p:nvSpPr>
        <p:spPr>
          <a:xfrm>
            <a:off x="279802" y="1362799"/>
            <a:ext cx="8031072" cy="3939540"/>
          </a:xfrm>
          <a:prstGeom prst="rect">
            <a:avLst/>
          </a:prstGeom>
          <a:noFill/>
        </p:spPr>
        <p:txBody>
          <a:bodyPr wrap="square" rtlCol="1">
            <a:spAutoFit/>
          </a:bodyPr>
          <a:lstStyle/>
          <a:p>
            <a:pPr algn="l" rtl="0"/>
            <a:endParaRPr lang="en-US" sz="2500" dirty="0">
              <a:latin typeface="Arial Rounded MT Bold" panose="020F0704030504030204" pitchFamily="34" charset="0"/>
            </a:endParaRPr>
          </a:p>
          <a:p>
            <a:pPr algn="l" rtl="0"/>
            <a:r>
              <a:rPr lang="en-US" sz="2500" dirty="0">
                <a:latin typeface="Arial Rounded MT Bold" panose="020F0704030504030204" pitchFamily="34" charset="0"/>
              </a:rPr>
              <a:t>For each country all over the world (that has smartphones of-course), Spotify collects the “top 200” most played songs, based on their success in the platform. </a:t>
            </a:r>
          </a:p>
          <a:p>
            <a:pPr algn="l" rtl="0"/>
            <a:endParaRPr lang="en-US" sz="2500" dirty="0">
              <a:latin typeface="Arial Rounded MT Bold" panose="020F0704030504030204" pitchFamily="34" charset="0"/>
            </a:endParaRPr>
          </a:p>
          <a:p>
            <a:pPr algn="l" rtl="0"/>
            <a:r>
              <a:rPr lang="en-US" sz="2500" dirty="0">
                <a:latin typeface="Arial Rounded MT Bold" panose="020F0704030504030204" pitchFamily="34" charset="0"/>
              </a:rPr>
              <a:t>Due to Spotify popularity, Spotify’s countries “top 200” charts became very reliable and they reflect the actual success of the songs.</a:t>
            </a:r>
          </a:p>
          <a:p>
            <a:pPr algn="l" rtl="0"/>
            <a:endParaRPr lang="en-US" sz="2500" dirty="0">
              <a:latin typeface="Arial Rounded MT Bold" panose="020F0704030504030204" pitchFamily="34" charset="0"/>
            </a:endParaRPr>
          </a:p>
        </p:txBody>
      </p:sp>
      <p:sp>
        <p:nvSpPr>
          <p:cNvPr id="8" name="TextBox 3">
            <a:extLst>
              <a:ext uri="{FF2B5EF4-FFF2-40B4-BE49-F238E27FC236}">
                <a16:creationId xmlns:a16="http://schemas.microsoft.com/office/drawing/2014/main" id="{48619E9E-AA04-46A7-8E57-093FD7CD2BEC}"/>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RESEARCH INTRODUCTION</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1044457673"/>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1C684E8A-2619-4CA9-AA1B-86968E699AC4}"/>
              </a:ext>
            </a:extLst>
          </p:cNvPr>
          <p:cNvSpPr/>
          <p:nvPr/>
        </p:nvSpPr>
        <p:spPr>
          <a:xfrm>
            <a:off x="279802" y="1370662"/>
            <a:ext cx="8125967" cy="3170099"/>
          </a:xfrm>
          <a:prstGeom prst="rect">
            <a:avLst/>
          </a:prstGeom>
        </p:spPr>
        <p:txBody>
          <a:bodyPr wrap="square">
            <a:spAutoFit/>
          </a:bodyPr>
          <a:lstStyle/>
          <a:p>
            <a:pPr algn="l" rtl="0"/>
            <a:r>
              <a:rPr lang="en-US" sz="2500" dirty="0">
                <a:latin typeface="Arial Rounded MT Bold" panose="020F0704030504030204" pitchFamily="34" charset="0"/>
              </a:rPr>
              <a:t>After we have finished our main goal of checking the songs ratings of 2021, we decided to try to run our model over all the data we have – the ratings from 2017. </a:t>
            </a:r>
          </a:p>
          <a:p>
            <a:pPr algn="l" rtl="0"/>
            <a:r>
              <a:rPr lang="en-US" sz="2500" dirty="0">
                <a:latin typeface="Arial Rounded MT Bold" panose="020F0704030504030204" pitchFamily="34" charset="0"/>
              </a:rPr>
              <a:t>Its about 10 million ranks.</a:t>
            </a:r>
          </a:p>
          <a:p>
            <a:pPr algn="l" rtl="0"/>
            <a:endParaRPr lang="en-US" sz="2500" dirty="0">
              <a:latin typeface="Arial Rounded MT Bold" panose="020F0704030504030204" pitchFamily="34" charset="0"/>
            </a:endParaRPr>
          </a:p>
          <a:p>
            <a:pPr algn="l" rtl="0"/>
            <a:r>
              <a:rPr lang="en-US" sz="2500" dirty="0">
                <a:latin typeface="Arial Rounded MT Bold" panose="020F0704030504030204" pitchFamily="34" charset="0"/>
              </a:rPr>
              <a:t>We run our 4 learning processes on the data and the results were interesting</a:t>
            </a:r>
          </a:p>
        </p:txBody>
      </p:sp>
      <p:sp>
        <p:nvSpPr>
          <p:cNvPr id="7" name="TextBox 3">
            <a:extLst>
              <a:ext uri="{FF2B5EF4-FFF2-40B4-BE49-F238E27FC236}">
                <a16:creationId xmlns:a16="http://schemas.microsoft.com/office/drawing/2014/main" id="{F454FAD7-4C67-4F80-88A7-EDDED529B0F2}"/>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“WOW EFFECT”</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2375322860"/>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F54D1C90-A983-49B6-9305-09B0F5E95EF3}"/>
              </a:ext>
            </a:extLst>
          </p:cNvPr>
          <p:cNvSpPr/>
          <p:nvPr/>
        </p:nvSpPr>
        <p:spPr>
          <a:xfrm>
            <a:off x="358678" y="1507075"/>
            <a:ext cx="8531322" cy="477054"/>
          </a:xfrm>
          <a:prstGeom prst="rect">
            <a:avLst/>
          </a:prstGeom>
        </p:spPr>
        <p:txBody>
          <a:bodyPr wrap="square">
            <a:spAutoFit/>
          </a:bodyPr>
          <a:lstStyle/>
          <a:p>
            <a:pPr algn="l" rtl="0"/>
            <a:r>
              <a:rPr lang="en-US" sz="2500" dirty="0">
                <a:latin typeface="Arial Rounded MT Bold" panose="020F0704030504030204" pitchFamily="34" charset="0"/>
              </a:rPr>
              <a:t>Random Forest:</a:t>
            </a:r>
          </a:p>
        </p:txBody>
      </p:sp>
      <p:pic>
        <p:nvPicPr>
          <p:cNvPr id="7" name="תמונה 6">
            <a:extLst>
              <a:ext uri="{FF2B5EF4-FFF2-40B4-BE49-F238E27FC236}">
                <a16:creationId xmlns:a16="http://schemas.microsoft.com/office/drawing/2014/main" id="{F0606FDC-49FF-4AA1-8C46-13C98FA14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78" y="2265363"/>
            <a:ext cx="3259551" cy="2145622"/>
          </a:xfrm>
          <a:prstGeom prst="rect">
            <a:avLst/>
          </a:prstGeom>
        </p:spPr>
      </p:pic>
      <p:sp>
        <p:nvSpPr>
          <p:cNvPr id="8" name="מלבן 7">
            <a:extLst>
              <a:ext uri="{FF2B5EF4-FFF2-40B4-BE49-F238E27FC236}">
                <a16:creationId xmlns:a16="http://schemas.microsoft.com/office/drawing/2014/main" id="{7653B378-9141-4EF6-B068-4358D4496966}"/>
              </a:ext>
            </a:extLst>
          </p:cNvPr>
          <p:cNvSpPr/>
          <p:nvPr/>
        </p:nvSpPr>
        <p:spPr>
          <a:xfrm>
            <a:off x="6095999" y="1162155"/>
            <a:ext cx="8531322" cy="477054"/>
          </a:xfrm>
          <a:prstGeom prst="rect">
            <a:avLst/>
          </a:prstGeom>
        </p:spPr>
        <p:txBody>
          <a:bodyPr wrap="square">
            <a:spAutoFit/>
          </a:bodyPr>
          <a:lstStyle/>
          <a:p>
            <a:pPr algn="l" rtl="0"/>
            <a:r>
              <a:rPr lang="en-US" sz="2500" dirty="0">
                <a:latin typeface="Arial Rounded MT Bold" panose="020F0704030504030204" pitchFamily="34" charset="0"/>
              </a:rPr>
              <a:t>Decision Tree:</a:t>
            </a:r>
          </a:p>
        </p:txBody>
      </p:sp>
      <p:pic>
        <p:nvPicPr>
          <p:cNvPr id="9" name="תמונה 8">
            <a:extLst>
              <a:ext uri="{FF2B5EF4-FFF2-40B4-BE49-F238E27FC236}">
                <a16:creationId xmlns:a16="http://schemas.microsoft.com/office/drawing/2014/main" id="{D9073D3A-64A6-43CC-ABFF-F6AE468C18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836" y="1639209"/>
            <a:ext cx="2727442" cy="1954891"/>
          </a:xfrm>
          <a:prstGeom prst="rect">
            <a:avLst/>
          </a:prstGeom>
        </p:spPr>
      </p:pic>
      <p:sp>
        <p:nvSpPr>
          <p:cNvPr id="12" name="מלבן 11">
            <a:extLst>
              <a:ext uri="{FF2B5EF4-FFF2-40B4-BE49-F238E27FC236}">
                <a16:creationId xmlns:a16="http://schemas.microsoft.com/office/drawing/2014/main" id="{DFB81F50-F4EA-4D15-86DB-E213140FEAA0}"/>
              </a:ext>
            </a:extLst>
          </p:cNvPr>
          <p:cNvSpPr/>
          <p:nvPr/>
        </p:nvSpPr>
        <p:spPr>
          <a:xfrm>
            <a:off x="4401164" y="3852616"/>
            <a:ext cx="8531322" cy="477054"/>
          </a:xfrm>
          <a:prstGeom prst="rect">
            <a:avLst/>
          </a:prstGeom>
        </p:spPr>
        <p:txBody>
          <a:bodyPr wrap="square">
            <a:spAutoFit/>
          </a:bodyPr>
          <a:lstStyle/>
          <a:p>
            <a:pPr algn="l" rtl="0"/>
            <a:r>
              <a:rPr lang="en-US" sz="2500" dirty="0">
                <a:latin typeface="Arial Rounded MT Bold" panose="020F0704030504030204" pitchFamily="34" charset="0"/>
              </a:rPr>
              <a:t>SVC:</a:t>
            </a:r>
          </a:p>
        </p:txBody>
      </p:sp>
      <p:pic>
        <p:nvPicPr>
          <p:cNvPr id="13" name="תמונה 12">
            <a:extLst>
              <a:ext uri="{FF2B5EF4-FFF2-40B4-BE49-F238E27FC236}">
                <a16:creationId xmlns:a16="http://schemas.microsoft.com/office/drawing/2014/main" id="{0B6E17D7-C866-4F74-ABE9-3370506B66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9163" y="4342783"/>
            <a:ext cx="2920337" cy="2155312"/>
          </a:xfrm>
          <a:prstGeom prst="rect">
            <a:avLst/>
          </a:prstGeom>
        </p:spPr>
      </p:pic>
      <p:cxnSp>
        <p:nvCxnSpPr>
          <p:cNvPr id="10" name="מחבר ישר 9">
            <a:extLst>
              <a:ext uri="{FF2B5EF4-FFF2-40B4-BE49-F238E27FC236}">
                <a16:creationId xmlns:a16="http://schemas.microsoft.com/office/drawing/2014/main" id="{881E402A-3B67-4DCA-90BB-2C1987010ABF}"/>
              </a:ext>
            </a:extLst>
          </p:cNvPr>
          <p:cNvCxnSpPr>
            <a:cxnSpLocks/>
          </p:cNvCxnSpPr>
          <p:nvPr/>
        </p:nvCxnSpPr>
        <p:spPr>
          <a:xfrm>
            <a:off x="6207836" y="1916264"/>
            <a:ext cx="956289"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מחבר ישר 13">
            <a:extLst>
              <a:ext uri="{FF2B5EF4-FFF2-40B4-BE49-F238E27FC236}">
                <a16:creationId xmlns:a16="http://schemas.microsoft.com/office/drawing/2014/main" id="{44B01584-B282-49A5-B7E5-4A5848A37617}"/>
              </a:ext>
            </a:extLst>
          </p:cNvPr>
          <p:cNvCxnSpPr>
            <a:cxnSpLocks/>
          </p:cNvCxnSpPr>
          <p:nvPr/>
        </p:nvCxnSpPr>
        <p:spPr>
          <a:xfrm>
            <a:off x="4509163" y="4643562"/>
            <a:ext cx="105675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מחבר ישר 14">
            <a:extLst>
              <a:ext uri="{FF2B5EF4-FFF2-40B4-BE49-F238E27FC236}">
                <a16:creationId xmlns:a16="http://schemas.microsoft.com/office/drawing/2014/main" id="{C4CBF3F6-2611-4C61-8D70-BD6788A0BDD9}"/>
              </a:ext>
            </a:extLst>
          </p:cNvPr>
          <p:cNvCxnSpPr>
            <a:cxnSpLocks/>
          </p:cNvCxnSpPr>
          <p:nvPr/>
        </p:nvCxnSpPr>
        <p:spPr>
          <a:xfrm>
            <a:off x="358678" y="2560320"/>
            <a:ext cx="1000995" cy="0"/>
          </a:xfrm>
          <a:prstGeom prst="line">
            <a:avLst/>
          </a:prstGeom>
        </p:spPr>
        <p:style>
          <a:lnRef idx="1">
            <a:schemeClr val="accent6"/>
          </a:lnRef>
          <a:fillRef idx="0">
            <a:schemeClr val="accent6"/>
          </a:fillRef>
          <a:effectRef idx="0">
            <a:schemeClr val="accent6"/>
          </a:effectRef>
          <a:fontRef idx="minor">
            <a:schemeClr val="tx1"/>
          </a:fontRef>
        </p:style>
      </p:cxnSp>
      <p:sp>
        <p:nvSpPr>
          <p:cNvPr id="17" name="TextBox 3">
            <a:extLst>
              <a:ext uri="{FF2B5EF4-FFF2-40B4-BE49-F238E27FC236}">
                <a16:creationId xmlns:a16="http://schemas.microsoft.com/office/drawing/2014/main" id="{6ECE880D-4488-4D65-9BEB-524B0F124D9B}"/>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“WOW EFFECT”</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3007316719"/>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2F313EB6-AF8A-44ED-B8C4-0869D73AE3FF}"/>
              </a:ext>
            </a:extLst>
          </p:cNvPr>
          <p:cNvSpPr/>
          <p:nvPr/>
        </p:nvSpPr>
        <p:spPr>
          <a:xfrm>
            <a:off x="279802" y="1286773"/>
            <a:ext cx="8531322" cy="2246769"/>
          </a:xfrm>
          <a:prstGeom prst="rect">
            <a:avLst/>
          </a:prstGeom>
        </p:spPr>
        <p:txBody>
          <a:bodyPr wrap="square">
            <a:spAutoFit/>
          </a:bodyPr>
          <a:lstStyle/>
          <a:p>
            <a:pPr algn="l" rtl="0"/>
            <a:r>
              <a:rPr lang="en-US" sz="2500" dirty="0">
                <a:latin typeface="Arial Rounded MT Bold" panose="020F0704030504030204" pitchFamily="34" charset="0"/>
              </a:rPr>
              <a:t>Logistic Regression:</a:t>
            </a:r>
            <a:endParaRPr lang="he-IL" sz="2500" dirty="0">
              <a:latin typeface="Arial Rounded MT Bold" panose="020F0704030504030204" pitchFamily="34" charset="0"/>
            </a:endParaRPr>
          </a:p>
          <a:p>
            <a:pPr algn="l" rtl="0"/>
            <a:endParaRPr lang="he-IL" sz="2500" dirty="0">
              <a:latin typeface="Arial Rounded MT Bold" panose="020F0704030504030204" pitchFamily="34" charset="0"/>
            </a:endParaRPr>
          </a:p>
          <a:p>
            <a:pPr algn="l" rtl="0"/>
            <a:r>
              <a:rPr lang="en-US" sz="2000" dirty="0">
                <a:latin typeface="Arial Rounded MT Bold" panose="020F0704030504030204" pitchFamily="34" charset="0"/>
              </a:rPr>
              <a:t>Here something interesting happened:</a:t>
            </a:r>
          </a:p>
          <a:p>
            <a:pPr algn="l" rtl="0"/>
            <a:r>
              <a:rPr lang="en-US" sz="2000" dirty="0">
                <a:latin typeface="Arial Rounded MT Bold" panose="020F0704030504030204" pitchFamily="34" charset="0"/>
              </a:rPr>
              <a:t>The code threw a warning of: total number of iterations reached limit.</a:t>
            </a:r>
          </a:p>
          <a:p>
            <a:pPr algn="l" rtl="0"/>
            <a:r>
              <a:rPr lang="en-US" sz="1500" dirty="0">
                <a:latin typeface="Arial Rounded MT Bold" panose="020F0704030504030204" pitchFamily="34" charset="0"/>
              </a:rPr>
              <a:t>Means this algorithm or at least this implementation is not supposed to work with such amount of data and has to make more iterations then usually needed for the process</a:t>
            </a:r>
          </a:p>
        </p:txBody>
      </p:sp>
      <p:pic>
        <p:nvPicPr>
          <p:cNvPr id="3" name="תמונה 2">
            <a:extLst>
              <a:ext uri="{FF2B5EF4-FFF2-40B4-BE49-F238E27FC236}">
                <a16:creationId xmlns:a16="http://schemas.microsoft.com/office/drawing/2014/main" id="{1BF1E146-E178-4F01-A004-40203C4D8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67" y="3837760"/>
            <a:ext cx="7539829" cy="2757152"/>
          </a:xfrm>
          <a:prstGeom prst="rect">
            <a:avLst/>
          </a:prstGeom>
        </p:spPr>
      </p:pic>
      <p:sp>
        <p:nvSpPr>
          <p:cNvPr id="7" name="TextBox 3">
            <a:extLst>
              <a:ext uri="{FF2B5EF4-FFF2-40B4-BE49-F238E27FC236}">
                <a16:creationId xmlns:a16="http://schemas.microsoft.com/office/drawing/2014/main" id="{BC9331C4-E037-49BA-A901-B38CB4E453A9}"/>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“WOW EFFECT”</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2515595541"/>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564F7768-AC37-4AF5-8884-B39D685C349B}"/>
              </a:ext>
            </a:extLst>
          </p:cNvPr>
          <p:cNvPicPr>
            <a:picLocks noChangeAspect="1"/>
          </p:cNvPicPr>
          <p:nvPr/>
        </p:nvPicPr>
        <p:blipFill rotWithShape="1">
          <a:blip r:embed="rId2"/>
          <a:srcRect l="8726" t="9124" r="8815" b="7057"/>
          <a:stretch/>
        </p:blipFill>
        <p:spPr>
          <a:xfrm>
            <a:off x="1795140" y="3452591"/>
            <a:ext cx="6073993" cy="3048000"/>
          </a:xfrm>
          <a:prstGeom prst="rect">
            <a:avLst/>
          </a:prstGeom>
        </p:spPr>
      </p:pic>
      <p:sp>
        <p:nvSpPr>
          <p:cNvPr id="7" name="מלבן 6">
            <a:extLst>
              <a:ext uri="{FF2B5EF4-FFF2-40B4-BE49-F238E27FC236}">
                <a16:creationId xmlns:a16="http://schemas.microsoft.com/office/drawing/2014/main" id="{FC0370BE-70D9-4D80-B856-13C4A4BC00CD}"/>
              </a:ext>
            </a:extLst>
          </p:cNvPr>
          <p:cNvSpPr/>
          <p:nvPr/>
        </p:nvSpPr>
        <p:spPr>
          <a:xfrm>
            <a:off x="279802" y="1389474"/>
            <a:ext cx="7958344" cy="2015936"/>
          </a:xfrm>
          <a:prstGeom prst="rect">
            <a:avLst/>
          </a:prstGeom>
        </p:spPr>
        <p:txBody>
          <a:bodyPr wrap="square">
            <a:spAutoFit/>
          </a:bodyPr>
          <a:lstStyle/>
          <a:p>
            <a:pPr marL="342900" indent="-342900" algn="l" rtl="0">
              <a:buFont typeface="Arial" panose="020B0604020202020204" pitchFamily="34" charset="0"/>
              <a:buChar char="•"/>
            </a:pPr>
            <a:r>
              <a:rPr lang="en-US" sz="2500" dirty="0">
                <a:latin typeface="Arial Rounded MT Bold" panose="020F0704030504030204" pitchFamily="34" charset="0"/>
              </a:rPr>
              <a:t>Results are almost the same as the smaller data</a:t>
            </a:r>
          </a:p>
          <a:p>
            <a:pPr marL="342900" indent="-342900" algn="l" rtl="0">
              <a:buFont typeface="Arial" panose="020B0604020202020204" pitchFamily="34" charset="0"/>
              <a:buChar char="•"/>
            </a:pPr>
            <a:r>
              <a:rPr lang="en-US" sz="2500" dirty="0">
                <a:latin typeface="Arial Rounded MT Bold" panose="020F0704030504030204" pitchFamily="34" charset="0"/>
              </a:rPr>
              <a:t>The amount of data didn’t change the ratio of accuracy between the different algorithms</a:t>
            </a:r>
          </a:p>
          <a:p>
            <a:pPr marL="342900" indent="-342900" algn="l" rtl="0">
              <a:buFont typeface="Arial" panose="020B0604020202020204" pitchFamily="34" charset="0"/>
              <a:buChar char="•"/>
            </a:pPr>
            <a:r>
              <a:rPr lang="en-US" sz="2500" dirty="0">
                <a:latin typeface="Arial Rounded MT Bold" panose="020F0704030504030204" pitchFamily="34" charset="0"/>
              </a:rPr>
              <a:t>SVC – still the lowest, Random forest – still the highest</a:t>
            </a:r>
          </a:p>
        </p:txBody>
      </p:sp>
      <p:sp>
        <p:nvSpPr>
          <p:cNvPr id="8" name="TextBox 3">
            <a:extLst>
              <a:ext uri="{FF2B5EF4-FFF2-40B4-BE49-F238E27FC236}">
                <a16:creationId xmlns:a16="http://schemas.microsoft.com/office/drawing/2014/main" id="{26296637-7B47-4DDA-928E-74BB9A4162C7}"/>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“WOW EFFECT” - Results</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4196862861"/>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6485CE73-1AF3-4EB0-B97E-A312D9C9129D}"/>
              </a:ext>
            </a:extLst>
          </p:cNvPr>
          <p:cNvPicPr>
            <a:picLocks noChangeAspect="1"/>
          </p:cNvPicPr>
          <p:nvPr/>
        </p:nvPicPr>
        <p:blipFill>
          <a:blip r:embed="rId2"/>
          <a:stretch>
            <a:fillRect/>
          </a:stretch>
        </p:blipFill>
        <p:spPr>
          <a:xfrm>
            <a:off x="959541" y="2514600"/>
            <a:ext cx="4146274" cy="3833974"/>
          </a:xfrm>
          <a:prstGeom prst="rect">
            <a:avLst/>
          </a:prstGeom>
        </p:spPr>
      </p:pic>
      <p:sp>
        <p:nvSpPr>
          <p:cNvPr id="5" name="מלבן 4">
            <a:extLst>
              <a:ext uri="{FF2B5EF4-FFF2-40B4-BE49-F238E27FC236}">
                <a16:creationId xmlns:a16="http://schemas.microsoft.com/office/drawing/2014/main" id="{DF8FBF4B-B58E-4F74-8627-3BDE231E3BFE}"/>
              </a:ext>
            </a:extLst>
          </p:cNvPr>
          <p:cNvSpPr/>
          <p:nvPr/>
        </p:nvSpPr>
        <p:spPr>
          <a:xfrm>
            <a:off x="5105815" y="2468375"/>
            <a:ext cx="3555180" cy="3939540"/>
          </a:xfrm>
          <a:prstGeom prst="rect">
            <a:avLst/>
          </a:prstGeom>
        </p:spPr>
        <p:txBody>
          <a:bodyPr wrap="square">
            <a:spAutoFit/>
          </a:bodyPr>
          <a:lstStyle/>
          <a:p>
            <a:pPr marL="342900" indent="-342900" algn="l" rtl="0">
              <a:buFont typeface="Arial" panose="020B0604020202020204" pitchFamily="34" charset="0"/>
              <a:buChar char="•"/>
            </a:pPr>
            <a:r>
              <a:rPr lang="en-US" sz="2500" dirty="0">
                <a:latin typeface="Arial Rounded MT Bold" panose="020F0704030504030204" pitchFamily="34" charset="0"/>
              </a:rPr>
              <a:t>We can see that the accuracies of the bigger amounts of data are smaller - surprising for bigger amounts of data</a:t>
            </a:r>
          </a:p>
          <a:p>
            <a:pPr marL="342900" indent="-342900" algn="l" rtl="0">
              <a:buFont typeface="Arial" panose="020B0604020202020204" pitchFamily="34" charset="0"/>
              <a:buChar char="•"/>
            </a:pPr>
            <a:r>
              <a:rPr lang="en-US" sz="2500" dirty="0">
                <a:latin typeface="Arial Rounded MT Bold" panose="020F0704030504030204" pitchFamily="34" charset="0"/>
              </a:rPr>
              <a:t>We expect:                       more data = more accuracy</a:t>
            </a:r>
          </a:p>
        </p:txBody>
      </p:sp>
      <p:sp>
        <p:nvSpPr>
          <p:cNvPr id="7" name="מלבן 6">
            <a:extLst>
              <a:ext uri="{FF2B5EF4-FFF2-40B4-BE49-F238E27FC236}">
                <a16:creationId xmlns:a16="http://schemas.microsoft.com/office/drawing/2014/main" id="{36F519AF-222F-47E3-8571-B28840A9752E}"/>
              </a:ext>
            </a:extLst>
          </p:cNvPr>
          <p:cNvSpPr/>
          <p:nvPr/>
        </p:nvSpPr>
        <p:spPr>
          <a:xfrm>
            <a:off x="279802" y="1213038"/>
            <a:ext cx="8595572" cy="1246495"/>
          </a:xfrm>
          <a:prstGeom prst="rect">
            <a:avLst/>
          </a:prstGeom>
        </p:spPr>
        <p:txBody>
          <a:bodyPr wrap="square">
            <a:spAutoFit/>
          </a:bodyPr>
          <a:lstStyle/>
          <a:p>
            <a:pPr algn="l" rtl="0"/>
            <a:r>
              <a:rPr lang="en-US" sz="2500" dirty="0">
                <a:latin typeface="Arial Rounded MT Bold" panose="020F0704030504030204" pitchFamily="34" charset="0"/>
              </a:rPr>
              <a:t>The differences between accuracy scores of same algorithm with different amounts of data</a:t>
            </a:r>
          </a:p>
          <a:p>
            <a:pPr algn="l" rtl="0"/>
            <a:r>
              <a:rPr lang="en-US" sz="2500" dirty="0">
                <a:latin typeface="Arial Rounded MT Bold" panose="020F0704030504030204" pitchFamily="34" charset="0"/>
              </a:rPr>
              <a:t>Blue – about 1M, Green – about 10M</a:t>
            </a:r>
          </a:p>
        </p:txBody>
      </p:sp>
      <p:sp>
        <p:nvSpPr>
          <p:cNvPr id="8" name="TextBox 3">
            <a:extLst>
              <a:ext uri="{FF2B5EF4-FFF2-40B4-BE49-F238E27FC236}">
                <a16:creationId xmlns:a16="http://schemas.microsoft.com/office/drawing/2014/main" id="{94EA482F-6F00-4ADE-93D7-AE1ABC8F961A}"/>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“WOW EFFECT” - Conclusions</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2064014517"/>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לבן 6">
            <a:extLst>
              <a:ext uri="{FF2B5EF4-FFF2-40B4-BE49-F238E27FC236}">
                <a16:creationId xmlns:a16="http://schemas.microsoft.com/office/drawing/2014/main" id="{36F519AF-222F-47E3-8571-B28840A9752E}"/>
              </a:ext>
            </a:extLst>
          </p:cNvPr>
          <p:cNvSpPr/>
          <p:nvPr/>
        </p:nvSpPr>
        <p:spPr>
          <a:xfrm>
            <a:off x="279802" y="1428659"/>
            <a:ext cx="8026710" cy="3939540"/>
          </a:xfrm>
          <a:prstGeom prst="rect">
            <a:avLst/>
          </a:prstGeom>
        </p:spPr>
        <p:txBody>
          <a:bodyPr wrap="square">
            <a:spAutoFit/>
          </a:bodyPr>
          <a:lstStyle/>
          <a:p>
            <a:pPr algn="l" rtl="0"/>
            <a:r>
              <a:rPr lang="en-US" sz="2500" dirty="0">
                <a:latin typeface="Arial Rounded MT Bold" panose="020F0704030504030204" pitchFamily="34" charset="0"/>
              </a:rPr>
              <a:t>We have seen an interesting effect – the more data we gave to the models – the less accuracy they achieved.</a:t>
            </a:r>
          </a:p>
          <a:p>
            <a:pPr algn="l" rtl="0"/>
            <a:endParaRPr lang="en-US" sz="2500" dirty="0">
              <a:latin typeface="Arial Rounded MT Bold" panose="020F0704030504030204" pitchFamily="34" charset="0"/>
            </a:endParaRPr>
          </a:p>
          <a:p>
            <a:pPr algn="l" rtl="0"/>
            <a:r>
              <a:rPr lang="en-US" sz="2500" dirty="0">
                <a:latin typeface="Arial Rounded MT Bold" panose="020F0704030504030204" pitchFamily="34" charset="0"/>
              </a:rPr>
              <a:t>We can assume where it comes from.</a:t>
            </a:r>
          </a:p>
          <a:p>
            <a:pPr algn="l" rtl="0"/>
            <a:r>
              <a:rPr lang="en-US" sz="2500" dirty="0">
                <a:latin typeface="Arial Rounded MT Bold" panose="020F0704030504030204" pitchFamily="34" charset="0"/>
              </a:rPr>
              <a:t>First, our models ran all over 2021 rankings, with all the data they ran all over 2017 – 2021 rankings. The extra data we had on our second run (like ranks of 1/2017)  may be not relevant for some of the ranks of 2021.</a:t>
            </a:r>
          </a:p>
        </p:txBody>
      </p:sp>
      <p:sp>
        <p:nvSpPr>
          <p:cNvPr id="5" name="TextBox 3">
            <a:extLst>
              <a:ext uri="{FF2B5EF4-FFF2-40B4-BE49-F238E27FC236}">
                <a16:creationId xmlns:a16="http://schemas.microsoft.com/office/drawing/2014/main" id="{8D76E8F4-63D0-4516-B92A-64B80075FB46}"/>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“WOW EFFECT” - Conclusions</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4231157581"/>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לבן 6">
            <a:extLst>
              <a:ext uri="{FF2B5EF4-FFF2-40B4-BE49-F238E27FC236}">
                <a16:creationId xmlns:a16="http://schemas.microsoft.com/office/drawing/2014/main" id="{36F519AF-222F-47E3-8571-B28840A9752E}"/>
              </a:ext>
            </a:extLst>
          </p:cNvPr>
          <p:cNvSpPr/>
          <p:nvPr/>
        </p:nvSpPr>
        <p:spPr>
          <a:xfrm>
            <a:off x="279802" y="1383434"/>
            <a:ext cx="8235024" cy="4324261"/>
          </a:xfrm>
          <a:prstGeom prst="rect">
            <a:avLst/>
          </a:prstGeom>
        </p:spPr>
        <p:txBody>
          <a:bodyPr wrap="square">
            <a:spAutoFit/>
          </a:bodyPr>
          <a:lstStyle/>
          <a:p>
            <a:pPr algn="l" rtl="0"/>
            <a:r>
              <a:rPr lang="en-US" sz="2500" dirty="0">
                <a:solidFill>
                  <a:srgbClr val="1ED760"/>
                </a:solidFill>
                <a:latin typeface="Arial Rounded MT Bold" panose="020F0704030504030204" pitchFamily="34" charset="0"/>
              </a:rPr>
              <a:t>Why?</a:t>
            </a:r>
          </a:p>
          <a:p>
            <a:pPr algn="l" rtl="0"/>
            <a:r>
              <a:rPr lang="en-US" sz="2500" dirty="0">
                <a:latin typeface="Arial Rounded MT Bold" panose="020F0704030504030204" pitchFamily="34" charset="0"/>
              </a:rPr>
              <a:t>Many changes took place in the music world during this period, creating significant changes in the songs rankings.</a:t>
            </a:r>
          </a:p>
          <a:p>
            <a:pPr algn="l" rtl="0"/>
            <a:endParaRPr lang="en-US" sz="2500" dirty="0">
              <a:latin typeface="Arial Rounded MT Bold" panose="020F0704030504030204" pitchFamily="34" charset="0"/>
            </a:endParaRPr>
          </a:p>
          <a:p>
            <a:pPr algn="l" rtl="0"/>
            <a:r>
              <a:rPr lang="en-US" sz="2500" dirty="0">
                <a:latin typeface="Arial Rounded MT Bold" panose="020F0704030504030204" pitchFamily="34" charset="0"/>
              </a:rPr>
              <a:t>Also the world changed, for example the Corona virus period could change the way people are exposed to world music.</a:t>
            </a:r>
          </a:p>
          <a:p>
            <a:pPr algn="l" rtl="0"/>
            <a:endParaRPr lang="en-US" sz="2500" dirty="0">
              <a:latin typeface="Arial Rounded MT Bold" panose="020F0704030504030204" pitchFamily="34" charset="0"/>
            </a:endParaRPr>
          </a:p>
          <a:p>
            <a:pPr algn="l" rtl="0"/>
            <a:r>
              <a:rPr lang="en-US" sz="2500" dirty="0">
                <a:latin typeface="Arial Rounded MT Bold" panose="020F0704030504030204" pitchFamily="34" charset="0"/>
              </a:rPr>
              <a:t>Running our models on a data from along period of time can be misleading to our models. </a:t>
            </a:r>
          </a:p>
        </p:txBody>
      </p:sp>
      <p:sp>
        <p:nvSpPr>
          <p:cNvPr id="5" name="TextBox 3">
            <a:extLst>
              <a:ext uri="{FF2B5EF4-FFF2-40B4-BE49-F238E27FC236}">
                <a16:creationId xmlns:a16="http://schemas.microsoft.com/office/drawing/2014/main" id="{EC3FF67B-BDBB-4E59-AF43-8746E5013E47}"/>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“WOW EFFECT” - Conclusions</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917018420"/>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5334A-8C2B-43CB-AFE9-CE12F51BF09B}"/>
              </a:ext>
            </a:extLst>
          </p:cNvPr>
          <p:cNvSpPr txBox="1"/>
          <p:nvPr/>
        </p:nvSpPr>
        <p:spPr>
          <a:xfrm>
            <a:off x="148561" y="1720840"/>
            <a:ext cx="9104671" cy="3416320"/>
          </a:xfrm>
          <a:prstGeom prst="rect">
            <a:avLst/>
          </a:prstGeom>
          <a:noFill/>
        </p:spPr>
        <p:txBody>
          <a:bodyPr wrap="square" rtlCol="1">
            <a:spAutoFit/>
          </a:bodyPr>
          <a:lstStyle/>
          <a:p>
            <a:pPr algn="ctr"/>
            <a:r>
              <a:rPr lang="en-US" sz="9600" b="1" dirty="0">
                <a:solidFill>
                  <a:srgbClr val="1ED760"/>
                </a:solidFill>
                <a:latin typeface="Arial Rounded MT Bold" panose="020F0704030504030204" pitchFamily="34" charset="0"/>
              </a:rPr>
              <a:t>END</a:t>
            </a:r>
          </a:p>
          <a:p>
            <a:pPr algn="ctr"/>
            <a:endParaRPr lang="en-US" sz="4000" dirty="0">
              <a:solidFill>
                <a:srgbClr val="1ED760"/>
              </a:solidFill>
              <a:latin typeface="Arial Rounded MT Bold" panose="020F0704030504030204" pitchFamily="34" charset="0"/>
            </a:endParaRPr>
          </a:p>
          <a:p>
            <a:pPr algn="ctr"/>
            <a:endParaRPr lang="en-US" sz="4000" dirty="0">
              <a:solidFill>
                <a:srgbClr val="1ED760"/>
              </a:solidFill>
              <a:latin typeface="Arial Rounded MT Bold" panose="020F0704030504030204" pitchFamily="34" charset="0"/>
            </a:endParaRPr>
          </a:p>
          <a:p>
            <a:pPr algn="ctr"/>
            <a:r>
              <a:rPr lang="en-US" sz="4000" dirty="0">
                <a:solidFill>
                  <a:srgbClr val="1ED760"/>
                </a:solidFill>
                <a:latin typeface="Arial Rounded MT Bold" panose="020F0704030504030204" pitchFamily="34" charset="0"/>
              </a:rPr>
              <a:t>QUESTIONS?</a:t>
            </a:r>
            <a:endParaRPr lang="he-IL" sz="4000"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3662897160"/>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11B3C4-378A-4CCB-B17E-23DCA3DF14CF}"/>
              </a:ext>
            </a:extLst>
          </p:cNvPr>
          <p:cNvSpPr txBox="1"/>
          <p:nvPr/>
        </p:nvSpPr>
        <p:spPr>
          <a:xfrm>
            <a:off x="257740" y="1955126"/>
            <a:ext cx="8491790" cy="1631216"/>
          </a:xfrm>
          <a:prstGeom prst="rect">
            <a:avLst/>
          </a:prstGeom>
          <a:noFill/>
        </p:spPr>
        <p:txBody>
          <a:bodyPr wrap="square" rtlCol="1">
            <a:spAutoFit/>
          </a:bodyPr>
          <a:lstStyle/>
          <a:p>
            <a:pPr algn="l" rtl="0"/>
            <a:r>
              <a:rPr lang="en-US" sz="2500" dirty="0">
                <a:latin typeface="Arial Rounded MT Bold" panose="020F0704030504030204" pitchFamily="34" charset="0"/>
              </a:rPr>
              <a:t>In our project we decided to use those Spotify’s charts to create a model that predicts a song’s success based on its success in other countries. </a:t>
            </a:r>
          </a:p>
          <a:p>
            <a:pPr algn="ctr" rtl="0"/>
            <a:endParaRPr lang="en-US" sz="2500" dirty="0">
              <a:latin typeface="Arial Rounded MT Bold" panose="020F0704030504030204" pitchFamily="34" charset="0"/>
            </a:endParaRPr>
          </a:p>
        </p:txBody>
      </p:sp>
      <p:sp>
        <p:nvSpPr>
          <p:cNvPr id="7" name="TextBox 3">
            <a:extLst>
              <a:ext uri="{FF2B5EF4-FFF2-40B4-BE49-F238E27FC236}">
                <a16:creationId xmlns:a16="http://schemas.microsoft.com/office/drawing/2014/main" id="{2AD78A25-F674-4F72-8F9E-D83C4865EE0F}"/>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RESEARCH INTRODUCTION</a:t>
            </a:r>
            <a:endParaRPr lang="he-IL" sz="4000" b="1" dirty="0">
              <a:solidFill>
                <a:srgbClr val="1ED760"/>
              </a:solidFill>
              <a:latin typeface="Arial Rounded MT Bold" panose="020F0704030504030204" pitchFamily="34" charset="0"/>
            </a:endParaRPr>
          </a:p>
        </p:txBody>
      </p:sp>
      <p:sp>
        <p:nvSpPr>
          <p:cNvPr id="2" name="תיבת טקסט 1">
            <a:extLst>
              <a:ext uri="{FF2B5EF4-FFF2-40B4-BE49-F238E27FC236}">
                <a16:creationId xmlns:a16="http://schemas.microsoft.com/office/drawing/2014/main" id="{A0492C3C-DA87-4026-912A-B2219DB9ECB2}"/>
              </a:ext>
            </a:extLst>
          </p:cNvPr>
          <p:cNvSpPr txBox="1"/>
          <p:nvPr/>
        </p:nvSpPr>
        <p:spPr>
          <a:xfrm>
            <a:off x="257740" y="4383497"/>
            <a:ext cx="8306512" cy="1631216"/>
          </a:xfrm>
          <a:prstGeom prst="rect">
            <a:avLst/>
          </a:prstGeom>
          <a:noFill/>
        </p:spPr>
        <p:txBody>
          <a:bodyPr wrap="square" rtlCol="0">
            <a:spAutoFit/>
          </a:bodyPr>
          <a:lstStyle/>
          <a:p>
            <a:pPr algn="ctr" rtl="0"/>
            <a:r>
              <a:rPr lang="en-US" sz="2800" dirty="0">
                <a:latin typeface="Arial Rounded MT Bold" panose="020F0704030504030204" pitchFamily="34" charset="0"/>
              </a:rPr>
              <a:t>Research question:</a:t>
            </a:r>
          </a:p>
          <a:p>
            <a:pPr algn="ctr" rtl="0"/>
            <a:r>
              <a:rPr lang="en-US" sz="2400" dirty="0">
                <a:solidFill>
                  <a:srgbClr val="1ED760"/>
                </a:solidFill>
                <a:latin typeface="Arial Rounded MT Bold" panose="020F0704030504030204" pitchFamily="34" charset="0"/>
              </a:rPr>
              <a:t>Can we predict the success of a song in united states based on its ranking stats in other countries?</a:t>
            </a:r>
          </a:p>
          <a:p>
            <a:endParaRPr lang="en-US" sz="2400" dirty="0"/>
          </a:p>
        </p:txBody>
      </p:sp>
    </p:spTree>
    <p:extLst>
      <p:ext uri="{BB962C8B-B14F-4D97-AF65-F5344CB8AC3E}">
        <p14:creationId xmlns:p14="http://schemas.microsoft.com/office/powerpoint/2010/main" val="3020050016"/>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10502E8-D363-45A2-AF68-07E0D3FC1FF9}"/>
              </a:ext>
            </a:extLst>
          </p:cNvPr>
          <p:cNvSpPr txBox="1"/>
          <p:nvPr/>
        </p:nvSpPr>
        <p:spPr>
          <a:xfrm>
            <a:off x="279802" y="1570300"/>
            <a:ext cx="8377088" cy="5093702"/>
          </a:xfrm>
          <a:prstGeom prst="rect">
            <a:avLst/>
          </a:prstGeom>
          <a:noFill/>
        </p:spPr>
        <p:txBody>
          <a:bodyPr wrap="square" rtlCol="1">
            <a:spAutoFit/>
          </a:bodyPr>
          <a:lstStyle/>
          <a:p>
            <a:pPr algn="l" rtl="0"/>
            <a:r>
              <a:rPr lang="en-US" sz="2500" dirty="0">
                <a:latin typeface="Arial Rounded MT Bold" panose="020F0704030504030204" pitchFamily="34" charset="0"/>
              </a:rPr>
              <a:t>We are going to use a complete dataset of all the "Top 200" charts published globally for 70 countries by Spotify.</a:t>
            </a:r>
          </a:p>
          <a:p>
            <a:pPr algn="l" rtl="0"/>
            <a:r>
              <a:rPr lang="en-US" sz="2500" dirty="0">
                <a:latin typeface="Arial Rounded MT Bold" panose="020F0704030504030204" pitchFamily="34" charset="0"/>
              </a:rPr>
              <a:t>Spotify published new chart every 2-3 days. </a:t>
            </a:r>
          </a:p>
          <a:p>
            <a:pPr algn="l" rtl="0"/>
            <a:r>
              <a:rPr lang="en-US" sz="2500" dirty="0">
                <a:latin typeface="Arial Rounded MT Bold" panose="020F0704030504030204" pitchFamily="34" charset="0"/>
              </a:rPr>
              <a:t>This dataset comprises about 10 million records.</a:t>
            </a:r>
          </a:p>
          <a:p>
            <a:pPr algn="l" rtl="0"/>
            <a:r>
              <a:rPr lang="en-US" sz="2500" dirty="0">
                <a:latin typeface="Arial Rounded MT Bold" panose="020F0704030504030204" pitchFamily="34" charset="0"/>
              </a:rPr>
              <a:t>To solve the research question, we're going to use the records in the collection since January 1,2021 for all countries (</a:t>
            </a:r>
            <a:r>
              <a:rPr lang="en-US" sz="2500" dirty="0">
                <a:solidFill>
                  <a:srgbClr val="1ED760"/>
                </a:solidFill>
                <a:latin typeface="Arial Rounded MT Bold" panose="020F0704030504030204" pitchFamily="34" charset="0"/>
              </a:rPr>
              <a:t>about 1-million records</a:t>
            </a:r>
            <a:r>
              <a:rPr lang="en-US" sz="2500" dirty="0">
                <a:latin typeface="Arial Rounded MT Bold" panose="020F0704030504030204" pitchFamily="34" charset="0"/>
              </a:rPr>
              <a:t>).</a:t>
            </a:r>
          </a:p>
          <a:p>
            <a:pPr algn="l" rtl="0"/>
            <a:r>
              <a:rPr lang="en-US" sz="2500" dirty="0">
                <a:latin typeface="Arial Rounded MT Bold" panose="020F0704030504030204" pitchFamily="34" charset="0"/>
              </a:rPr>
              <a:t> </a:t>
            </a:r>
          </a:p>
          <a:p>
            <a:pPr algn="l" rtl="0"/>
            <a:r>
              <a:rPr lang="en-US" sz="2500" dirty="0">
                <a:latin typeface="Arial Rounded MT Bold" panose="020F0704030504030204" pitchFamily="34" charset="0"/>
              </a:rPr>
              <a:t>The data is published by Kaggle website at:</a:t>
            </a:r>
          </a:p>
          <a:p>
            <a:pPr algn="l" rtl="0"/>
            <a:r>
              <a:rPr lang="en-US" sz="2500" dirty="0">
                <a:latin typeface="Arial Rounded MT Bold" panose="020F0704030504030204" pitchFamily="34" charset="0"/>
              </a:rPr>
              <a:t> </a:t>
            </a:r>
          </a:p>
          <a:p>
            <a:pPr algn="l" rtl="0"/>
            <a:r>
              <a:rPr lang="en-US" sz="2500" dirty="0">
                <a:latin typeface="Arial Rounded MT Bold" panose="020F0704030504030204" pitchFamily="34" charset="0"/>
              </a:rPr>
              <a:t>https://www.kaggle.com/dhruvildave/spotify-charts</a:t>
            </a:r>
          </a:p>
          <a:p>
            <a:pPr algn="l" rtl="0"/>
            <a:endParaRPr lang="en-US" sz="2500" dirty="0">
              <a:latin typeface="Arial Rounded MT Bold" panose="020F0704030504030204" pitchFamily="34" charset="0"/>
            </a:endParaRPr>
          </a:p>
        </p:txBody>
      </p:sp>
      <p:sp>
        <p:nvSpPr>
          <p:cNvPr id="5" name="TextBox 3">
            <a:extLst>
              <a:ext uri="{FF2B5EF4-FFF2-40B4-BE49-F238E27FC236}">
                <a16:creationId xmlns:a16="http://schemas.microsoft.com/office/drawing/2014/main" id="{8078F25D-6267-4275-98E6-AC08FC175619}"/>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THE DATA</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3865180118"/>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82844954-0220-4FC7-84A5-F5B03E5ECFBD}"/>
              </a:ext>
            </a:extLst>
          </p:cNvPr>
          <p:cNvSpPr/>
          <p:nvPr/>
        </p:nvSpPr>
        <p:spPr>
          <a:xfrm>
            <a:off x="279802" y="1651590"/>
            <a:ext cx="7721189" cy="3554819"/>
          </a:xfrm>
          <a:prstGeom prst="rect">
            <a:avLst/>
          </a:prstGeom>
        </p:spPr>
        <p:txBody>
          <a:bodyPr wrap="square">
            <a:spAutoFit/>
          </a:bodyPr>
          <a:lstStyle/>
          <a:p>
            <a:pPr algn="ctr" rtl="0"/>
            <a:r>
              <a:rPr lang="en-US" sz="2500" dirty="0">
                <a:latin typeface="Arial Rounded MT Bold" panose="020F0704030504030204" pitchFamily="34" charset="0"/>
              </a:rPr>
              <a:t>The dataset contains the following categories:</a:t>
            </a:r>
          </a:p>
          <a:p>
            <a:pPr marL="342900" lvl="0" indent="-342900" algn="l" rtl="0">
              <a:buFont typeface="Arial" panose="020B0604020202020204" pitchFamily="34" charset="0"/>
              <a:buChar char="•"/>
            </a:pPr>
            <a:r>
              <a:rPr lang="en-US" sz="2500" dirty="0">
                <a:solidFill>
                  <a:srgbClr val="1ED760"/>
                </a:solidFill>
                <a:latin typeface="Arial Rounded MT Bold" panose="020F0704030504030204" pitchFamily="34" charset="0"/>
              </a:rPr>
              <a:t>Position</a:t>
            </a:r>
            <a:r>
              <a:rPr lang="en-US" sz="2500" dirty="0">
                <a:latin typeface="Arial Rounded MT Bold" panose="020F0704030504030204" pitchFamily="34" charset="0"/>
              </a:rPr>
              <a:t> – song rank</a:t>
            </a:r>
          </a:p>
          <a:p>
            <a:pPr marL="342900" lvl="0" indent="-342900" algn="l" rtl="0">
              <a:buFont typeface="Arial" panose="020B0604020202020204" pitchFamily="34" charset="0"/>
              <a:buChar char="•"/>
            </a:pPr>
            <a:r>
              <a:rPr lang="en-US" sz="2500" dirty="0">
                <a:solidFill>
                  <a:srgbClr val="1ED760"/>
                </a:solidFill>
                <a:latin typeface="Arial Rounded MT Bold" panose="020F0704030504030204" pitchFamily="34" charset="0"/>
              </a:rPr>
              <a:t>Track name </a:t>
            </a:r>
            <a:r>
              <a:rPr lang="en-US" sz="2500" dirty="0">
                <a:latin typeface="Arial Rounded MT Bold" panose="020F0704030504030204" pitchFamily="34" charset="0"/>
              </a:rPr>
              <a:t>– song name</a:t>
            </a:r>
          </a:p>
          <a:p>
            <a:pPr marL="342900" lvl="0" indent="-342900" algn="l" rtl="0">
              <a:buFont typeface="Arial" panose="020B0604020202020204" pitchFamily="34" charset="0"/>
              <a:buChar char="•"/>
            </a:pPr>
            <a:r>
              <a:rPr lang="en-US" sz="2500" dirty="0">
                <a:solidFill>
                  <a:srgbClr val="1ED760"/>
                </a:solidFill>
                <a:latin typeface="Arial Rounded MT Bold" panose="020F0704030504030204" pitchFamily="34" charset="0"/>
              </a:rPr>
              <a:t>Artist</a:t>
            </a:r>
            <a:r>
              <a:rPr lang="en-US" sz="2500" dirty="0">
                <a:latin typeface="Arial Rounded MT Bold" panose="020F0704030504030204" pitchFamily="34" charset="0"/>
              </a:rPr>
              <a:t> – artist name</a:t>
            </a:r>
          </a:p>
          <a:p>
            <a:pPr marL="342900" lvl="0" indent="-342900" algn="l" rtl="0">
              <a:buFont typeface="Arial" panose="020B0604020202020204" pitchFamily="34" charset="0"/>
              <a:buChar char="•"/>
            </a:pPr>
            <a:r>
              <a:rPr lang="en-US" sz="2500" dirty="0">
                <a:latin typeface="Arial Rounded MT Bold" panose="020F0704030504030204" pitchFamily="34" charset="0"/>
              </a:rPr>
              <a:t>Streams – number of streams</a:t>
            </a:r>
          </a:p>
          <a:p>
            <a:pPr marL="342900" lvl="0" indent="-342900" algn="l" rtl="0">
              <a:buFont typeface="Arial" panose="020B0604020202020204" pitchFamily="34" charset="0"/>
              <a:buChar char="•"/>
            </a:pPr>
            <a:r>
              <a:rPr lang="en-US" sz="2500" dirty="0" err="1">
                <a:latin typeface="Arial Rounded MT Bold" panose="020F0704030504030204" pitchFamily="34" charset="0"/>
              </a:rPr>
              <a:t>Url</a:t>
            </a:r>
            <a:r>
              <a:rPr lang="en-US" sz="2500" dirty="0">
                <a:latin typeface="Arial Rounded MT Bold" panose="020F0704030504030204" pitchFamily="34" charset="0"/>
              </a:rPr>
              <a:t> – </a:t>
            </a:r>
            <a:r>
              <a:rPr lang="en-US" sz="2500" dirty="0" err="1">
                <a:latin typeface="Arial Rounded MT Bold" panose="020F0704030504030204" pitchFamily="34" charset="0"/>
              </a:rPr>
              <a:t>url</a:t>
            </a:r>
            <a:r>
              <a:rPr lang="en-US" sz="2500" dirty="0">
                <a:latin typeface="Arial Rounded MT Bold" panose="020F0704030504030204" pitchFamily="34" charset="0"/>
              </a:rPr>
              <a:t> of the song</a:t>
            </a:r>
          </a:p>
          <a:p>
            <a:pPr marL="342900" lvl="0" indent="-342900" algn="l" rtl="0">
              <a:buFont typeface="Arial" panose="020B0604020202020204" pitchFamily="34" charset="0"/>
              <a:buChar char="•"/>
            </a:pPr>
            <a:r>
              <a:rPr lang="en-US" sz="2500" dirty="0">
                <a:solidFill>
                  <a:srgbClr val="1ED760"/>
                </a:solidFill>
                <a:latin typeface="Arial Rounded MT Bold" panose="020F0704030504030204" pitchFamily="34" charset="0"/>
              </a:rPr>
              <a:t>Date</a:t>
            </a:r>
            <a:r>
              <a:rPr lang="en-US" sz="2500" dirty="0">
                <a:latin typeface="Arial Rounded MT Bold" panose="020F0704030504030204" pitchFamily="34" charset="0"/>
              </a:rPr>
              <a:t> – date of chart</a:t>
            </a:r>
          </a:p>
          <a:p>
            <a:pPr marL="342900" lvl="0" indent="-342900" algn="l" rtl="0">
              <a:buFont typeface="Arial" panose="020B0604020202020204" pitchFamily="34" charset="0"/>
              <a:buChar char="•"/>
            </a:pPr>
            <a:r>
              <a:rPr lang="en-US" sz="2500" dirty="0">
                <a:solidFill>
                  <a:srgbClr val="1ED760"/>
                </a:solidFill>
                <a:latin typeface="Arial Rounded MT Bold" panose="020F0704030504030204" pitchFamily="34" charset="0"/>
              </a:rPr>
              <a:t>Code</a:t>
            </a:r>
            <a:r>
              <a:rPr lang="en-US" sz="2500" dirty="0">
                <a:latin typeface="Arial Rounded MT Bold" panose="020F0704030504030204" pitchFamily="34" charset="0"/>
              </a:rPr>
              <a:t> - country code</a:t>
            </a:r>
          </a:p>
          <a:p>
            <a:pPr marL="342900" lvl="0" indent="-342900" algn="l" rtl="0">
              <a:buFont typeface="Arial" panose="020B0604020202020204" pitchFamily="34" charset="0"/>
              <a:buChar char="•"/>
            </a:pPr>
            <a:r>
              <a:rPr lang="en-US" sz="2500" dirty="0">
                <a:solidFill>
                  <a:srgbClr val="1ED760"/>
                </a:solidFill>
                <a:latin typeface="Arial Rounded MT Bold" panose="020F0704030504030204" pitchFamily="34" charset="0"/>
              </a:rPr>
              <a:t>Name</a:t>
            </a:r>
            <a:r>
              <a:rPr lang="en-US" sz="2500" dirty="0">
                <a:latin typeface="Arial Rounded MT Bold" panose="020F0704030504030204" pitchFamily="34" charset="0"/>
              </a:rPr>
              <a:t> – country name</a:t>
            </a:r>
          </a:p>
        </p:txBody>
      </p:sp>
      <p:sp>
        <p:nvSpPr>
          <p:cNvPr id="5" name="TextBox 3">
            <a:extLst>
              <a:ext uri="{FF2B5EF4-FFF2-40B4-BE49-F238E27FC236}">
                <a16:creationId xmlns:a16="http://schemas.microsoft.com/office/drawing/2014/main" id="{E4B7F7CC-101F-4D02-AD5B-5FE431B5C172}"/>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THE DATA</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589632254"/>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9CFEE743-E5AF-44FD-8400-1EC958CC142D}"/>
              </a:ext>
            </a:extLst>
          </p:cNvPr>
          <p:cNvSpPr/>
          <p:nvPr/>
        </p:nvSpPr>
        <p:spPr>
          <a:xfrm>
            <a:off x="192946" y="1599578"/>
            <a:ext cx="8179267" cy="4324261"/>
          </a:xfrm>
          <a:prstGeom prst="rect">
            <a:avLst/>
          </a:prstGeom>
        </p:spPr>
        <p:txBody>
          <a:bodyPr wrap="square">
            <a:spAutoFit/>
          </a:bodyPr>
          <a:lstStyle/>
          <a:p>
            <a:pPr algn="ctr" rtl="0"/>
            <a:r>
              <a:rPr lang="en-US" sz="2500" dirty="0">
                <a:latin typeface="Arial Rounded MT Bold" panose="020F0704030504030204" pitchFamily="34" charset="0"/>
              </a:rPr>
              <a:t>In order to solve our research question, we needed to modify the received songs data:</a:t>
            </a:r>
          </a:p>
          <a:p>
            <a:pPr marL="342900" indent="-342900" algn="l" rtl="0">
              <a:buAutoNum type="arabicPeriod"/>
            </a:pPr>
            <a:r>
              <a:rPr lang="en-US" sz="2500" dirty="0">
                <a:solidFill>
                  <a:srgbClr val="1ED760"/>
                </a:solidFill>
                <a:latin typeface="Arial Rounded MT Bold" panose="020F0704030504030204" pitchFamily="34" charset="0"/>
              </a:rPr>
              <a:t>Delete</a:t>
            </a:r>
            <a:r>
              <a:rPr lang="en-US" sz="2500" dirty="0">
                <a:latin typeface="Arial Rounded MT Bold" panose="020F0704030504030204" pitchFamily="34" charset="0"/>
              </a:rPr>
              <a:t> unnecessary columns. </a:t>
            </a:r>
          </a:p>
          <a:p>
            <a:pPr marL="342900" indent="-342900" algn="l" rtl="0">
              <a:buAutoNum type="arabicPeriod"/>
            </a:pPr>
            <a:r>
              <a:rPr lang="en-US" sz="2500" dirty="0">
                <a:solidFill>
                  <a:srgbClr val="1ED760"/>
                </a:solidFill>
                <a:latin typeface="Arial Rounded MT Bold" panose="020F0704030504030204" pitchFamily="34" charset="0"/>
              </a:rPr>
              <a:t>Filter</a:t>
            </a:r>
            <a:r>
              <a:rPr lang="en-US" sz="2500" dirty="0">
                <a:latin typeface="Arial Rounded MT Bold" panose="020F0704030504030204" pitchFamily="34" charset="0"/>
              </a:rPr>
              <a:t> the songs ranked in </a:t>
            </a:r>
            <a:r>
              <a:rPr lang="en-US" sz="2500" dirty="0">
                <a:solidFill>
                  <a:srgbClr val="1ED760"/>
                </a:solidFill>
                <a:latin typeface="Arial Rounded MT Bold" panose="020F0704030504030204" pitchFamily="34" charset="0"/>
              </a:rPr>
              <a:t>2021</a:t>
            </a:r>
          </a:p>
          <a:p>
            <a:pPr marL="342900" indent="-342900" algn="l" rtl="0">
              <a:buAutoNum type="arabicPeriod"/>
            </a:pPr>
            <a:r>
              <a:rPr lang="en-US" sz="2500" dirty="0">
                <a:latin typeface="Arial Rounded MT Bold" panose="020F0704030504030204" pitchFamily="34" charset="0"/>
              </a:rPr>
              <a:t>Find the </a:t>
            </a:r>
            <a:r>
              <a:rPr lang="en-US" sz="2500" dirty="0">
                <a:solidFill>
                  <a:srgbClr val="1ED760"/>
                </a:solidFill>
                <a:latin typeface="Arial Rounded MT Bold" panose="020F0704030504030204" pitchFamily="34" charset="0"/>
              </a:rPr>
              <a:t>max chart position </a:t>
            </a:r>
            <a:r>
              <a:rPr lang="en-US" sz="2500" dirty="0">
                <a:latin typeface="Arial Rounded MT Bold" panose="020F0704030504030204" pitchFamily="34" charset="0"/>
              </a:rPr>
              <a:t>occurrence for a song in its country. </a:t>
            </a:r>
          </a:p>
          <a:p>
            <a:pPr marL="342900" indent="-342900" algn="l" rtl="0">
              <a:buAutoNum type="arabicPeriod"/>
            </a:pPr>
            <a:r>
              <a:rPr lang="en-US" sz="2500" dirty="0">
                <a:latin typeface="Arial Rounded MT Bold" panose="020F0704030504030204" pitchFamily="34" charset="0"/>
              </a:rPr>
              <a:t>Create data </a:t>
            </a:r>
            <a:r>
              <a:rPr lang="en-US" sz="2500" dirty="0">
                <a:solidFill>
                  <a:srgbClr val="1ED760"/>
                </a:solidFill>
                <a:latin typeface="Arial Rounded MT Bold" panose="020F0704030504030204" pitchFamily="34" charset="0"/>
              </a:rPr>
              <a:t>“buckets” </a:t>
            </a:r>
            <a:r>
              <a:rPr lang="en-US" sz="2500" dirty="0">
                <a:latin typeface="Arial Rounded MT Bold" panose="020F0704030504030204" pitchFamily="34" charset="0"/>
              </a:rPr>
              <a:t>based on songs ratings  – will be used in the learning process.</a:t>
            </a:r>
          </a:p>
          <a:p>
            <a:pPr marL="342900" indent="-342900" algn="l" rtl="0">
              <a:buAutoNum type="arabicPeriod"/>
            </a:pPr>
            <a:r>
              <a:rPr lang="en-US" sz="2500" dirty="0">
                <a:solidFill>
                  <a:srgbClr val="1ED760"/>
                </a:solidFill>
                <a:latin typeface="Arial Rounded MT Bold" panose="020F0704030504030204" pitchFamily="34" charset="0"/>
              </a:rPr>
              <a:t>Merge</a:t>
            </a:r>
            <a:r>
              <a:rPr lang="en-US" sz="2500" dirty="0">
                <a:latin typeface="Arial Rounded MT Bold" panose="020F0704030504030204" pitchFamily="34" charset="0"/>
              </a:rPr>
              <a:t> all the song ranking buckets from all countries to one row for each song</a:t>
            </a:r>
          </a:p>
          <a:p>
            <a:pPr marL="342900" indent="-342900" algn="ctr" rtl="0">
              <a:buAutoNum type="arabicPeriod"/>
            </a:pPr>
            <a:endParaRPr lang="en-US" sz="2500" dirty="0">
              <a:latin typeface="Arial Rounded MT Bold" panose="020F0704030504030204" pitchFamily="34" charset="0"/>
            </a:endParaRPr>
          </a:p>
        </p:txBody>
      </p:sp>
      <p:sp>
        <p:nvSpPr>
          <p:cNvPr id="5" name="TextBox 3">
            <a:extLst>
              <a:ext uri="{FF2B5EF4-FFF2-40B4-BE49-F238E27FC236}">
                <a16:creationId xmlns:a16="http://schemas.microsoft.com/office/drawing/2014/main" id="{FCE276E1-8746-4E3F-82D2-1C12FE438D65}"/>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Data processing</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426852003"/>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0476E8D3-E32E-4E5B-B803-3B727CBEF971}"/>
              </a:ext>
            </a:extLst>
          </p:cNvPr>
          <p:cNvSpPr/>
          <p:nvPr/>
        </p:nvSpPr>
        <p:spPr>
          <a:xfrm>
            <a:off x="279803" y="1405231"/>
            <a:ext cx="7983354" cy="2677656"/>
          </a:xfrm>
          <a:prstGeom prst="rect">
            <a:avLst/>
          </a:prstGeom>
        </p:spPr>
        <p:txBody>
          <a:bodyPr wrap="square">
            <a:spAutoFit/>
          </a:bodyPr>
          <a:lstStyle/>
          <a:p>
            <a:pPr algn="l" rtl="0"/>
            <a:r>
              <a:rPr lang="en-US" sz="2500" dirty="0">
                <a:solidFill>
                  <a:srgbClr val="1ED760"/>
                </a:solidFill>
                <a:latin typeface="Arial Rounded MT Bold" panose="020F0704030504030204" pitchFamily="34" charset="0"/>
              </a:rPr>
              <a:t>Delete unnecessary columns.</a:t>
            </a:r>
          </a:p>
          <a:p>
            <a:pPr algn="l" rtl="0"/>
            <a:endParaRPr lang="en-US" sz="2500" dirty="0">
              <a:latin typeface="Arial Rounded MT Bold" panose="020F0704030504030204" pitchFamily="34" charset="0"/>
            </a:endParaRPr>
          </a:p>
          <a:p>
            <a:pPr algn="l" rtl="0"/>
            <a:r>
              <a:rPr lang="en-US" sz="2500" dirty="0">
                <a:latin typeface="Arial Rounded MT Bold" panose="020F0704030504030204" pitchFamily="34" charset="0"/>
              </a:rPr>
              <a:t>The </a:t>
            </a:r>
            <a:r>
              <a:rPr lang="en-US" sz="2500" dirty="0" err="1">
                <a:latin typeface="Arial Rounded MT Bold" panose="020F0704030504030204" pitchFamily="34" charset="0"/>
              </a:rPr>
              <a:t>url</a:t>
            </a:r>
            <a:r>
              <a:rPr lang="en-US" sz="2500" dirty="0">
                <a:latin typeface="Arial Rounded MT Bold" panose="020F0704030504030204" pitchFamily="34" charset="0"/>
              </a:rPr>
              <a:t> &amp; streams columns are irrelevant for our research. </a:t>
            </a:r>
          </a:p>
          <a:p>
            <a:pPr algn="l" rtl="0"/>
            <a:r>
              <a:rPr lang="en-US" sz="2500" dirty="0">
                <a:latin typeface="Arial Rounded MT Bold" panose="020F0704030504030204" pitchFamily="34" charset="0"/>
              </a:rPr>
              <a:t>We erased those columns to make the data processing &amp; learning more efficient  </a:t>
            </a:r>
          </a:p>
          <a:p>
            <a:pPr marL="342900" indent="-342900" algn="l" rtl="0">
              <a:buAutoNum type="arabicPeriod"/>
            </a:pPr>
            <a:endParaRPr lang="en-US" dirty="0">
              <a:latin typeface="Arial Rounded MT Bold" panose="020F0704030504030204" pitchFamily="34" charset="0"/>
            </a:endParaRPr>
          </a:p>
        </p:txBody>
      </p:sp>
      <p:pic>
        <p:nvPicPr>
          <p:cNvPr id="5" name="תמונה 4">
            <a:extLst>
              <a:ext uri="{FF2B5EF4-FFF2-40B4-BE49-F238E27FC236}">
                <a16:creationId xmlns:a16="http://schemas.microsoft.com/office/drawing/2014/main" id="{D0814348-6A27-44A7-9E39-BAEABC88770C}"/>
              </a:ext>
            </a:extLst>
          </p:cNvPr>
          <p:cNvPicPr>
            <a:picLocks noChangeAspect="1"/>
          </p:cNvPicPr>
          <p:nvPr/>
        </p:nvPicPr>
        <p:blipFill>
          <a:blip r:embed="rId2"/>
          <a:stretch>
            <a:fillRect/>
          </a:stretch>
        </p:blipFill>
        <p:spPr>
          <a:xfrm>
            <a:off x="383564" y="4340898"/>
            <a:ext cx="7376776" cy="1044833"/>
          </a:xfrm>
          <a:prstGeom prst="rect">
            <a:avLst/>
          </a:prstGeom>
        </p:spPr>
      </p:pic>
      <p:sp>
        <p:nvSpPr>
          <p:cNvPr id="7" name="TextBox 3">
            <a:extLst>
              <a:ext uri="{FF2B5EF4-FFF2-40B4-BE49-F238E27FC236}">
                <a16:creationId xmlns:a16="http://schemas.microsoft.com/office/drawing/2014/main" id="{A4B19EA4-36DD-46A6-8072-650F3E972A62}"/>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Data processing</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1170265731"/>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EC0422F2-0506-48B9-8231-0E3B2EF82786}"/>
              </a:ext>
            </a:extLst>
          </p:cNvPr>
          <p:cNvSpPr/>
          <p:nvPr/>
        </p:nvSpPr>
        <p:spPr>
          <a:xfrm>
            <a:off x="279802" y="1446896"/>
            <a:ext cx="6882580" cy="2785378"/>
          </a:xfrm>
          <a:prstGeom prst="rect">
            <a:avLst/>
          </a:prstGeom>
        </p:spPr>
        <p:txBody>
          <a:bodyPr wrap="square">
            <a:spAutoFit/>
          </a:bodyPr>
          <a:lstStyle/>
          <a:p>
            <a:pPr algn="l" rtl="0"/>
            <a:r>
              <a:rPr lang="en-US" sz="2500" dirty="0">
                <a:solidFill>
                  <a:srgbClr val="1ED760"/>
                </a:solidFill>
                <a:latin typeface="Arial Rounded MT Bold" panose="020F0704030504030204" pitchFamily="34" charset="0"/>
              </a:rPr>
              <a:t>Filter the songs ranked in 2021</a:t>
            </a:r>
          </a:p>
          <a:p>
            <a:pPr algn="l" rtl="0"/>
            <a:endParaRPr lang="en-US" sz="2500" dirty="0">
              <a:solidFill>
                <a:srgbClr val="1ED760"/>
              </a:solidFill>
              <a:latin typeface="Arial Rounded MT Bold" panose="020F0704030504030204" pitchFamily="34" charset="0"/>
            </a:endParaRPr>
          </a:p>
          <a:p>
            <a:pPr algn="l" rtl="0"/>
            <a:r>
              <a:rPr lang="en-US" sz="2500" dirty="0">
                <a:latin typeface="Arial Rounded MT Bold" panose="020F0704030504030204" pitchFamily="34" charset="0"/>
              </a:rPr>
              <a:t>we decided to filter the records in addition to make the learning process relevant. </a:t>
            </a:r>
          </a:p>
          <a:p>
            <a:pPr algn="l" rtl="0"/>
            <a:r>
              <a:rPr lang="en-US" sz="2500" dirty="0">
                <a:latin typeface="Arial Rounded MT Bold" panose="020F0704030504030204" pitchFamily="34" charset="0"/>
              </a:rPr>
              <a:t>As a result were facing a scaled amount of data. </a:t>
            </a:r>
          </a:p>
          <a:p>
            <a:pPr marL="342900" indent="-342900" algn="l" rtl="0">
              <a:buAutoNum type="arabicPeriod"/>
            </a:pPr>
            <a:endParaRPr lang="en-US" sz="2500" dirty="0">
              <a:solidFill>
                <a:srgbClr val="1ED760"/>
              </a:solidFill>
              <a:latin typeface="Arial Rounded MT Bold" panose="020F0704030504030204" pitchFamily="34" charset="0"/>
            </a:endParaRPr>
          </a:p>
        </p:txBody>
      </p:sp>
      <p:pic>
        <p:nvPicPr>
          <p:cNvPr id="5" name="תמונה 4">
            <a:extLst>
              <a:ext uri="{FF2B5EF4-FFF2-40B4-BE49-F238E27FC236}">
                <a16:creationId xmlns:a16="http://schemas.microsoft.com/office/drawing/2014/main" id="{5BD77FA8-4C78-4D51-A057-BC9CA901D795}"/>
              </a:ext>
            </a:extLst>
          </p:cNvPr>
          <p:cNvPicPr>
            <a:picLocks noChangeAspect="1"/>
          </p:cNvPicPr>
          <p:nvPr/>
        </p:nvPicPr>
        <p:blipFill>
          <a:blip r:embed="rId2"/>
          <a:stretch>
            <a:fillRect/>
          </a:stretch>
        </p:blipFill>
        <p:spPr>
          <a:xfrm>
            <a:off x="215813" y="4624846"/>
            <a:ext cx="8224262" cy="1376260"/>
          </a:xfrm>
          <a:prstGeom prst="rect">
            <a:avLst/>
          </a:prstGeom>
        </p:spPr>
      </p:pic>
      <p:sp>
        <p:nvSpPr>
          <p:cNvPr id="7" name="TextBox 3">
            <a:extLst>
              <a:ext uri="{FF2B5EF4-FFF2-40B4-BE49-F238E27FC236}">
                <a16:creationId xmlns:a16="http://schemas.microsoft.com/office/drawing/2014/main" id="{769CE1AC-7F93-4B10-8F4D-9BBB89E3BB8D}"/>
              </a:ext>
            </a:extLst>
          </p:cNvPr>
          <p:cNvSpPr txBox="1"/>
          <p:nvPr/>
        </p:nvSpPr>
        <p:spPr>
          <a:xfrm>
            <a:off x="279802" y="450085"/>
            <a:ext cx="9104671" cy="707886"/>
          </a:xfrm>
          <a:prstGeom prst="rect">
            <a:avLst/>
          </a:prstGeom>
          <a:noFill/>
        </p:spPr>
        <p:txBody>
          <a:bodyPr wrap="square" rtlCol="1">
            <a:spAutoFit/>
          </a:bodyPr>
          <a:lstStyle/>
          <a:p>
            <a:pPr algn="l"/>
            <a:r>
              <a:rPr lang="en-US" sz="4000" b="1" dirty="0">
                <a:solidFill>
                  <a:srgbClr val="1ED760"/>
                </a:solidFill>
                <a:latin typeface="Arial Rounded MT Bold" panose="020F0704030504030204" pitchFamily="34" charset="0"/>
              </a:rPr>
              <a:t>Data processing</a:t>
            </a:r>
            <a:endParaRPr lang="he-IL" sz="4000" b="1" dirty="0">
              <a:solidFill>
                <a:srgbClr val="1ED760"/>
              </a:solidFill>
              <a:latin typeface="Arial Rounded MT Bold" panose="020F0704030504030204" pitchFamily="34" charset="0"/>
            </a:endParaRPr>
          </a:p>
        </p:txBody>
      </p:sp>
    </p:spTree>
    <p:extLst>
      <p:ext uri="{BB962C8B-B14F-4D97-AF65-F5344CB8AC3E}">
        <p14:creationId xmlns:p14="http://schemas.microsoft.com/office/powerpoint/2010/main" val="711683141"/>
      </p:ext>
    </p:extLst>
  </p:cSld>
  <p:clrMapOvr>
    <a:masterClrMapping/>
  </p:clrMapOvr>
  <mc:AlternateContent xmlns:mc="http://schemas.openxmlformats.org/markup-compatibility/2006" xmlns:p14="http://schemas.microsoft.com/office/powerpoint/2010/main">
    <mc:Choice Requires="p14">
      <p:transition spd="med">
        <p14:ferris dir="r"/>
      </p:transition>
    </mc:Choice>
    <mc:Fallback xmlns="">
      <p:transitio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6637</TotalTime>
  <Words>1670</Words>
  <Application>Microsoft Office PowerPoint</Application>
  <PresentationFormat>מסך רחב</PresentationFormat>
  <Paragraphs>182</Paragraphs>
  <Slides>37</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37</vt:i4>
      </vt:variant>
    </vt:vector>
  </HeadingPairs>
  <TitlesOfParts>
    <vt:vector size="42" baseType="lpstr">
      <vt:lpstr>Arial</vt:lpstr>
      <vt:lpstr>Arial Rounded MT Bold</vt:lpstr>
      <vt:lpstr>Calibri</vt:lpstr>
      <vt:lpstr>Calibri Light</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Rachel Abuhav</dc:creator>
  <cp:lastModifiedBy>Tali Tsvang</cp:lastModifiedBy>
  <cp:revision>51</cp:revision>
  <dcterms:created xsi:type="dcterms:W3CDTF">2021-06-19T14:16:35Z</dcterms:created>
  <dcterms:modified xsi:type="dcterms:W3CDTF">2021-06-26T19:03:25Z</dcterms:modified>
</cp:coreProperties>
</file>