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71" r:id="rId9"/>
    <p:sldId id="262" r:id="rId10"/>
    <p:sldId id="272" r:id="rId11"/>
    <p:sldId id="273" r:id="rId12"/>
    <p:sldId id="274" r:id="rId13"/>
    <p:sldId id="263" r:id="rId14"/>
    <p:sldId id="267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272E8-8DFF-499F-B2FA-C745B73E87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E5B7F2-0B29-4278-98F4-314884B366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4C59A-43F2-4E48-8E22-374D3DC0F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D2257-530A-4509-81C0-A1A26CBA8E16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05F73-F516-45B1-83F2-2D9E1E961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218B2-B08F-470A-A1B4-24DD3D2E6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1EF4-553A-4C6E-953C-6DC80C4C6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37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0988D-B5ED-45F7-98B6-56C60584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7B6A7B-6D21-41FA-B43D-50D9110AF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4B96D-0FE1-4C72-AB35-EA7ED34B8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D2257-530A-4509-81C0-A1A26CBA8E16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4DB28-3489-42DE-B0C5-05A730667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B7165-21A0-4E66-B895-38B75117C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1EF4-553A-4C6E-953C-6DC80C4C6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70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DCDFC9-4187-4D7B-A555-F28685F25B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600DD9-05BF-47E1-A86B-54345C5ED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25725-522D-41A0-8869-CA344C205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D2257-530A-4509-81C0-A1A26CBA8E16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C5565-1FA5-4421-8EB0-97D26EA76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748F1-F504-4DD1-AC3B-0370C1BA5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1EF4-553A-4C6E-953C-6DC80C4C6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71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C541B-09A8-4299-875C-E93E8E0F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60664-281D-4232-AA7D-99D28937E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EA8EF-0A19-495F-A234-83C793227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D2257-530A-4509-81C0-A1A26CBA8E16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57984-E915-49DE-ACD0-16F55F367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128D6-2C1F-410E-A1E9-086668ACC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1EF4-553A-4C6E-953C-6DC80C4C6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70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4E4FE-6703-41DC-BE0D-CBE91E343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53B8C-B2A4-4F2D-9E6B-FAD489AEC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0A50D-8136-4A19-BF2C-BE2CA17F0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D2257-530A-4509-81C0-A1A26CBA8E16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27006-EB4A-405D-B01F-55BBC15FD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BCEC-B914-4F3E-B0CC-C7278E21F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1EF4-553A-4C6E-953C-6DC80C4C6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5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86EFA-F532-4A1D-95CA-142DCB3FA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B9773-7FFD-4B6B-B42D-6A786AF276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DDE649-5340-4D99-B5AF-0A08AEEAE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DB030-9483-40E2-A8B1-BA8305639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D2257-530A-4509-81C0-A1A26CBA8E16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551B1-74DA-4F75-A388-84721C373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D48AA-B46F-4DA8-B665-239C70285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1EF4-553A-4C6E-953C-6DC80C4C6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21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D27A1-F742-4240-A0DB-864BFE575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25F91-6766-4F7B-A0A2-E8364750A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88867C-88E3-47B4-AD93-C490EE268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04DA8E-0266-4305-9C3A-A951E3D3E6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25D623-AE3A-44E7-9FF9-1E0542C51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E939DC-9A76-4B8E-8371-9BFEDFA18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D2257-530A-4509-81C0-A1A26CBA8E16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7BEB01-B139-431B-9A7F-CCAAA1CBE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E25457-6E88-4384-8D7B-C149D58D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1EF4-553A-4C6E-953C-6DC80C4C6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66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8717-8867-41A0-89BB-57BF0F096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83AB49-14BC-4D9D-AD8A-704BECD52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D2257-530A-4509-81C0-A1A26CBA8E16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A38028-5763-43B2-8D4B-E74A439A1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8E5828-F0ED-4BFC-90A4-5993EFEDD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1EF4-553A-4C6E-953C-6DC80C4C6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72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053F09-22E5-41CE-9B95-FE738EA6F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D2257-530A-4509-81C0-A1A26CBA8E16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B11D37-0882-4FBD-A0AA-AD075CA55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76D66-886B-41DC-8165-9D12F61AB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1EF4-553A-4C6E-953C-6DC80C4C6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83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75020-9C6A-443E-A084-52A7CC6B8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5D7BA-3291-42AA-8CE4-685F02740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2D505D-CFCB-44CE-BA4A-EBFCA0A67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D95F92-5901-4C37-97C6-63B0F18DC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D2257-530A-4509-81C0-A1A26CBA8E16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2D714F-3167-467C-B8F1-1796A14D6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2577D-6F52-4C46-BFC7-58C94FCD6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1EF4-553A-4C6E-953C-6DC80C4C6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01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32204-4824-436B-98B7-28B83CA91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D9B799-5F07-49A3-9274-81C882F46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271317-1250-4642-BCE4-446F3DBD3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18B94-A682-4BA5-9FC3-D0F53D492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D2257-530A-4509-81C0-A1A26CBA8E16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411BA7-88B8-493C-9F82-EA7144D9A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6984D-116B-4B42-8146-832D895B3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1EF4-553A-4C6E-953C-6DC80C4C6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9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61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B70A9E-6E10-473E-B8D7-1A67A9DC4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C579D-E0D7-4412-BB5C-A7689200C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DA1CD-6135-4297-AE5F-A7623DD308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D2257-530A-4509-81C0-A1A26CBA8E16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24EC6-513B-4812-9D97-B8753AFF1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51D54-2239-4CD9-A0B6-BAB4082328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E1EF4-553A-4C6E-953C-6DC80C4C6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93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tacritic.com/" TargetMode="External"/><Relationship Id="rId2" Type="http://schemas.openxmlformats.org/officeDocument/2006/relationships/hyperlink" Target="https://www.vgchartz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38000">
              <a:srgbClr val="3B79B2"/>
            </a:gs>
            <a:gs pos="69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203AE4-5089-4061-8403-6299DF007A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490" y="2090444"/>
            <a:ext cx="7554742" cy="47675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57A900-3F35-47ED-B93A-9DD6914A1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7490" y="-64655"/>
            <a:ext cx="7220607" cy="1756440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האם אפשר לחזות את המשחק המוצלח הבא?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E1299C-92E0-4C30-AF7B-898FB652E7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551" y="6258202"/>
            <a:ext cx="4412433" cy="599798"/>
          </a:xfrm>
          <a:noFill/>
        </p:spPr>
        <p:txBody>
          <a:bodyPr>
            <a:normAutofit/>
          </a:bodyPr>
          <a:lstStyle/>
          <a:p>
            <a:r>
              <a:rPr lang="he-IL" dirty="0"/>
              <a:t>ניב יחזקאל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586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D441B1-DC7B-46D9-89AB-E16CB6E1D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051" y="1074349"/>
            <a:ext cx="5763200" cy="43792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814A4C-DE2C-4129-80D7-C5D585CD7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74859"/>
            <a:ext cx="6434051" cy="447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545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6C00D-ED1F-40ED-9AC1-6AC17BB43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055" y="1024523"/>
            <a:ext cx="4594934" cy="46394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dirty="0"/>
              <a:t>קישור בין נתונים –</a:t>
            </a:r>
            <a:endParaRPr lang="en-US" dirty="0"/>
          </a:p>
          <a:p>
            <a:pPr marL="0" indent="0">
              <a:buNone/>
            </a:pPr>
            <a:r>
              <a:rPr lang="he-IL" dirty="0"/>
              <a:t>ניתן לראות שהקשרים החזקים ביותר הם בין שנת יציאה לפלטפורמה, שכן משחקים יוצאים לקונסולות שיצאו בתקופה האחרונה.</a:t>
            </a:r>
            <a:endParaRPr lang="en-US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AD843C-82A6-4ACA-91EA-FD8403D6B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282" y="89623"/>
            <a:ext cx="6366184" cy="53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397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B007C4E-284E-4E4B-9AF0-2EFEEF07750E}"/>
              </a:ext>
            </a:extLst>
          </p:cNvPr>
          <p:cNvSpPr txBox="1"/>
          <p:nvPr/>
        </p:nvSpPr>
        <p:spPr>
          <a:xfrm>
            <a:off x="6617546" y="612560"/>
            <a:ext cx="3313616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/>
              <a:t>וציון מבקרים ומכירות-</a:t>
            </a:r>
          </a:p>
          <a:p>
            <a:endParaRPr lang="he-IL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8F2E67-1393-486B-8D86-20A7333A9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518" y="1737223"/>
            <a:ext cx="8735644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138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6ED27-54CE-4295-8AFA-DC5C41811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1040" y="334645"/>
            <a:ext cx="2677160" cy="1325563"/>
          </a:xfrm>
        </p:spPr>
        <p:txBody>
          <a:bodyPr/>
          <a:lstStyle/>
          <a:p>
            <a:pPr algn="r"/>
            <a:r>
              <a:rPr lang="he-IL" u="sng" dirty="0"/>
              <a:t>שלב שלישי:</a:t>
            </a:r>
            <a:endParaRPr lang="en-US" u="sn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37B555-EE80-4D58-BE46-BCECE9A78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861" y="1398296"/>
            <a:ext cx="10412278" cy="24101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A6B9DD-440A-42DE-A834-833ABD55D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996338"/>
            <a:ext cx="4096322" cy="15432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23A535-2897-4A1D-A345-E3E04B5A96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9962" y="3916439"/>
            <a:ext cx="2915057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695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1A35B-31E5-4BB4-AC71-32815CC69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600" y="365125"/>
            <a:ext cx="2453640" cy="1325563"/>
          </a:xfrm>
        </p:spPr>
        <p:txBody>
          <a:bodyPr/>
          <a:lstStyle/>
          <a:p>
            <a:pPr algn="r"/>
            <a:r>
              <a:rPr lang="he-IL" u="sng" dirty="0"/>
              <a:t>שלב רביעי:</a:t>
            </a:r>
            <a:endParaRPr lang="en-US" u="sng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F9AED04-EA3F-4847-9CC2-115E48B782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76502" y="2842131"/>
            <a:ext cx="3486637" cy="2819794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3667CF-84C4-4140-BE41-1BD7E1A3E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045" y="2842131"/>
            <a:ext cx="3505689" cy="28960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31C102A-A522-4E66-B246-EF1AE46FC38A}"/>
              </a:ext>
            </a:extLst>
          </p:cNvPr>
          <p:cNvSpPr txBox="1"/>
          <p:nvPr/>
        </p:nvSpPr>
        <p:spPr>
          <a:xfrm>
            <a:off x="6416028" y="2304815"/>
            <a:ext cx="516199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/>
              <a:t>משחקים עם הסיכוי הכי גבוה להיות 'מוצלחים' לפי החיזוי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A97699-68B7-4F33-963A-0543595A5C2E}"/>
              </a:ext>
            </a:extLst>
          </p:cNvPr>
          <p:cNvSpPr txBox="1"/>
          <p:nvPr/>
        </p:nvSpPr>
        <p:spPr>
          <a:xfrm>
            <a:off x="600502" y="2304815"/>
            <a:ext cx="526297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/>
              <a:t>משחקים עם הסיכוי הכי גבוה לא להיות הצלחה לפי החיזוי</a:t>
            </a:r>
          </a:p>
        </p:txBody>
      </p:sp>
    </p:spTree>
    <p:extLst>
      <p:ext uri="{BB962C8B-B14F-4D97-AF65-F5344CB8AC3E}">
        <p14:creationId xmlns:p14="http://schemas.microsoft.com/office/powerpoint/2010/main" val="951463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9DA97-4CC0-418D-95AE-F06303CA6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0800" y="212725"/>
            <a:ext cx="1701800" cy="1325563"/>
          </a:xfrm>
        </p:spPr>
        <p:txBody>
          <a:bodyPr/>
          <a:lstStyle/>
          <a:p>
            <a:pPr algn="r" rtl="1"/>
            <a:r>
              <a:rPr lang="he-IL" u="sng" dirty="0"/>
              <a:t>סיכום: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3CB71-7DCC-4F95-92B0-D68101674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dirty="0"/>
              <a:t>לפי בדיקה מול נתוני המכירות של משחקים בדיעבד, ניתן לראות כי החיזוי לגבי משחק מוצלח לפי נתונים כמו ציון מבקרים, פלטפורמה ג'אנר וכו' כן עובד בצורה די מדויקת;</a:t>
            </a:r>
          </a:p>
          <a:p>
            <a:pPr marL="0" indent="0" algn="r" rtl="1">
              <a:buNone/>
            </a:pPr>
            <a:r>
              <a:rPr lang="he-IL" dirty="0"/>
              <a:t>אך חיזוי לגבי משחקים שלא יהיו מוצלחים לא בהכרח היו נכונים, שכן היו כמה בודדים שלמרות החיזוי הצליחו, אך אלא יותר בגלל חוסר במספיק מידע לגבי המפיץ/מפתח וכו' מאשר החיזוי עצמו.</a:t>
            </a:r>
          </a:p>
          <a:p>
            <a:pPr marL="0" indent="0" algn="r" rtl="1">
              <a:buNone/>
            </a:pPr>
            <a:r>
              <a:rPr lang="he-IL" dirty="0"/>
              <a:t>זאת אומרת שכן ניתן לחזות הצלחת משחק ע"י דיוק מסוים, אך משחקים ע"י מפתחים/מפיצים לא מוכרים יכולים למרות כל הסיכויים להוציא משחק מוצלח.</a:t>
            </a:r>
          </a:p>
        </p:txBody>
      </p:sp>
    </p:spTree>
    <p:extLst>
      <p:ext uri="{BB962C8B-B14F-4D97-AF65-F5344CB8AC3E}">
        <p14:creationId xmlns:p14="http://schemas.microsoft.com/office/powerpoint/2010/main" val="1901714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89555-13DA-4458-94BA-3EE68ABDD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23277"/>
            <a:ext cx="10515600" cy="315912"/>
          </a:xfrm>
        </p:spPr>
        <p:txBody>
          <a:bodyPr>
            <a:noAutofit/>
          </a:bodyPr>
          <a:lstStyle/>
          <a:p>
            <a:pPr algn="r"/>
            <a:r>
              <a:rPr lang="he-IL" sz="6600" dirty="0"/>
              <a:t>הקדמה</a:t>
            </a:r>
            <a:endParaRPr lang="en-US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0F7E3-EB7D-4F3D-843B-2C1E377C8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r">
              <a:buNone/>
            </a:pPr>
            <a:r>
              <a:rPr lang="he-IL" dirty="0">
                <a:solidFill>
                  <a:srgbClr val="000000"/>
                </a:solidFill>
                <a:latin typeface="Fbspoilersp webfont"/>
              </a:rPr>
              <a:t>אני משחק משחקים מאז שאני זוכר את עצמי, ולכן החלטתי לעשות עבודה בנושא שרלוונטי אלי.</a:t>
            </a:r>
            <a:endParaRPr lang="en-US" dirty="0">
              <a:solidFill>
                <a:srgbClr val="000000"/>
              </a:solidFill>
              <a:latin typeface="Fbspoilersp webfont"/>
            </a:endParaRPr>
          </a:p>
          <a:p>
            <a:pPr marL="0" indent="0" algn="r">
              <a:buNone/>
            </a:pPr>
            <a:r>
              <a:rPr lang="he-IL" dirty="0">
                <a:solidFill>
                  <a:srgbClr val="000000"/>
                </a:solidFill>
                <a:latin typeface="Fbspoilersp webfont"/>
              </a:rPr>
              <a:t>דבר אחד שתמיד עניין אותי זה מה ה"נוסחא" למשחק מצליח, והאם אפשר לחזות הצלחת מכירות של משחק בעזרת נתונים כמו ג'אנר, ציון, קונסולה, וכו'.</a:t>
            </a:r>
            <a:endParaRPr lang="en-US" dirty="0">
              <a:solidFill>
                <a:srgbClr val="000000"/>
              </a:solidFill>
              <a:latin typeface="Fbspoilersp webfont"/>
            </a:endParaRPr>
          </a:p>
          <a:p>
            <a:pPr marL="0" indent="0" algn="r">
              <a:buNone/>
            </a:pPr>
            <a:endParaRPr lang="he-IL" dirty="0">
              <a:solidFill>
                <a:srgbClr val="000000"/>
              </a:solidFill>
              <a:latin typeface="Fbspoilersp webfont"/>
            </a:endParaRPr>
          </a:p>
          <a:p>
            <a:pPr marL="0" indent="0" algn="r">
              <a:buNone/>
            </a:pPr>
            <a:r>
              <a:rPr lang="he-IL" dirty="0">
                <a:solidFill>
                  <a:srgbClr val="000000"/>
                </a:solidFill>
                <a:latin typeface="Fbspoilersp webfont"/>
              </a:rPr>
              <a:t>הנתונים שהשתמשתי בפרוייקט זה נלקחו בעזרת מעבר על </a:t>
            </a:r>
            <a:r>
              <a:rPr lang="en-US" dirty="0">
                <a:solidFill>
                  <a:srgbClr val="000000"/>
                </a:solidFill>
                <a:latin typeface="Fbspoilersp webfont"/>
              </a:rPr>
              <a:t> </a:t>
            </a:r>
            <a:r>
              <a:rPr lang="en-US" dirty="0">
                <a:solidFill>
                  <a:srgbClr val="000000"/>
                </a:solidFill>
                <a:latin typeface="Fbspoilersp webfont"/>
                <a:hlinkClick r:id="rId2"/>
              </a:rPr>
              <a:t>https://www.vgchartz.com/</a:t>
            </a:r>
            <a:endParaRPr lang="en-US" dirty="0">
              <a:solidFill>
                <a:srgbClr val="000000"/>
              </a:solidFill>
              <a:latin typeface="Fbspoilersp webfont"/>
            </a:endParaRPr>
          </a:p>
          <a:p>
            <a:pPr marL="0" indent="0" algn="r">
              <a:buNone/>
            </a:pPr>
            <a:r>
              <a:rPr lang="he-IL" dirty="0">
                <a:solidFill>
                  <a:srgbClr val="000000"/>
                </a:solidFill>
                <a:latin typeface="Fbspoilersp webfont"/>
              </a:rPr>
              <a:t>המכיל נתונים לגבי מכירות, קונסולה תאריך יציאה וכו' ו-</a:t>
            </a:r>
          </a:p>
          <a:p>
            <a:pPr marL="0" indent="0" algn="r">
              <a:buNone/>
            </a:pPr>
            <a:r>
              <a:rPr lang="en-US" dirty="0">
                <a:solidFill>
                  <a:srgbClr val="000000"/>
                </a:solidFill>
                <a:latin typeface="Fbspoilersp webfont"/>
                <a:hlinkClick r:id="rId3"/>
              </a:rPr>
              <a:t>https://www.metacritic.com/</a:t>
            </a:r>
            <a:endParaRPr lang="en-US" dirty="0">
              <a:solidFill>
                <a:srgbClr val="000000"/>
              </a:solidFill>
              <a:latin typeface="Fbspoilersp webfont"/>
            </a:endParaRPr>
          </a:p>
          <a:p>
            <a:pPr marL="0" indent="0" algn="r">
              <a:buNone/>
            </a:pPr>
            <a:r>
              <a:rPr lang="he-IL" dirty="0">
                <a:solidFill>
                  <a:srgbClr val="000000"/>
                </a:solidFill>
                <a:latin typeface="Fbspoilersp webfont"/>
              </a:rPr>
              <a:t>המכיל נתונים לגבי ציון מבקרים ומשתמשים.</a:t>
            </a:r>
            <a:endParaRPr lang="en-US" dirty="0">
              <a:solidFill>
                <a:srgbClr val="000000"/>
              </a:solidFill>
              <a:latin typeface="Fbspoilersp webfont"/>
            </a:endParaRPr>
          </a:p>
        </p:txBody>
      </p:sp>
    </p:spTree>
    <p:extLst>
      <p:ext uri="{BB962C8B-B14F-4D97-AF65-F5344CB8AC3E}">
        <p14:creationId xmlns:p14="http://schemas.microsoft.com/office/powerpoint/2010/main" val="1379034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6F23C-0396-4D78-89E6-EFC1C80E3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9360" y="253365"/>
            <a:ext cx="3743960" cy="1325563"/>
          </a:xfrm>
        </p:spPr>
        <p:txBody>
          <a:bodyPr/>
          <a:lstStyle/>
          <a:p>
            <a:pPr algn="r"/>
            <a:r>
              <a:rPr lang="he-IL" b="1" u="sng" dirty="0"/>
              <a:t>צעדים בפרויקט:</a:t>
            </a:r>
            <a:endParaRPr lang="en-US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3470E-6CB4-49EE-B42A-9041072ED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8960"/>
            <a:ext cx="10515600" cy="4338003"/>
          </a:xfrm>
        </p:spPr>
        <p:txBody>
          <a:bodyPr/>
          <a:lstStyle/>
          <a:p>
            <a:pPr marL="0" indent="0" algn="r">
              <a:buNone/>
            </a:pPr>
            <a:r>
              <a:rPr lang="he-IL" dirty="0"/>
              <a:t>שלב ראשון:</a:t>
            </a:r>
            <a:br>
              <a:rPr lang="en-US" dirty="0"/>
            </a:br>
            <a:r>
              <a:rPr lang="en-US" dirty="0"/>
              <a:t>.</a:t>
            </a:r>
            <a:r>
              <a:rPr lang="he-IL" dirty="0"/>
              <a:t>רכישת נתונים, ניקוי, איחוד והתאמת המידע</a:t>
            </a:r>
          </a:p>
          <a:p>
            <a:pPr marL="0" indent="0" algn="r">
              <a:buNone/>
            </a:pPr>
            <a:r>
              <a:rPr lang="he-IL" dirty="0"/>
              <a:t>שלב שני:</a:t>
            </a:r>
          </a:p>
          <a:p>
            <a:pPr marL="0" indent="0" algn="r">
              <a:buNone/>
            </a:pPr>
            <a:r>
              <a:rPr lang="en-US" dirty="0"/>
              <a:t>.</a:t>
            </a:r>
            <a:r>
              <a:rPr lang="he-IL" dirty="0"/>
              <a:t>הדמיית הנתונים והבנת המידע הנתון</a:t>
            </a:r>
          </a:p>
          <a:p>
            <a:pPr marL="0" indent="0" algn="r">
              <a:buNone/>
            </a:pPr>
            <a:r>
              <a:rPr lang="he-IL" dirty="0"/>
              <a:t>שלב שלישי:</a:t>
            </a:r>
          </a:p>
          <a:p>
            <a:pPr marL="0" indent="0" algn="r">
              <a:buNone/>
            </a:pPr>
            <a:r>
              <a:rPr lang="he-IL" dirty="0"/>
              <a:t>ביצוע לימוד מכונה ובדיקת חשיבות נתונים בהשפעה על משחק 'מוצלח'.</a:t>
            </a:r>
          </a:p>
          <a:p>
            <a:pPr marL="0" indent="0" algn="r">
              <a:buNone/>
            </a:pPr>
            <a:r>
              <a:rPr lang="he-IL" dirty="0"/>
              <a:t>שלב רביעי:</a:t>
            </a:r>
          </a:p>
          <a:p>
            <a:pPr marL="0" indent="0" algn="r">
              <a:buNone/>
            </a:pPr>
            <a:r>
              <a:rPr lang="he-IL" dirty="0"/>
              <a:t>הרצת המודל הסופי על גבי המשחקים על מנת לחזות מה יהיה משחק 'מוצלח'.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623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F1332-3752-4530-B79F-4748F4162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468" y="324485"/>
            <a:ext cx="3207872" cy="1300129"/>
          </a:xfrm>
        </p:spPr>
        <p:txBody>
          <a:bodyPr/>
          <a:lstStyle/>
          <a:p>
            <a:pPr algn="r"/>
            <a:r>
              <a:rPr lang="he-IL" u="sng" dirty="0"/>
              <a:t>שלב ראשון:</a:t>
            </a:r>
            <a:endParaRPr lang="en-US" u="sng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67878B3-3542-47FE-AC6F-63E322A40A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6002" y="2041891"/>
            <a:ext cx="7716372" cy="435133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71F4D6-167A-4988-9E9B-C0906D1422D9}"/>
              </a:ext>
            </a:extLst>
          </p:cNvPr>
          <p:cNvSpPr txBox="1"/>
          <p:nvPr/>
        </p:nvSpPr>
        <p:spPr>
          <a:xfrm>
            <a:off x="5752730" y="1395560"/>
            <a:ext cx="379964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טבלה ראשונית לאחר כרייה ב</a:t>
            </a:r>
          </a:p>
          <a:p>
            <a:r>
              <a:rPr lang="en-US" dirty="0" err="1"/>
              <a:t>vgchartz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22570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0141D-D3C7-4FE6-A040-3E74D851A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656" y="644895"/>
            <a:ext cx="4705166" cy="8110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sz="2400" dirty="0"/>
              <a:t>טבלה לאחר ניקוי ואיחוד נתונים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ECC872-E561-4112-AE9B-4DB02A3C8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835" y="1145981"/>
            <a:ext cx="9526329" cy="56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333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E1F47-8009-4020-BC7D-420FF8876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6080"/>
            <a:ext cx="10515600" cy="5790883"/>
          </a:xfrm>
        </p:spPr>
        <p:txBody>
          <a:bodyPr/>
          <a:lstStyle/>
          <a:p>
            <a:pPr algn="r" rtl="1"/>
            <a:r>
              <a:rPr lang="he-IL" dirty="0"/>
              <a:t>הרכשת מידע משני האתרים.</a:t>
            </a:r>
          </a:p>
          <a:p>
            <a:pPr algn="r" rtl="1"/>
            <a:r>
              <a:rPr lang="he-IL" dirty="0"/>
              <a:t>הסרת מידע עם ערכים חסרים</a:t>
            </a:r>
            <a:r>
              <a:rPr lang="en-US" dirty="0"/>
              <a:t>/</a:t>
            </a:r>
            <a:r>
              <a:rPr lang="he-IL" dirty="0"/>
              <a:t>בלי ערכים</a:t>
            </a:r>
            <a:r>
              <a:rPr lang="en-US" dirty="0"/>
              <a:t>.</a:t>
            </a:r>
            <a:endParaRPr lang="he-IL" dirty="0"/>
          </a:p>
          <a:p>
            <a:pPr algn="r" rtl="1"/>
            <a:r>
              <a:rPr lang="he-IL" dirty="0"/>
              <a:t>הסרת מידע כפול על מנת לא לפגוע בלמידת המכונה</a:t>
            </a:r>
            <a:r>
              <a:rPr lang="en-US" dirty="0"/>
              <a:t>.</a:t>
            </a:r>
            <a:endParaRPr lang="he-IL" dirty="0"/>
          </a:p>
          <a:p>
            <a:pPr algn="r" rtl="1"/>
            <a:r>
              <a:rPr lang="he-IL" dirty="0"/>
              <a:t>החלפת הערכים של הטבלאות על מנת שהנתונים יתאימו לקראת איחוד</a:t>
            </a:r>
            <a:r>
              <a:rPr lang="en-US" dirty="0"/>
              <a:t>.</a:t>
            </a:r>
            <a:endParaRPr lang="he-IL" dirty="0"/>
          </a:p>
          <a:p>
            <a:pPr algn="r" rtl="1"/>
            <a:r>
              <a:rPr lang="he-IL" dirty="0"/>
              <a:t>איחוד הטבלאות.</a:t>
            </a:r>
          </a:p>
          <a:p>
            <a:pPr algn="r" rtl="1"/>
            <a:r>
              <a:rPr lang="he-IL" dirty="0"/>
              <a:t>הצגת הנתונים לאחר הניקוי</a:t>
            </a:r>
            <a:r>
              <a:rPr lang="en-US" dirty="0"/>
              <a:t>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74172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E8FCD-926A-4630-8C9C-29B06B4D8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9340" y="263525"/>
            <a:ext cx="2433320" cy="1325563"/>
          </a:xfrm>
        </p:spPr>
        <p:txBody>
          <a:bodyPr/>
          <a:lstStyle/>
          <a:p>
            <a:pPr algn="r"/>
            <a:r>
              <a:rPr lang="he-IL" u="sng" dirty="0"/>
              <a:t>שלב שני:</a:t>
            </a:r>
            <a:endParaRPr lang="en-US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674D2C-79AF-4F1A-8993-48040C745CB0}"/>
              </a:ext>
            </a:extLst>
          </p:cNvPr>
          <p:cNvSpPr txBox="1"/>
          <p:nvPr/>
        </p:nvSpPr>
        <p:spPr>
          <a:xfrm>
            <a:off x="8566952" y="1155848"/>
            <a:ext cx="253627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/>
              <a:t>חלוקת כמות משחקים לפי: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5DA0AD-441E-4B32-B450-5BDE42131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923" y="1638505"/>
            <a:ext cx="5581676" cy="35809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BF3C7F-FBCC-465F-9D62-D66B04377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01" y="1525180"/>
            <a:ext cx="6096000" cy="370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981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41B9E7-1CEB-43C4-B30B-936757923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461" y="1177174"/>
            <a:ext cx="5714046" cy="38093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C12192-07FB-4380-89CB-FAEC929B0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93" y="1304093"/>
            <a:ext cx="6094754" cy="368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822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A619BD-C5E0-4E98-98E6-9CB987201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8397" y="192133"/>
            <a:ext cx="6995603" cy="988596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מציאת קשר בין נתונים של משחקים לציון מבקרים: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ADC4EC-6161-4201-8ABF-D98B75751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154" y="936698"/>
            <a:ext cx="6186846" cy="42301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5D1465-8200-42D0-9231-C5907AFC8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67" y="920821"/>
            <a:ext cx="5975933" cy="426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061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385</TotalTime>
  <Words>380</Words>
  <Application>Microsoft Office PowerPoint</Application>
  <PresentationFormat>Widescreen</PresentationFormat>
  <Paragraphs>42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Fbspoilersp webfont</vt:lpstr>
      <vt:lpstr>Office Theme</vt:lpstr>
      <vt:lpstr>האם אפשר לחזות את המשחק המוצלח הבא?</vt:lpstr>
      <vt:lpstr>הקדמה</vt:lpstr>
      <vt:lpstr>צעדים בפרויקט:</vt:lpstr>
      <vt:lpstr>שלב ראשון:</vt:lpstr>
      <vt:lpstr>PowerPoint Presentation</vt:lpstr>
      <vt:lpstr>PowerPoint Presentation</vt:lpstr>
      <vt:lpstr>שלב שני: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שלב שלישי:</vt:lpstr>
      <vt:lpstr>שלב רביעי:</vt:lpstr>
      <vt:lpstr>סיכום: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 we predict the next chance results? Is the game reliable?</dc:title>
  <dc:creator>Viktor Dabush</dc:creator>
  <cp:lastModifiedBy>drizetd@gmail.com</cp:lastModifiedBy>
  <cp:revision>21</cp:revision>
  <dcterms:created xsi:type="dcterms:W3CDTF">2021-06-26T18:51:18Z</dcterms:created>
  <dcterms:modified xsi:type="dcterms:W3CDTF">2022-02-02T21:06:43Z</dcterms:modified>
</cp:coreProperties>
</file>