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D032E-7191-44A8-9680-28EB40B4E31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EBC5A-78F3-499E-B8B5-D4BFFC34AF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Cluster Analysis:</a:t>
          </a:r>
          <a:endParaRPr lang="en-US"/>
        </a:p>
      </dgm:t>
    </dgm:pt>
    <dgm:pt modelId="{A621E21B-9528-4FCB-9CB4-341292AA3D23}" type="parTrans" cxnId="{66A29C9F-6ACA-412B-8035-894D82215976}">
      <dgm:prSet/>
      <dgm:spPr/>
      <dgm:t>
        <a:bodyPr/>
        <a:lstStyle/>
        <a:p>
          <a:endParaRPr lang="en-US"/>
        </a:p>
      </dgm:t>
    </dgm:pt>
    <dgm:pt modelId="{66BAC43B-A1A0-4CB1-940E-CABD31BC19CF}" type="sibTrans" cxnId="{66A29C9F-6ACA-412B-8035-894D82215976}">
      <dgm:prSet/>
      <dgm:spPr/>
      <dgm:t>
        <a:bodyPr/>
        <a:lstStyle/>
        <a:p>
          <a:endParaRPr lang="en-US"/>
        </a:p>
      </dgm:t>
    </dgm:pt>
    <dgm:pt modelId="{EBDD3FF6-0836-4659-9A44-2BED1903C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 Groups</a:t>
          </a:r>
          <a:r>
            <a:rPr lang="en-US"/>
            <a:t>: The clustering analysis revealed distinct groups based on fear profiles, with the clusters showing significant variation in fear levels across different categories (e.g., Low, Medium, High).</a:t>
          </a:r>
        </a:p>
      </dgm:t>
    </dgm:pt>
    <dgm:pt modelId="{8E1D2EFC-8D47-4E42-9B6C-8F8252BD773C}" type="parTrans" cxnId="{C94006AC-2B6B-425C-8994-6A18FDE9FF86}">
      <dgm:prSet/>
      <dgm:spPr/>
      <dgm:t>
        <a:bodyPr/>
        <a:lstStyle/>
        <a:p>
          <a:endParaRPr lang="en-US"/>
        </a:p>
      </dgm:t>
    </dgm:pt>
    <dgm:pt modelId="{43F4FB72-8005-4383-8E09-9DE51AD1188B}" type="sibTrans" cxnId="{C94006AC-2B6B-425C-8994-6A18FDE9FF86}">
      <dgm:prSet/>
      <dgm:spPr/>
      <dgm:t>
        <a:bodyPr/>
        <a:lstStyle/>
        <a:p>
          <a:endParaRPr lang="en-US"/>
        </a:p>
      </dgm:t>
    </dgm:pt>
    <dgm:pt modelId="{0F0F39AF-4BE7-45E1-BC17-9D9D90B06D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Demographic Insights</a:t>
          </a:r>
          <a:r>
            <a:rPr lang="en-US" dirty="0"/>
            <a:t>: The demographic analysis by cluster highlighted patterns based on age, gender, and village/town. </a:t>
          </a:r>
          <a:r>
            <a:rPr lang="en-US" b="1" dirty="0"/>
            <a:t>Cluster 0</a:t>
          </a:r>
          <a:r>
            <a:rPr lang="en-US" dirty="0"/>
            <a:t> had a higher percentage of </a:t>
          </a:r>
          <a:r>
            <a:rPr lang="en-US" b="1" dirty="0"/>
            <a:t>Females</a:t>
          </a:r>
          <a:r>
            <a:rPr lang="en-US" dirty="0"/>
            <a:t> and </a:t>
          </a:r>
          <a:r>
            <a:rPr lang="en-US" b="1" dirty="0"/>
            <a:t>City residents</a:t>
          </a:r>
          <a:r>
            <a:rPr lang="en-US" dirty="0"/>
            <a:t>, while </a:t>
          </a:r>
          <a:r>
            <a:rPr lang="en-US" b="1" dirty="0"/>
            <a:t>Cluster 1</a:t>
          </a:r>
          <a:r>
            <a:rPr lang="en-US" dirty="0"/>
            <a:t> had more </a:t>
          </a:r>
          <a:r>
            <a:rPr lang="en-US" b="1" dirty="0"/>
            <a:t>Males</a:t>
          </a:r>
          <a:r>
            <a:rPr lang="en-US" dirty="0"/>
            <a:t> and </a:t>
          </a:r>
          <a:r>
            <a:rPr lang="en-US" b="1" dirty="0"/>
            <a:t>Village residents</a:t>
          </a:r>
          <a:r>
            <a:rPr lang="en-US" dirty="0"/>
            <a:t>.</a:t>
          </a:r>
        </a:p>
      </dgm:t>
    </dgm:pt>
    <dgm:pt modelId="{B9135660-6D5A-4481-97F2-93F313960551}" type="parTrans" cxnId="{5BE3E762-CC7A-486C-BA72-4D509DF1BF00}">
      <dgm:prSet/>
      <dgm:spPr/>
      <dgm:t>
        <a:bodyPr/>
        <a:lstStyle/>
        <a:p>
          <a:endParaRPr lang="en-US"/>
        </a:p>
      </dgm:t>
    </dgm:pt>
    <dgm:pt modelId="{4B8432F5-3F28-41D4-9EA1-DCBB12BCDB34}" type="sibTrans" cxnId="{5BE3E762-CC7A-486C-BA72-4D509DF1BF00}">
      <dgm:prSet/>
      <dgm:spPr/>
      <dgm:t>
        <a:bodyPr/>
        <a:lstStyle/>
        <a:p>
          <a:endParaRPr lang="en-US"/>
        </a:p>
      </dgm:t>
    </dgm:pt>
    <dgm:pt modelId="{3B6527B2-0BDA-4135-9289-55F80320F7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Logistic Regression (Gender Prediction):</a:t>
          </a:r>
          <a:endParaRPr lang="en-US"/>
        </a:p>
      </dgm:t>
    </dgm:pt>
    <dgm:pt modelId="{DC63CB96-39FB-4034-B693-569A789FF052}" type="parTrans" cxnId="{62FB6CBD-9846-4B16-95C9-E00168548795}">
      <dgm:prSet/>
      <dgm:spPr/>
      <dgm:t>
        <a:bodyPr/>
        <a:lstStyle/>
        <a:p>
          <a:endParaRPr lang="en-US"/>
        </a:p>
      </dgm:t>
    </dgm:pt>
    <dgm:pt modelId="{9D560C05-80F0-4635-A0C4-FB5896E64EBB}" type="sibTrans" cxnId="{62FB6CBD-9846-4B16-95C9-E00168548795}">
      <dgm:prSet/>
      <dgm:spPr/>
      <dgm:t>
        <a:bodyPr/>
        <a:lstStyle/>
        <a:p>
          <a:endParaRPr lang="en-US"/>
        </a:p>
      </dgm:t>
    </dgm:pt>
    <dgm:pt modelId="{D60C6190-7DFC-494D-A87A-C7235103A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Predicting Gender</a:t>
          </a:r>
          <a:r>
            <a:rPr lang="en-US" dirty="0"/>
            <a:t>: Logistic regression used fear levels (encoded as numeric values) and demographic features (Age, Village - town) to predict gender (Male/Female).</a:t>
          </a:r>
        </a:p>
      </dgm:t>
    </dgm:pt>
    <dgm:pt modelId="{A224B69C-190D-4EDF-97A6-69F0F7236776}" type="parTrans" cxnId="{C0627F3E-0D27-40A3-8141-E4AD046BD719}">
      <dgm:prSet/>
      <dgm:spPr/>
      <dgm:t>
        <a:bodyPr/>
        <a:lstStyle/>
        <a:p>
          <a:endParaRPr lang="en-US"/>
        </a:p>
      </dgm:t>
    </dgm:pt>
    <dgm:pt modelId="{BEDEF6AD-3B86-4180-BC4D-2D3F8B0B8E36}" type="sibTrans" cxnId="{C0627F3E-0D27-40A3-8141-E4AD046BD719}">
      <dgm:prSet/>
      <dgm:spPr/>
      <dgm:t>
        <a:bodyPr/>
        <a:lstStyle/>
        <a:p>
          <a:endParaRPr lang="en-US"/>
        </a:p>
      </dgm:t>
    </dgm:pt>
    <dgm:pt modelId="{8F5AFD1F-4FB6-4C97-81D5-C41BCCB57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Accuracy</a:t>
          </a:r>
          <a:r>
            <a:rPr lang="en-US"/>
            <a:t>: The model achieved a </a:t>
          </a:r>
          <a:r>
            <a:rPr lang="en-US" b="1"/>
            <a:t>72% accuracy</a:t>
          </a:r>
          <a:r>
            <a:rPr lang="en-US"/>
            <a:t> in predicting gender, with better performance for predicting </a:t>
          </a:r>
          <a:r>
            <a:rPr lang="en-US" b="1"/>
            <a:t>Females</a:t>
          </a:r>
          <a:r>
            <a:rPr lang="en-US"/>
            <a:t> (83% recall) compared to </a:t>
          </a:r>
          <a:r>
            <a:rPr lang="en-US" b="1"/>
            <a:t>Males</a:t>
          </a:r>
          <a:r>
            <a:rPr lang="en-US"/>
            <a:t> (53% recall). This indicates that fear factors are a stronger indicator for identifying females than males in this dataset.</a:t>
          </a:r>
        </a:p>
      </dgm:t>
    </dgm:pt>
    <dgm:pt modelId="{DC4A1620-4690-4B50-9F4D-A686E7653F72}" type="parTrans" cxnId="{E84BD840-710D-45A6-917D-9828354449C4}">
      <dgm:prSet/>
      <dgm:spPr/>
      <dgm:t>
        <a:bodyPr/>
        <a:lstStyle/>
        <a:p>
          <a:endParaRPr lang="en-US"/>
        </a:p>
      </dgm:t>
    </dgm:pt>
    <dgm:pt modelId="{F5DB1620-E620-40F9-A3D0-FDF4B8384342}" type="sibTrans" cxnId="{E84BD840-710D-45A6-917D-9828354449C4}">
      <dgm:prSet/>
      <dgm:spPr/>
      <dgm:t>
        <a:bodyPr/>
        <a:lstStyle/>
        <a:p>
          <a:endParaRPr lang="en-US"/>
        </a:p>
      </dgm:t>
    </dgm:pt>
    <dgm:pt modelId="{1ACF7A66-B4CE-42FC-AB14-1C5EBC50E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 Metrics</a:t>
          </a:r>
          <a:r>
            <a:rPr lang="en-US"/>
            <a:t>: The </a:t>
          </a:r>
          <a:r>
            <a:rPr lang="en-US" b="1"/>
            <a:t>classification report</a:t>
          </a:r>
          <a:r>
            <a:rPr lang="en-US"/>
            <a:t> demonstrated that the model's precision and recall differed by gender, with </a:t>
          </a:r>
          <a:r>
            <a:rPr lang="en-US" b="1"/>
            <a:t>higher precision</a:t>
          </a:r>
          <a:r>
            <a:rPr lang="en-US"/>
            <a:t> for </a:t>
          </a:r>
          <a:r>
            <a:rPr lang="en-US" b="1"/>
            <a:t>Females</a:t>
          </a:r>
          <a:r>
            <a:rPr lang="en-US"/>
            <a:t> and </a:t>
          </a:r>
          <a:r>
            <a:rPr lang="en-US" b="1"/>
            <a:t>lower recall</a:t>
          </a:r>
          <a:r>
            <a:rPr lang="en-US"/>
            <a:t> for </a:t>
          </a:r>
          <a:r>
            <a:rPr lang="en-US" b="1"/>
            <a:t>Males</a:t>
          </a:r>
          <a:r>
            <a:rPr lang="en-US"/>
            <a:t>, suggesting areas for improvement in gender prediction based on fear data.</a:t>
          </a:r>
        </a:p>
      </dgm:t>
    </dgm:pt>
    <dgm:pt modelId="{51878563-699C-428D-8AA1-8DEFD28A600C}" type="parTrans" cxnId="{F865725E-6C9D-4979-8C8F-DC74BB4AFB07}">
      <dgm:prSet/>
      <dgm:spPr/>
      <dgm:t>
        <a:bodyPr/>
        <a:lstStyle/>
        <a:p>
          <a:endParaRPr lang="en-US"/>
        </a:p>
      </dgm:t>
    </dgm:pt>
    <dgm:pt modelId="{F1FF25F1-926A-426A-B2FF-2E261876C6C8}" type="sibTrans" cxnId="{F865725E-6C9D-4979-8C8F-DC74BB4AFB07}">
      <dgm:prSet/>
      <dgm:spPr/>
      <dgm:t>
        <a:bodyPr/>
        <a:lstStyle/>
        <a:p>
          <a:endParaRPr lang="en-US"/>
        </a:p>
      </dgm:t>
    </dgm:pt>
    <dgm:pt modelId="{73333688-D7F0-478D-992B-F95FC8F946BE}" type="pres">
      <dgm:prSet presAssocID="{B0BD032E-7191-44A8-9680-28EB40B4E313}" presName="root" presStyleCnt="0">
        <dgm:presLayoutVars>
          <dgm:dir/>
          <dgm:resizeHandles val="exact"/>
        </dgm:presLayoutVars>
      </dgm:prSet>
      <dgm:spPr/>
    </dgm:pt>
    <dgm:pt modelId="{3F516CC7-3A6B-4F53-BE94-B36CA94CAAC4}" type="pres">
      <dgm:prSet presAssocID="{1CFEBC5A-78F3-499E-B8B5-D4BFFC34AF9C}" presName="compNode" presStyleCnt="0"/>
      <dgm:spPr/>
    </dgm:pt>
    <dgm:pt modelId="{447D6662-962A-43EF-A2C9-E930154F91F2}" type="pres">
      <dgm:prSet presAssocID="{1CFEBC5A-78F3-499E-B8B5-D4BFFC34AF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9A688F0-6BB8-49A2-B7C9-218217BBF818}" type="pres">
      <dgm:prSet presAssocID="{1CFEBC5A-78F3-499E-B8B5-D4BFFC34AF9C}" presName="iconSpace" presStyleCnt="0"/>
      <dgm:spPr/>
    </dgm:pt>
    <dgm:pt modelId="{1D20366B-5D9E-4647-916C-332424DD9C9D}" type="pres">
      <dgm:prSet presAssocID="{1CFEBC5A-78F3-499E-B8B5-D4BFFC34AF9C}" presName="parTx" presStyleLbl="revTx" presStyleIdx="0" presStyleCnt="4">
        <dgm:presLayoutVars>
          <dgm:chMax val="0"/>
          <dgm:chPref val="0"/>
        </dgm:presLayoutVars>
      </dgm:prSet>
      <dgm:spPr/>
    </dgm:pt>
    <dgm:pt modelId="{5BDB4372-6788-4CEB-94E0-15B31A351F50}" type="pres">
      <dgm:prSet presAssocID="{1CFEBC5A-78F3-499E-B8B5-D4BFFC34AF9C}" presName="txSpace" presStyleCnt="0"/>
      <dgm:spPr/>
    </dgm:pt>
    <dgm:pt modelId="{3F517787-F0F3-476E-9CB7-D63A970922D8}" type="pres">
      <dgm:prSet presAssocID="{1CFEBC5A-78F3-499E-B8B5-D4BFFC34AF9C}" presName="desTx" presStyleLbl="revTx" presStyleIdx="1" presStyleCnt="4">
        <dgm:presLayoutVars/>
      </dgm:prSet>
      <dgm:spPr/>
    </dgm:pt>
    <dgm:pt modelId="{2BCC3D50-B74F-4A9E-B75A-EEF31E4149FE}" type="pres">
      <dgm:prSet presAssocID="{66BAC43B-A1A0-4CB1-940E-CABD31BC19CF}" presName="sibTrans" presStyleCnt="0"/>
      <dgm:spPr/>
    </dgm:pt>
    <dgm:pt modelId="{6217F785-A12B-463A-BB02-7E949E10B29E}" type="pres">
      <dgm:prSet presAssocID="{3B6527B2-0BDA-4135-9289-55F80320F7D9}" presName="compNode" presStyleCnt="0"/>
      <dgm:spPr/>
    </dgm:pt>
    <dgm:pt modelId="{1B9EACEF-85A7-4001-8E2D-595AD70071D7}" type="pres">
      <dgm:prSet presAssocID="{3B6527B2-0BDA-4135-9289-55F80320F7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58605-CE74-4F50-AC21-82ED95E656DA}" type="pres">
      <dgm:prSet presAssocID="{3B6527B2-0BDA-4135-9289-55F80320F7D9}" presName="iconSpace" presStyleCnt="0"/>
      <dgm:spPr/>
    </dgm:pt>
    <dgm:pt modelId="{963F979C-1F0A-4A2E-96A7-8910473D0B98}" type="pres">
      <dgm:prSet presAssocID="{3B6527B2-0BDA-4135-9289-55F80320F7D9}" presName="parTx" presStyleLbl="revTx" presStyleIdx="2" presStyleCnt="4">
        <dgm:presLayoutVars>
          <dgm:chMax val="0"/>
          <dgm:chPref val="0"/>
        </dgm:presLayoutVars>
      </dgm:prSet>
      <dgm:spPr/>
    </dgm:pt>
    <dgm:pt modelId="{53B21580-3B77-4C84-A56F-924844F9E62B}" type="pres">
      <dgm:prSet presAssocID="{3B6527B2-0BDA-4135-9289-55F80320F7D9}" presName="txSpace" presStyleCnt="0"/>
      <dgm:spPr/>
    </dgm:pt>
    <dgm:pt modelId="{2D9B81AA-DD77-42DA-BC8A-E2D261067A36}" type="pres">
      <dgm:prSet presAssocID="{3B6527B2-0BDA-4135-9289-55F80320F7D9}" presName="desTx" presStyleLbl="revTx" presStyleIdx="3" presStyleCnt="4">
        <dgm:presLayoutVars/>
      </dgm:prSet>
      <dgm:spPr/>
    </dgm:pt>
  </dgm:ptLst>
  <dgm:cxnLst>
    <dgm:cxn modelId="{2250902C-78C0-431A-861F-D02AA68243F5}" type="presOf" srcId="{EBDD3FF6-0836-4659-9A44-2BED1903CA26}" destId="{3F517787-F0F3-476E-9CB7-D63A970922D8}" srcOrd="0" destOrd="0" presId="urn:microsoft.com/office/officeart/2018/2/layout/IconLabelDescriptionList"/>
    <dgm:cxn modelId="{C0627F3E-0D27-40A3-8141-E4AD046BD719}" srcId="{3B6527B2-0BDA-4135-9289-55F80320F7D9}" destId="{D60C6190-7DFC-494D-A87A-C7235103AF48}" srcOrd="0" destOrd="0" parTransId="{A224B69C-190D-4EDF-97A6-69F0F7236776}" sibTransId="{BEDEF6AD-3B86-4180-BC4D-2D3F8B0B8E36}"/>
    <dgm:cxn modelId="{E84BD840-710D-45A6-917D-9828354449C4}" srcId="{3B6527B2-0BDA-4135-9289-55F80320F7D9}" destId="{8F5AFD1F-4FB6-4C97-81D5-C41BCCB57212}" srcOrd="1" destOrd="0" parTransId="{DC4A1620-4690-4B50-9F4D-A686E7653F72}" sibTransId="{F5DB1620-E620-40F9-A3D0-FDF4B8384342}"/>
    <dgm:cxn modelId="{62CDCE48-8865-4852-A3E0-A990342091A0}" type="presOf" srcId="{8F5AFD1F-4FB6-4C97-81D5-C41BCCB57212}" destId="{2D9B81AA-DD77-42DA-BC8A-E2D261067A36}" srcOrd="0" destOrd="1" presId="urn:microsoft.com/office/officeart/2018/2/layout/IconLabelDescriptionList"/>
    <dgm:cxn modelId="{F865725E-6C9D-4979-8C8F-DC74BB4AFB07}" srcId="{3B6527B2-0BDA-4135-9289-55F80320F7D9}" destId="{1ACF7A66-B4CE-42FC-AB14-1C5EBC50EB74}" srcOrd="2" destOrd="0" parTransId="{51878563-699C-428D-8AA1-8DEFD28A600C}" sibTransId="{F1FF25F1-926A-426A-B2FF-2E261876C6C8}"/>
    <dgm:cxn modelId="{5BE3E762-CC7A-486C-BA72-4D509DF1BF00}" srcId="{1CFEBC5A-78F3-499E-B8B5-D4BFFC34AF9C}" destId="{0F0F39AF-4BE7-45E1-BC17-9D9D90B06D01}" srcOrd="1" destOrd="0" parTransId="{B9135660-6D5A-4481-97F2-93F313960551}" sibTransId="{4B8432F5-3F28-41D4-9EA1-DCBB12BCDB34}"/>
    <dgm:cxn modelId="{8DC00A79-C30D-4A83-9E5C-6D875948A93F}" type="presOf" srcId="{3B6527B2-0BDA-4135-9289-55F80320F7D9}" destId="{963F979C-1F0A-4A2E-96A7-8910473D0B98}" srcOrd="0" destOrd="0" presId="urn:microsoft.com/office/officeart/2018/2/layout/IconLabelDescriptionList"/>
    <dgm:cxn modelId="{66A29C9F-6ACA-412B-8035-894D82215976}" srcId="{B0BD032E-7191-44A8-9680-28EB40B4E313}" destId="{1CFEBC5A-78F3-499E-B8B5-D4BFFC34AF9C}" srcOrd="0" destOrd="0" parTransId="{A621E21B-9528-4FCB-9CB4-341292AA3D23}" sibTransId="{66BAC43B-A1A0-4CB1-940E-CABD31BC19CF}"/>
    <dgm:cxn modelId="{C94006AC-2B6B-425C-8994-6A18FDE9FF86}" srcId="{1CFEBC5A-78F3-499E-B8B5-D4BFFC34AF9C}" destId="{EBDD3FF6-0836-4659-9A44-2BED1903CA26}" srcOrd="0" destOrd="0" parTransId="{8E1D2EFC-8D47-4E42-9B6C-8F8252BD773C}" sibTransId="{43F4FB72-8005-4383-8E09-9DE51AD1188B}"/>
    <dgm:cxn modelId="{E21AE8B8-44FD-4780-B9C3-444D7BB566EE}" type="presOf" srcId="{1CFEBC5A-78F3-499E-B8B5-D4BFFC34AF9C}" destId="{1D20366B-5D9E-4647-916C-332424DD9C9D}" srcOrd="0" destOrd="0" presId="urn:microsoft.com/office/officeart/2018/2/layout/IconLabelDescriptionList"/>
    <dgm:cxn modelId="{62FB6CBD-9846-4B16-95C9-E00168548795}" srcId="{B0BD032E-7191-44A8-9680-28EB40B4E313}" destId="{3B6527B2-0BDA-4135-9289-55F80320F7D9}" srcOrd="1" destOrd="0" parTransId="{DC63CB96-39FB-4034-B693-569A789FF052}" sibTransId="{9D560C05-80F0-4635-A0C4-FB5896E64EBB}"/>
    <dgm:cxn modelId="{867B0CC0-6D22-4688-B993-945457B16A41}" type="presOf" srcId="{1ACF7A66-B4CE-42FC-AB14-1C5EBC50EB74}" destId="{2D9B81AA-DD77-42DA-BC8A-E2D261067A36}" srcOrd="0" destOrd="2" presId="urn:microsoft.com/office/officeart/2018/2/layout/IconLabelDescriptionList"/>
    <dgm:cxn modelId="{CD6F4CD2-2D7D-443E-AFC3-CB28B026B931}" type="presOf" srcId="{B0BD032E-7191-44A8-9680-28EB40B4E313}" destId="{73333688-D7F0-478D-992B-F95FC8F946BE}" srcOrd="0" destOrd="0" presId="urn:microsoft.com/office/officeart/2018/2/layout/IconLabelDescriptionList"/>
    <dgm:cxn modelId="{2E3BC8D6-FD09-4633-969C-2E2C65905FB1}" type="presOf" srcId="{0F0F39AF-4BE7-45E1-BC17-9D9D90B06D01}" destId="{3F517787-F0F3-476E-9CB7-D63A970922D8}" srcOrd="0" destOrd="1" presId="urn:microsoft.com/office/officeart/2018/2/layout/IconLabelDescriptionList"/>
    <dgm:cxn modelId="{B89456FA-1811-48BE-8A7F-D2DBD5472F6A}" type="presOf" srcId="{D60C6190-7DFC-494D-A87A-C7235103AF48}" destId="{2D9B81AA-DD77-42DA-BC8A-E2D261067A36}" srcOrd="0" destOrd="0" presId="urn:microsoft.com/office/officeart/2018/2/layout/IconLabelDescriptionList"/>
    <dgm:cxn modelId="{AFD95F28-DA83-4B9F-8B09-FC7E86266FFC}" type="presParOf" srcId="{73333688-D7F0-478D-992B-F95FC8F946BE}" destId="{3F516CC7-3A6B-4F53-BE94-B36CA94CAAC4}" srcOrd="0" destOrd="0" presId="urn:microsoft.com/office/officeart/2018/2/layout/IconLabelDescriptionList"/>
    <dgm:cxn modelId="{086531C5-C04F-4166-A894-99813CBF6E0F}" type="presParOf" srcId="{3F516CC7-3A6B-4F53-BE94-B36CA94CAAC4}" destId="{447D6662-962A-43EF-A2C9-E930154F91F2}" srcOrd="0" destOrd="0" presId="urn:microsoft.com/office/officeart/2018/2/layout/IconLabelDescriptionList"/>
    <dgm:cxn modelId="{A9001FBD-2D2E-4D6D-A00E-3DA6861D6E3C}" type="presParOf" srcId="{3F516CC7-3A6B-4F53-BE94-B36CA94CAAC4}" destId="{99A688F0-6BB8-49A2-B7C9-218217BBF818}" srcOrd="1" destOrd="0" presId="urn:microsoft.com/office/officeart/2018/2/layout/IconLabelDescriptionList"/>
    <dgm:cxn modelId="{151DDD98-42BA-453E-9A2A-7C061B431D5E}" type="presParOf" srcId="{3F516CC7-3A6B-4F53-BE94-B36CA94CAAC4}" destId="{1D20366B-5D9E-4647-916C-332424DD9C9D}" srcOrd="2" destOrd="0" presId="urn:microsoft.com/office/officeart/2018/2/layout/IconLabelDescriptionList"/>
    <dgm:cxn modelId="{BABF8BBD-3373-4B8C-ADFA-AC3874B09AF2}" type="presParOf" srcId="{3F516CC7-3A6B-4F53-BE94-B36CA94CAAC4}" destId="{5BDB4372-6788-4CEB-94E0-15B31A351F50}" srcOrd="3" destOrd="0" presId="urn:microsoft.com/office/officeart/2018/2/layout/IconLabelDescriptionList"/>
    <dgm:cxn modelId="{A11F5DE8-6797-4509-94D5-B880E81042F6}" type="presParOf" srcId="{3F516CC7-3A6B-4F53-BE94-B36CA94CAAC4}" destId="{3F517787-F0F3-476E-9CB7-D63A970922D8}" srcOrd="4" destOrd="0" presId="urn:microsoft.com/office/officeart/2018/2/layout/IconLabelDescriptionList"/>
    <dgm:cxn modelId="{F63F8B42-D4A8-483E-AD5F-7882C254399E}" type="presParOf" srcId="{73333688-D7F0-478D-992B-F95FC8F946BE}" destId="{2BCC3D50-B74F-4A9E-B75A-EEF31E4149FE}" srcOrd="1" destOrd="0" presId="urn:microsoft.com/office/officeart/2018/2/layout/IconLabelDescriptionList"/>
    <dgm:cxn modelId="{51FEA7F5-3FDB-4D14-9717-A28339F74AE3}" type="presParOf" srcId="{73333688-D7F0-478D-992B-F95FC8F946BE}" destId="{6217F785-A12B-463A-BB02-7E949E10B29E}" srcOrd="2" destOrd="0" presId="urn:microsoft.com/office/officeart/2018/2/layout/IconLabelDescriptionList"/>
    <dgm:cxn modelId="{EB62E5A1-9A14-4DF2-9412-6C4D228E9E1E}" type="presParOf" srcId="{6217F785-A12B-463A-BB02-7E949E10B29E}" destId="{1B9EACEF-85A7-4001-8E2D-595AD70071D7}" srcOrd="0" destOrd="0" presId="urn:microsoft.com/office/officeart/2018/2/layout/IconLabelDescriptionList"/>
    <dgm:cxn modelId="{59942E85-FCAC-4A9F-B8ED-FFC8C5F6FD75}" type="presParOf" srcId="{6217F785-A12B-463A-BB02-7E949E10B29E}" destId="{A0B58605-CE74-4F50-AC21-82ED95E656DA}" srcOrd="1" destOrd="0" presId="urn:microsoft.com/office/officeart/2018/2/layout/IconLabelDescriptionList"/>
    <dgm:cxn modelId="{D8269804-1E54-4C32-B513-A27A3E6FEAE0}" type="presParOf" srcId="{6217F785-A12B-463A-BB02-7E949E10B29E}" destId="{963F979C-1F0A-4A2E-96A7-8910473D0B98}" srcOrd="2" destOrd="0" presId="urn:microsoft.com/office/officeart/2018/2/layout/IconLabelDescriptionList"/>
    <dgm:cxn modelId="{057B216E-0A10-4D9C-BFBC-E2C63A48534F}" type="presParOf" srcId="{6217F785-A12B-463A-BB02-7E949E10B29E}" destId="{53B21580-3B77-4C84-A56F-924844F9E62B}" srcOrd="3" destOrd="0" presId="urn:microsoft.com/office/officeart/2018/2/layout/IconLabelDescriptionList"/>
    <dgm:cxn modelId="{6DB2FF5A-8B80-4FC5-8C32-2B3F55A6F805}" type="presParOf" srcId="{6217F785-A12B-463A-BB02-7E949E10B29E}" destId="{2D9B81AA-DD77-42DA-BC8A-E2D261067A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6662-962A-43EF-A2C9-E930154F91F2}">
      <dsp:nvSpPr>
        <dsp:cNvPr id="0" name=""/>
        <dsp:cNvSpPr/>
      </dsp:nvSpPr>
      <dsp:spPr>
        <a:xfrm>
          <a:off x="564387" y="0"/>
          <a:ext cx="1510523" cy="1343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0366B-5D9E-4647-916C-332424DD9C9D}">
      <dsp:nvSpPr>
        <dsp:cNvPr id="0" name=""/>
        <dsp:cNvSpPr/>
      </dsp:nvSpPr>
      <dsp:spPr>
        <a:xfrm>
          <a:off x="564387" y="1510273"/>
          <a:ext cx="4315781" cy="57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Cluster Analysis:</a:t>
          </a:r>
          <a:endParaRPr lang="en-US" sz="1800" kern="1200"/>
        </a:p>
      </dsp:txBody>
      <dsp:txXfrm>
        <a:off x="564387" y="1510273"/>
        <a:ext cx="4315781" cy="575921"/>
      </dsp:txXfrm>
    </dsp:sp>
    <dsp:sp modelId="{3F517787-F0F3-476E-9CB7-D63A970922D8}">
      <dsp:nvSpPr>
        <dsp:cNvPr id="0" name=""/>
        <dsp:cNvSpPr/>
      </dsp:nvSpPr>
      <dsp:spPr>
        <a:xfrm>
          <a:off x="564387" y="2163616"/>
          <a:ext cx="4315781" cy="218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Cluster Groups</a:t>
          </a:r>
          <a:r>
            <a:rPr lang="en-US" sz="1300" kern="1200"/>
            <a:t>: The clustering analysis revealed distinct groups based on fear profiles, with the clusters showing significant variation in fear levels across different categories (e.g., Low, Medium, High).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Demographic Insights</a:t>
          </a:r>
          <a:r>
            <a:rPr lang="en-US" sz="1300" kern="1200" dirty="0"/>
            <a:t>: The demographic analysis by cluster highlighted patterns based on age, gender, and village/town. </a:t>
          </a:r>
          <a:r>
            <a:rPr lang="en-US" sz="1300" b="1" kern="1200" dirty="0"/>
            <a:t>Cluster 0</a:t>
          </a:r>
          <a:r>
            <a:rPr lang="en-US" sz="1300" kern="1200" dirty="0"/>
            <a:t> had a higher percentage of </a:t>
          </a:r>
          <a:r>
            <a:rPr lang="en-US" sz="1300" b="1" kern="1200" dirty="0"/>
            <a:t>Females</a:t>
          </a:r>
          <a:r>
            <a:rPr lang="en-US" sz="1300" kern="1200" dirty="0"/>
            <a:t> and </a:t>
          </a:r>
          <a:r>
            <a:rPr lang="en-US" sz="1300" b="1" kern="1200" dirty="0"/>
            <a:t>City residents</a:t>
          </a:r>
          <a:r>
            <a:rPr lang="en-US" sz="1300" kern="1200" dirty="0"/>
            <a:t>, while </a:t>
          </a:r>
          <a:r>
            <a:rPr lang="en-US" sz="1300" b="1" kern="1200" dirty="0"/>
            <a:t>Cluster 1</a:t>
          </a:r>
          <a:r>
            <a:rPr lang="en-US" sz="1300" kern="1200" dirty="0"/>
            <a:t> had more </a:t>
          </a:r>
          <a:r>
            <a:rPr lang="en-US" sz="1300" b="1" kern="1200" dirty="0"/>
            <a:t>Males</a:t>
          </a:r>
          <a:r>
            <a:rPr lang="en-US" sz="1300" kern="1200" dirty="0"/>
            <a:t> and </a:t>
          </a:r>
          <a:r>
            <a:rPr lang="en-US" sz="1300" b="1" kern="1200" dirty="0"/>
            <a:t>Village residents</a:t>
          </a:r>
          <a:r>
            <a:rPr lang="en-US" sz="1300" kern="1200" dirty="0"/>
            <a:t>.</a:t>
          </a:r>
        </a:p>
      </dsp:txBody>
      <dsp:txXfrm>
        <a:off x="564387" y="2163616"/>
        <a:ext cx="4315781" cy="2187721"/>
      </dsp:txXfrm>
    </dsp:sp>
    <dsp:sp modelId="{1B9EACEF-85A7-4001-8E2D-595AD70071D7}">
      <dsp:nvSpPr>
        <dsp:cNvPr id="0" name=""/>
        <dsp:cNvSpPr/>
      </dsp:nvSpPr>
      <dsp:spPr>
        <a:xfrm>
          <a:off x="5635430" y="0"/>
          <a:ext cx="1510523" cy="1343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F979C-1F0A-4A2E-96A7-8910473D0B98}">
      <dsp:nvSpPr>
        <dsp:cNvPr id="0" name=""/>
        <dsp:cNvSpPr/>
      </dsp:nvSpPr>
      <dsp:spPr>
        <a:xfrm>
          <a:off x="5635430" y="1510273"/>
          <a:ext cx="4315781" cy="57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Logistic Regression (Gender Prediction):</a:t>
          </a:r>
          <a:endParaRPr lang="en-US" sz="1800" kern="1200"/>
        </a:p>
      </dsp:txBody>
      <dsp:txXfrm>
        <a:off x="5635430" y="1510273"/>
        <a:ext cx="4315781" cy="575921"/>
      </dsp:txXfrm>
    </dsp:sp>
    <dsp:sp modelId="{2D9B81AA-DD77-42DA-BC8A-E2D261067A36}">
      <dsp:nvSpPr>
        <dsp:cNvPr id="0" name=""/>
        <dsp:cNvSpPr/>
      </dsp:nvSpPr>
      <dsp:spPr>
        <a:xfrm>
          <a:off x="5635430" y="2163616"/>
          <a:ext cx="4315781" cy="218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Predicting Gender</a:t>
          </a:r>
          <a:r>
            <a:rPr lang="en-US" sz="1300" kern="1200" dirty="0"/>
            <a:t>: Logistic regression used fear levels (encoded as numeric values) and demographic features (Age, Village - town) to predict gender (Male/Female).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Model Accuracy</a:t>
          </a:r>
          <a:r>
            <a:rPr lang="en-US" sz="1300" kern="1200"/>
            <a:t>: The model achieved a </a:t>
          </a:r>
          <a:r>
            <a:rPr lang="en-US" sz="1300" b="1" kern="1200"/>
            <a:t>72% accuracy</a:t>
          </a:r>
          <a:r>
            <a:rPr lang="en-US" sz="1300" kern="1200"/>
            <a:t> in predicting gender, with better performance for predicting </a:t>
          </a:r>
          <a:r>
            <a:rPr lang="en-US" sz="1300" b="1" kern="1200"/>
            <a:t>Females</a:t>
          </a:r>
          <a:r>
            <a:rPr lang="en-US" sz="1300" kern="1200"/>
            <a:t> (83% recall) compared to </a:t>
          </a:r>
          <a:r>
            <a:rPr lang="en-US" sz="1300" b="1" kern="1200"/>
            <a:t>Males</a:t>
          </a:r>
          <a:r>
            <a:rPr lang="en-US" sz="1300" kern="1200"/>
            <a:t> (53% recall). This indicates that fear factors are a stronger indicator for identifying females than males in this dataset.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Performance Metrics</a:t>
          </a:r>
          <a:r>
            <a:rPr lang="en-US" sz="1300" kern="1200"/>
            <a:t>: The </a:t>
          </a:r>
          <a:r>
            <a:rPr lang="en-US" sz="1300" b="1" kern="1200"/>
            <a:t>classification report</a:t>
          </a:r>
          <a:r>
            <a:rPr lang="en-US" sz="1300" kern="1200"/>
            <a:t> demonstrated that the model's precision and recall differed by gender, with </a:t>
          </a:r>
          <a:r>
            <a:rPr lang="en-US" sz="1300" b="1" kern="1200"/>
            <a:t>higher precision</a:t>
          </a:r>
          <a:r>
            <a:rPr lang="en-US" sz="1300" kern="1200"/>
            <a:t> for </a:t>
          </a:r>
          <a:r>
            <a:rPr lang="en-US" sz="1300" b="1" kern="1200"/>
            <a:t>Females</a:t>
          </a:r>
          <a:r>
            <a:rPr lang="en-US" sz="1300" kern="1200"/>
            <a:t> and </a:t>
          </a:r>
          <a:r>
            <a:rPr lang="en-US" sz="1300" b="1" kern="1200"/>
            <a:t>lower recall</a:t>
          </a:r>
          <a:r>
            <a:rPr lang="en-US" sz="1300" kern="1200"/>
            <a:t> for </a:t>
          </a:r>
          <a:r>
            <a:rPr lang="en-US" sz="1300" b="1" kern="1200"/>
            <a:t>Males</a:t>
          </a:r>
          <a:r>
            <a:rPr lang="en-US" sz="1300" kern="1200"/>
            <a:t>, suggesting areas for improvement in gender prediction based on fear data.</a:t>
          </a:r>
        </a:p>
      </dsp:txBody>
      <dsp:txXfrm>
        <a:off x="5635430" y="2163616"/>
        <a:ext cx="4315781" cy="218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9E18C-C984-C647-B96D-9BDEA524BEA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C14E8-B5DD-DD4D-AFF1-1E48BB2F6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man-despair-fear-helplessness-292469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debdonnell.info/feeling-overwhelm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in a hoodie&#10;&#10;Description automatically generated">
            <a:extLst>
              <a:ext uri="{FF2B5EF4-FFF2-40B4-BE49-F238E27FC236}">
                <a16:creationId xmlns:a16="http://schemas.microsoft.com/office/drawing/2014/main" id="{D873DCA8-45D2-59B8-407F-778F82D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33" b="26428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9" name="Picture 8" descr="A pile of wooden tiles with letters on them&#10;&#10;Description automatically generated">
            <a:extLst>
              <a:ext uri="{FF2B5EF4-FFF2-40B4-BE49-F238E27FC236}">
                <a16:creationId xmlns:a16="http://schemas.microsoft.com/office/drawing/2014/main" id="{8ABBA664-42B6-016E-EF4F-4F4C93F37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219" r="7824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61FFB-B309-43DA-8960-275744A5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Fear Analysis by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6E95-7EF8-8ED9-5A36-60DB5124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71" y="3474720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Analyzing Fear Prevalence Across Demographic Groups</a:t>
            </a:r>
          </a:p>
          <a:p>
            <a:pPr algn="l"/>
            <a:r>
              <a:rPr lang="en-US" sz="2000" dirty="0"/>
              <a:t>				- Group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EA129-E67E-DDF2-4A95-2161BAB143D9}"/>
              </a:ext>
            </a:extLst>
          </p:cNvPr>
          <p:cNvSpPr txBox="1"/>
          <p:nvPr/>
        </p:nvSpPr>
        <p:spPr>
          <a:xfrm>
            <a:off x="9596739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debdonnell.info/feeling-overwhel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AA35-11BB-1768-E2FF-9EEA95A8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09D91-323E-421D-E968-70B5D7A87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65680"/>
              </p:ext>
            </p:extLst>
          </p:nvPr>
        </p:nvGraphicFramePr>
        <p:xfrm>
          <a:off x="838200" y="14239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1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572AA-D10B-E781-4599-E7D447E8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B5BC-88CF-F79E-D9F1-313319F2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project analyzes how common fears (e.g., fear of heights, spiders, public speaking, etc.) are distributed across various demographic groups.</a:t>
            </a:r>
          </a:p>
          <a:p>
            <a:r>
              <a:rPr lang="en-US" sz="2000" dirty="0"/>
              <a:t>The analysis explores potential patterns in fears based on age, gender, education level, and whether individuals live in rural or urban areas.</a:t>
            </a:r>
          </a:p>
        </p:txBody>
      </p:sp>
    </p:spTree>
    <p:extLst>
      <p:ext uri="{BB962C8B-B14F-4D97-AF65-F5344CB8AC3E}">
        <p14:creationId xmlns:p14="http://schemas.microsoft.com/office/powerpoint/2010/main" val="70964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3BB-C83F-BF63-B59F-061B71FA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28" y="810165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Fears and Demographics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C26E-CA92-35FD-3C28-795BD8FE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27" y="1622425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Relevant Columns</a:t>
            </a:r>
          </a:p>
          <a:p>
            <a:r>
              <a:rPr lang="en-US" sz="2000" b="1" dirty="0"/>
              <a:t>Fears</a:t>
            </a:r>
            <a:r>
              <a:rPr lang="en-US" sz="2000" dirty="0"/>
              <a:t>: Storm, Darkness, Heights, Spiders, Snakes, Rats, Ageing, Dangerous dogs, Fear of public speaking.</a:t>
            </a:r>
          </a:p>
          <a:p>
            <a:r>
              <a:rPr lang="en-US" sz="2000" b="1" dirty="0"/>
              <a:t>Demographics</a:t>
            </a:r>
            <a:r>
              <a:rPr lang="en-US" sz="2000" dirty="0"/>
              <a:t>: Age, Gender, Education, Village - town.</a:t>
            </a: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1622D132-51A9-FB44-DE15-502117FD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6" r="1221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8602-2EF4-3792-BA3F-F4251C6A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5388-8776-65A4-25DA-CAC2DA9F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1" dirty="0"/>
              <a:t>Statistical Analysis</a:t>
            </a:r>
            <a:r>
              <a:rPr lang="en-US" sz="2000" dirty="0"/>
              <a:t>: Chi-square tests to analyze the relationship between fear and demographic factors.</a:t>
            </a:r>
          </a:p>
          <a:p>
            <a:r>
              <a:rPr lang="en-US" sz="2000" b="1" dirty="0"/>
              <a:t>Data Transformation</a:t>
            </a:r>
            <a:r>
              <a:rPr lang="en-US" sz="2000" dirty="0"/>
              <a:t>: Numerical values (0-5) are encoded into (Low, Medium, High) Values.</a:t>
            </a:r>
          </a:p>
          <a:p>
            <a:r>
              <a:rPr lang="en-US" sz="2000" b="1" dirty="0"/>
              <a:t>Data Visualization</a:t>
            </a:r>
            <a:r>
              <a:rPr lang="en-US" sz="2000" dirty="0"/>
              <a:t>: Graphs like bar plots, heatmaps, and other visual representations will help to interpret the findings.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1C2B032-04E1-8912-813C-83F66CD5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69" r="241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96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FD863-3930-4051-0CA9-DC36EBCE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Analysis – Correlation Matrix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98B10-8BF8-2FEC-247B-A3EE2983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325" y="417206"/>
            <a:ext cx="6599490" cy="60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3DF79-7F38-272D-581D-FA7E174A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3700"/>
              <a:t>Normal Visualization vs Interactive Visualization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E605FF-49B9-6FEA-7870-02DAC1AD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Normal Plot: Seaborn</a:t>
            </a:r>
          </a:p>
          <a:p>
            <a:pPr marL="0" indent="0">
              <a:buNone/>
            </a:pPr>
            <a:r>
              <a:rPr lang="en-US" sz="2200"/>
              <a:t>Interactive Plot: Plotly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51CE8-8F2F-8E2E-939B-3104C68E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99" b="2597"/>
          <a:stretch/>
        </p:blipFill>
        <p:spPr>
          <a:xfrm>
            <a:off x="469393" y="2821299"/>
            <a:ext cx="5468112" cy="3175263"/>
          </a:xfrm>
          <a:prstGeom prst="rect">
            <a:avLst/>
          </a:prstGeom>
        </p:spPr>
      </p:pic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8B724FB6-DCB1-6FAE-E715-3DC5FC73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5" r="4" b="4"/>
          <a:stretch/>
        </p:blipFill>
        <p:spPr>
          <a:xfrm>
            <a:off x="6254496" y="2957694"/>
            <a:ext cx="5468112" cy="29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5CE4-1ABE-512C-5CA7-B8F569AD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Demographic Insights by Cluster</a:t>
            </a:r>
          </a:p>
        </p:txBody>
      </p:sp>
      <p:pic>
        <p:nvPicPr>
          <p:cNvPr id="5" name="Picture 4" descr="Houses at winter">
            <a:extLst>
              <a:ext uri="{FF2B5EF4-FFF2-40B4-BE49-F238E27FC236}">
                <a16:creationId xmlns:a16="http://schemas.microsoft.com/office/drawing/2014/main" id="{CB4044AB-2204-6F58-7685-7B0D03A0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82" r="19880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CB14-F824-C64B-352F-2476306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Average </a:t>
            </a:r>
            <a:r>
              <a:rPr lang="en-US" sz="2000" b="1" dirty="0"/>
              <a:t>Age</a:t>
            </a:r>
            <a:r>
              <a:rPr lang="en-US" sz="2000" dirty="0"/>
              <a:t>, </a:t>
            </a:r>
            <a:r>
              <a:rPr lang="en-US" sz="2000" b="1" dirty="0"/>
              <a:t>Gender Distribution</a:t>
            </a:r>
            <a:r>
              <a:rPr lang="en-US" sz="2000" dirty="0"/>
              <a:t>, and </a:t>
            </a:r>
            <a:r>
              <a:rPr lang="en-US" sz="2000" b="1" dirty="0"/>
              <a:t>Village/Town</a:t>
            </a:r>
            <a:r>
              <a:rPr lang="en-US" sz="2000" dirty="0"/>
              <a:t> insights by cluster (from the fear clustering analysis).Example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Cluster 0 (Low Fear): Mostly younger, from cities, more females.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Cluster 1 (High Fear): Older individuals, from villages, more males.</a:t>
            </a:r>
          </a:p>
          <a:p>
            <a:r>
              <a:rPr lang="en-US" sz="2000" b="1" dirty="0"/>
              <a:t>Visualization</a:t>
            </a:r>
            <a:r>
              <a:rPr lang="en-US" sz="2000" dirty="0"/>
              <a:t>: Heatmap and </a:t>
            </a:r>
            <a:r>
              <a:rPr lang="en-US" sz="2000" dirty="0" err="1"/>
              <a:t>Barchart</a:t>
            </a:r>
            <a:r>
              <a:rPr lang="en-US" sz="2000" dirty="0"/>
              <a:t> for gender distribution across clusters.</a:t>
            </a:r>
          </a:p>
        </p:txBody>
      </p:sp>
    </p:spTree>
    <p:extLst>
      <p:ext uri="{BB962C8B-B14F-4D97-AF65-F5344CB8AC3E}">
        <p14:creationId xmlns:p14="http://schemas.microsoft.com/office/powerpoint/2010/main" val="317548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A42A5-0B08-2DEB-65D3-07C6DE3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Visual Representation of Fear Profiles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13">
            <a:extLst>
              <a:ext uri="{FF2B5EF4-FFF2-40B4-BE49-F238E27FC236}">
                <a16:creationId xmlns:a16="http://schemas.microsoft.com/office/drawing/2014/main" id="{6DB7D8BE-52FC-B6B5-909B-488FEEB9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C273B6-EA2D-E4E5-4B57-726192C8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89" y="771526"/>
            <a:ext cx="3432030" cy="26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6029F-6307-965A-FB14-CD9DA7A7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71526"/>
            <a:ext cx="3248352" cy="2610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63D71-166D-F464-0859-B2C676FF1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33" y="3514360"/>
            <a:ext cx="3630757" cy="270054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3B61F-6540-6E30-E08A-2A472980D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72" y="2686337"/>
            <a:ext cx="4438114" cy="29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D3DD6-1602-BD38-7714-2EFF11A0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2600"/>
              <a:t>Fear Mapping and Gender Prediction using Logistic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FECB-48AD-E657-0098-1E34E0FD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500" b="1" dirty="0"/>
              <a:t>Logistic Regression for Gender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Features</a:t>
            </a:r>
            <a:r>
              <a:rPr lang="en-US" sz="1500" dirty="0"/>
              <a:t>: Fear levels and demographic factors (Age, Village - Town).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Target</a:t>
            </a:r>
            <a:r>
              <a:rPr lang="en-US" sz="1500" dirty="0"/>
              <a:t>: Gender (Female or Male).</a:t>
            </a:r>
          </a:p>
          <a:p>
            <a:r>
              <a:rPr lang="en-US" sz="1500" b="1" dirty="0"/>
              <a:t>Model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Accuracy</a:t>
            </a:r>
            <a:r>
              <a:rPr lang="en-US" sz="1500" dirty="0"/>
              <a:t>: 0.7162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Classification Report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Female</a:t>
            </a:r>
            <a:r>
              <a:rPr lang="en-US" sz="1500" dirty="0"/>
              <a:t>: Precision = 0.74, Recall = 0.83, F1-Score = 0.78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Male</a:t>
            </a:r>
            <a:r>
              <a:rPr lang="en-US" sz="1500" dirty="0"/>
              <a:t>: Precision = 0.67, Recall = 0.53, F1-Score = 0.59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Overall</a:t>
            </a:r>
            <a:r>
              <a:rPr lang="en-US" sz="1500" dirty="0"/>
              <a:t>: Accuracy = 72%, Macro Avg: 0.69, Weighted Avg: 0.71</a:t>
            </a:r>
          </a:p>
          <a:p>
            <a:endParaRPr lang="en-US" sz="1500" dirty="0"/>
          </a:p>
        </p:txBody>
      </p:sp>
      <p:pic>
        <p:nvPicPr>
          <p:cNvPr id="4" name="Picture 3" descr="A diagram of a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5087012B-98BA-CCFB-9206-9EA3C05D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583916"/>
            <a:ext cx="2505456" cy="2110846"/>
          </a:xfrm>
          <a:prstGeom prst="rect">
            <a:avLst/>
          </a:prstGeom>
        </p:spPr>
      </p:pic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0A1D363-0166-837F-F5A7-8FB1A72C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44" y="646552"/>
            <a:ext cx="2505456" cy="1985573"/>
          </a:xfrm>
          <a:prstGeom prst="rect">
            <a:avLst/>
          </a:prstGeom>
        </p:spPr>
      </p:pic>
      <p:pic>
        <p:nvPicPr>
          <p:cNvPr id="6" name="Picture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0067CF29-2C3B-FCD8-FFC5-5DBC4C750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2" y="3088646"/>
            <a:ext cx="5228807" cy="29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575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Fear Analysis by Demographics</vt:lpstr>
      <vt:lpstr>Introduction</vt:lpstr>
      <vt:lpstr>Fears and Demographics </vt:lpstr>
      <vt:lpstr>Methodology</vt:lpstr>
      <vt:lpstr>Multivariate Analysis – Correlation Matrix </vt:lpstr>
      <vt:lpstr>Normal Visualization vs Interactive Visualization</vt:lpstr>
      <vt:lpstr>Demographic Insights by Cluster</vt:lpstr>
      <vt:lpstr>Visual Representation of Fear Profiles</vt:lpstr>
      <vt:lpstr>Fear Mapping and Gender Prediction using Logistic Regression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Marudhavanan, Nivas</dc:creator>
  <cp:lastModifiedBy>Marudhavanan, Nivas</cp:lastModifiedBy>
  <cp:revision>2</cp:revision>
  <dcterms:created xsi:type="dcterms:W3CDTF">2024-11-12T22:41:28Z</dcterms:created>
  <dcterms:modified xsi:type="dcterms:W3CDTF">2024-11-14T19:26:02Z</dcterms:modified>
</cp:coreProperties>
</file>