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0" r:id="rId5"/>
    <p:sldId id="265" r:id="rId6"/>
    <p:sldId id="266" r:id="rId7"/>
    <p:sldId id="267" r:id="rId8"/>
    <p:sldId id="298" r:id="rId9"/>
    <p:sldId id="299" r:id="rId10"/>
    <p:sldId id="303" r:id="rId11"/>
    <p:sldId id="275" r:id="rId12"/>
    <p:sldId id="278" r:id="rId13"/>
    <p:sldId id="286" r:id="rId14"/>
    <p:sldId id="279" r:id="rId15"/>
    <p:sldId id="280" r:id="rId16"/>
    <p:sldId id="276" r:id="rId17"/>
    <p:sldId id="287" r:id="rId18"/>
    <p:sldId id="281" r:id="rId19"/>
    <p:sldId id="277" r:id="rId20"/>
    <p:sldId id="282" r:id="rId21"/>
    <p:sldId id="288" r:id="rId22"/>
    <p:sldId id="283" r:id="rId23"/>
    <p:sldId id="289" r:id="rId24"/>
    <p:sldId id="290" r:id="rId25"/>
    <p:sldId id="284" r:id="rId26"/>
    <p:sldId id="285" r:id="rId27"/>
    <p:sldId id="291" r:id="rId28"/>
    <p:sldId id="292" r:id="rId29"/>
    <p:sldId id="293" r:id="rId30"/>
    <p:sldId id="294" r:id="rId31"/>
    <p:sldId id="295" r:id="rId32"/>
    <p:sldId id="296" r:id="rId33"/>
    <p:sldId id="297" r:id="rId34"/>
    <p:sldId id="270" r:id="rId35"/>
    <p:sldId id="2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57216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122916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60445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99193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49332E-808F-438C-953C-21ADD55AD9EC}"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5541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49332E-808F-438C-953C-21ADD55AD9EC}"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27295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49332E-808F-438C-953C-21ADD55AD9EC}"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65615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9332E-808F-438C-953C-21ADD55AD9EC}"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290851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9332E-808F-438C-953C-21ADD55AD9EC}"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12138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49332E-808F-438C-953C-21ADD55AD9EC}"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284297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49332E-808F-438C-953C-21ADD55AD9EC}"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426230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9332E-808F-438C-953C-21ADD55AD9EC}" type="datetimeFigureOut">
              <a:rPr lang="en-US" smtClean="0"/>
              <a:t>4/9/2019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726D2-FA33-4A13-A43B-61900397FFC8}" type="slidenum">
              <a:rPr lang="en-US" smtClean="0"/>
              <a:t>‹#›</a:t>
            </a:fld>
            <a:endParaRPr lang="en-US"/>
          </a:p>
        </p:txBody>
      </p:sp>
    </p:spTree>
    <p:extLst>
      <p:ext uri="{BB962C8B-B14F-4D97-AF65-F5344CB8AC3E}">
        <p14:creationId xmlns:p14="http://schemas.microsoft.com/office/powerpoint/2010/main" val="323227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995" y="2586038"/>
            <a:ext cx="9144000" cy="2387600"/>
          </a:xfrm>
        </p:spPr>
        <p:txBody>
          <a:bodyPr>
            <a:normAutofit fontScale="90000"/>
          </a:bodyPr>
          <a:lstStyle/>
          <a:p>
            <a:r>
              <a:rPr lang="en-ID" sz="8800" b="1" dirty="0" smtClean="0"/>
              <a:t>INFLUENCER FORECASTING IN SOCIAL NETWORK </a:t>
            </a:r>
            <a:endParaRPr lang="en-US" sz="8800" b="1" dirty="0"/>
          </a:p>
        </p:txBody>
      </p:sp>
    </p:spTree>
    <p:extLst>
      <p:ext uri="{BB962C8B-B14F-4D97-AF65-F5344CB8AC3E}">
        <p14:creationId xmlns:p14="http://schemas.microsoft.com/office/powerpoint/2010/main" val="3592736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pPr algn="ctr"/>
            <a:r>
              <a:rPr lang="en-ID" b="1" dirty="0" smtClean="0">
                <a:latin typeface="Arial Black" panose="020B0A04020102020204" pitchFamily="34" charset="0"/>
              </a:rPr>
              <a:t>Proposal System  </a:t>
            </a:r>
            <a:endParaRPr lang="en-US" b="1"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252" y="1201785"/>
            <a:ext cx="9278984" cy="5277393"/>
          </a:xfrm>
        </p:spPr>
      </p:pic>
    </p:spTree>
    <p:extLst>
      <p:ext uri="{BB962C8B-B14F-4D97-AF65-F5344CB8AC3E}">
        <p14:creationId xmlns:p14="http://schemas.microsoft.com/office/powerpoint/2010/main" val="4190601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2069"/>
            <a:ext cx="10526041" cy="627017"/>
          </a:xfrm>
        </p:spPr>
        <p:txBody>
          <a:bodyPr>
            <a:normAutofit fontScale="90000"/>
          </a:bodyPr>
          <a:lstStyle/>
          <a:p>
            <a:pPr algn="ctr"/>
            <a:r>
              <a:rPr lang="en-ID" b="1" dirty="0" smtClean="0">
                <a:latin typeface="Arial Black" panose="020B0A04020102020204" pitchFamily="34" charset="0"/>
              </a:rPr>
              <a:t>  Complete Working Flowchart  </a:t>
            </a:r>
            <a:endParaRPr lang="en-US" b="1"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841" y="987422"/>
            <a:ext cx="10058400" cy="5643880"/>
          </a:xfrm>
          <a:prstGeom prst="rect">
            <a:avLst/>
          </a:prstGeom>
        </p:spPr>
      </p:pic>
    </p:spTree>
    <p:extLst>
      <p:ext uri="{BB962C8B-B14F-4D97-AF65-F5344CB8AC3E}">
        <p14:creationId xmlns:p14="http://schemas.microsoft.com/office/powerpoint/2010/main" val="1529184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8451"/>
            <a:ext cx="10515600" cy="1325563"/>
          </a:xfrm>
        </p:spPr>
        <p:txBody>
          <a:bodyPr/>
          <a:lstStyle/>
          <a:p>
            <a:pPr algn="ctr"/>
            <a:r>
              <a:rPr lang="en-ID" b="1" u="sng" dirty="0" smtClean="0">
                <a:latin typeface="Arial Black" panose="020B0A04020102020204" pitchFamily="34" charset="0"/>
              </a:rPr>
              <a:t>Modules</a:t>
            </a:r>
            <a:r>
              <a:rPr lang="en-ID" b="1" u="sng" dirty="0" smtClean="0"/>
              <a:t> </a:t>
            </a:r>
            <a:endParaRPr lang="en-US" b="1" u="sng" dirty="0"/>
          </a:p>
        </p:txBody>
      </p:sp>
      <p:sp>
        <p:nvSpPr>
          <p:cNvPr id="3" name="Content Placeholder 2"/>
          <p:cNvSpPr>
            <a:spLocks noGrp="1"/>
          </p:cNvSpPr>
          <p:nvPr>
            <p:ph idx="1"/>
          </p:nvPr>
        </p:nvSpPr>
        <p:spPr>
          <a:xfrm>
            <a:off x="838200" y="2351313"/>
            <a:ext cx="10515600" cy="3135087"/>
          </a:xfrm>
        </p:spPr>
        <p:txBody>
          <a:bodyPr/>
          <a:lstStyle/>
          <a:p>
            <a:r>
              <a:rPr lang="en-ID" u="sng" dirty="0" smtClean="0"/>
              <a:t>Module 1</a:t>
            </a:r>
            <a:r>
              <a:rPr lang="en-ID" dirty="0" smtClean="0"/>
              <a:t> : RAW Data Collection </a:t>
            </a:r>
          </a:p>
          <a:p>
            <a:r>
              <a:rPr lang="en-ID" u="sng" dirty="0" smtClean="0"/>
              <a:t>Module 2 </a:t>
            </a:r>
            <a:r>
              <a:rPr lang="en-ID" dirty="0" smtClean="0"/>
              <a:t>: Data Preparation </a:t>
            </a:r>
          </a:p>
          <a:p>
            <a:r>
              <a:rPr lang="en-ID" u="sng" dirty="0" smtClean="0"/>
              <a:t>Module 3</a:t>
            </a:r>
            <a:r>
              <a:rPr lang="en-ID" dirty="0" smtClean="0"/>
              <a:t> : Data Cleaning and Extracting the user names </a:t>
            </a:r>
          </a:p>
          <a:p>
            <a:r>
              <a:rPr lang="en-ID" u="sng" dirty="0" smtClean="0"/>
              <a:t>Module 4</a:t>
            </a:r>
            <a:r>
              <a:rPr lang="en-ID" dirty="0" smtClean="0"/>
              <a:t> : Building EGO network Models </a:t>
            </a:r>
          </a:p>
          <a:p>
            <a:r>
              <a:rPr lang="en-ID" u="sng" dirty="0" smtClean="0"/>
              <a:t>Module 5</a:t>
            </a:r>
            <a:r>
              <a:rPr lang="en-ID" dirty="0" smtClean="0"/>
              <a:t> : EGO Tweet and </a:t>
            </a:r>
            <a:r>
              <a:rPr lang="en-ID" dirty="0" err="1" smtClean="0"/>
              <a:t>Emotic</a:t>
            </a:r>
            <a:r>
              <a:rPr lang="en-ID" dirty="0" smtClean="0"/>
              <a:t> analysis </a:t>
            </a:r>
          </a:p>
          <a:p>
            <a:r>
              <a:rPr lang="en-ID" u="sng" dirty="0" smtClean="0"/>
              <a:t>Module 6</a:t>
            </a:r>
            <a:r>
              <a:rPr lang="en-ID" dirty="0" smtClean="0"/>
              <a:t> : Accuracy Determination of Influencer </a:t>
            </a:r>
            <a:endParaRPr lang="en-US" dirty="0"/>
          </a:p>
        </p:txBody>
      </p:sp>
    </p:spTree>
    <p:extLst>
      <p:ext uri="{BB962C8B-B14F-4D97-AF65-F5344CB8AC3E}">
        <p14:creationId xmlns:p14="http://schemas.microsoft.com/office/powerpoint/2010/main" val="4138610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850"/>
          </a:xfrm>
        </p:spPr>
        <p:txBody>
          <a:bodyPr>
            <a:normAutofit/>
          </a:bodyPr>
          <a:lstStyle/>
          <a:p>
            <a:pPr algn="ctr"/>
            <a:r>
              <a:rPr lang="en-ID" sz="3200" b="1" u="sng" dirty="0" smtClean="0">
                <a:latin typeface="Arial Black" panose="020B0A04020102020204" pitchFamily="34" charset="0"/>
              </a:rPr>
              <a:t>Module 1 : Raw Data Collection - Explanation </a:t>
            </a:r>
            <a:endParaRPr lang="en-US" sz="3200" b="1" u="sng" dirty="0">
              <a:latin typeface="Arial Black" panose="020B0A04020102020204"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24092928"/>
              </p:ext>
            </p:extLst>
          </p:nvPr>
        </p:nvGraphicFramePr>
        <p:xfrm>
          <a:off x="838200" y="1155976"/>
          <a:ext cx="10515600" cy="1972222"/>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2933727968"/>
                    </a:ext>
                  </a:extLst>
                </a:gridCol>
                <a:gridCol w="3505200">
                  <a:extLst>
                    <a:ext uri="{9D8B030D-6E8A-4147-A177-3AD203B41FA5}">
                      <a16:colId xmlns:a16="http://schemas.microsoft.com/office/drawing/2014/main" val="4138877460"/>
                    </a:ext>
                  </a:extLst>
                </a:gridCol>
                <a:gridCol w="3505200">
                  <a:extLst>
                    <a:ext uri="{9D8B030D-6E8A-4147-A177-3AD203B41FA5}">
                      <a16:colId xmlns:a16="http://schemas.microsoft.com/office/drawing/2014/main" val="1117089548"/>
                    </a:ext>
                  </a:extLst>
                </a:gridCol>
              </a:tblGrid>
              <a:tr h="986111">
                <a:tc>
                  <a:txBody>
                    <a:bodyPr/>
                    <a:lstStyle/>
                    <a:p>
                      <a:pPr algn="ctr"/>
                      <a:endParaRPr lang="en-ID" dirty="0" smtClean="0"/>
                    </a:p>
                    <a:p>
                      <a:pPr algn="ctr"/>
                      <a:r>
                        <a:rPr lang="en-ID" dirty="0" smtClean="0"/>
                        <a:t>PLATFORM</a:t>
                      </a:r>
                      <a:r>
                        <a:rPr lang="en-ID" baseline="0" dirty="0" smtClean="0"/>
                        <a:t> </a:t>
                      </a:r>
                      <a:endParaRPr lang="en-US" dirty="0"/>
                    </a:p>
                  </a:txBody>
                  <a:tcPr marL="45057" marR="45057"/>
                </a:tc>
                <a:tc>
                  <a:txBody>
                    <a:bodyPr/>
                    <a:lstStyle/>
                    <a:p>
                      <a:endParaRPr lang="en-ID" dirty="0" smtClean="0"/>
                    </a:p>
                    <a:p>
                      <a:pPr algn="ctr"/>
                      <a:r>
                        <a:rPr lang="en-ID" dirty="0" smtClean="0"/>
                        <a:t>PROGRAMMING</a:t>
                      </a:r>
                      <a:r>
                        <a:rPr lang="en-ID" baseline="0" dirty="0" smtClean="0"/>
                        <a:t> &amp; Packages </a:t>
                      </a:r>
                      <a:endParaRPr lang="en-US" dirty="0"/>
                    </a:p>
                  </a:txBody>
                  <a:tcPr marL="45057" marR="45057"/>
                </a:tc>
                <a:tc>
                  <a:txBody>
                    <a:bodyPr/>
                    <a:lstStyle/>
                    <a:p>
                      <a:pPr algn="ctr"/>
                      <a:endParaRPr lang="en-ID" dirty="0" smtClean="0"/>
                    </a:p>
                    <a:p>
                      <a:pPr algn="ctr"/>
                      <a:r>
                        <a:rPr lang="en-ID" dirty="0" smtClean="0"/>
                        <a:t>OUTPUT </a:t>
                      </a:r>
                      <a:endParaRPr lang="en-US" dirty="0"/>
                    </a:p>
                  </a:txBody>
                  <a:tcPr marL="45057" marR="45057"/>
                </a:tc>
                <a:extLst>
                  <a:ext uri="{0D108BD9-81ED-4DB2-BD59-A6C34878D82A}">
                    <a16:rowId xmlns:a16="http://schemas.microsoft.com/office/drawing/2014/main" val="3081909318"/>
                  </a:ext>
                </a:extLst>
              </a:tr>
              <a:tr h="986111">
                <a:tc>
                  <a:txBody>
                    <a:bodyPr/>
                    <a:lstStyle/>
                    <a:p>
                      <a:pPr algn="ctr"/>
                      <a:endParaRPr lang="en-ID" dirty="0" smtClean="0"/>
                    </a:p>
                    <a:p>
                      <a:pPr algn="ctr"/>
                      <a:r>
                        <a:rPr lang="en-ID" b="1" dirty="0" smtClean="0"/>
                        <a:t>Anaconda</a:t>
                      </a:r>
                      <a:r>
                        <a:rPr lang="en-ID" b="1" baseline="0" dirty="0" smtClean="0"/>
                        <a:t> </a:t>
                      </a:r>
                      <a:r>
                        <a:rPr lang="en-ID" b="1" baseline="0" dirty="0" err="1" smtClean="0"/>
                        <a:t>Spyder</a:t>
                      </a:r>
                      <a:r>
                        <a:rPr lang="en-ID" b="1" baseline="0" dirty="0" smtClean="0"/>
                        <a:t> </a:t>
                      </a:r>
                      <a:endParaRPr lang="en-US" b="1" dirty="0"/>
                    </a:p>
                  </a:txBody>
                  <a:tcPr marL="45057" marR="45057"/>
                </a:tc>
                <a:tc>
                  <a:txBody>
                    <a:bodyPr/>
                    <a:lstStyle/>
                    <a:p>
                      <a:pPr algn="ctr"/>
                      <a:r>
                        <a:rPr lang="en-ID" baseline="0" dirty="0" smtClean="0"/>
                        <a:t>            </a:t>
                      </a:r>
                      <a:r>
                        <a:rPr lang="en-ID" b="1" dirty="0" smtClean="0"/>
                        <a:t>Python 3 &amp; </a:t>
                      </a:r>
                    </a:p>
                    <a:p>
                      <a:pPr algn="ctr"/>
                      <a:r>
                        <a:rPr lang="en-ID" b="1" dirty="0" smtClean="0"/>
                        <a:t>      </a:t>
                      </a:r>
                      <a:r>
                        <a:rPr lang="en-ID" b="1" dirty="0" err="1" smtClean="0"/>
                        <a:t>tweepy</a:t>
                      </a:r>
                      <a:r>
                        <a:rPr lang="en-ID" b="1" dirty="0" smtClean="0"/>
                        <a:t> , </a:t>
                      </a:r>
                      <a:r>
                        <a:rPr lang="en-ID" b="1" dirty="0" err="1" smtClean="0"/>
                        <a:t>urlib</a:t>
                      </a:r>
                      <a:r>
                        <a:rPr lang="en-ID" b="1" baseline="0" dirty="0" smtClean="0"/>
                        <a:t> , csv </a:t>
                      </a:r>
                      <a:endParaRPr lang="en-US" b="1" dirty="0"/>
                    </a:p>
                  </a:txBody>
                  <a:tcPr marL="45057" marR="45057"/>
                </a:tc>
                <a:tc>
                  <a:txBody>
                    <a:bodyPr/>
                    <a:lstStyle/>
                    <a:p>
                      <a:r>
                        <a:rPr lang="en-ID" dirty="0" smtClean="0"/>
                        <a:t> </a:t>
                      </a:r>
                    </a:p>
                    <a:p>
                      <a:r>
                        <a:rPr lang="en-ID" b="1" dirty="0" smtClean="0"/>
                        <a:t>CSV Files with 6 Features </a:t>
                      </a:r>
                      <a:endParaRPr lang="en-US" b="1" dirty="0"/>
                    </a:p>
                  </a:txBody>
                  <a:tcPr marL="45057" marR="45057"/>
                </a:tc>
                <a:extLst>
                  <a:ext uri="{0D108BD9-81ED-4DB2-BD59-A6C34878D82A}">
                    <a16:rowId xmlns:a16="http://schemas.microsoft.com/office/drawing/2014/main" val="678961735"/>
                  </a:ext>
                </a:extLst>
              </a:tr>
            </a:tbl>
          </a:graphicData>
        </a:graphic>
      </p:graphicFrame>
      <p:sp>
        <p:nvSpPr>
          <p:cNvPr id="7" name="Content Placeholder 6"/>
          <p:cNvSpPr>
            <a:spLocks noGrp="1"/>
          </p:cNvSpPr>
          <p:nvPr>
            <p:ph sz="half" idx="2"/>
          </p:nvPr>
        </p:nvSpPr>
        <p:spPr>
          <a:xfrm>
            <a:off x="838200" y="3239588"/>
            <a:ext cx="10515600" cy="3618411"/>
          </a:xfrm>
        </p:spPr>
        <p:txBody>
          <a:bodyPr/>
          <a:lstStyle/>
          <a:p>
            <a:r>
              <a:rPr lang="en-ID" dirty="0" smtClean="0"/>
              <a:t>Keyword of Extracting Tweets will be Given as Search </a:t>
            </a:r>
          </a:p>
          <a:p>
            <a:r>
              <a:rPr lang="en-ID" dirty="0" smtClean="0"/>
              <a:t>Latitude and Longitude of location will be given to find mean degrees of separation.</a:t>
            </a:r>
          </a:p>
          <a:p>
            <a:r>
              <a:rPr lang="en-ID" dirty="0" smtClean="0"/>
              <a:t>Calculation of Mean Degree : </a:t>
            </a:r>
            <a:r>
              <a:rPr lang="en-ID" b="1" dirty="0" smtClean="0"/>
              <a:t>Mean = ln N / ln K </a:t>
            </a:r>
          </a:p>
          <a:p>
            <a:pPr marL="0" indent="0">
              <a:buNone/>
            </a:pPr>
            <a:r>
              <a:rPr lang="en-ID" dirty="0"/>
              <a:t> </a:t>
            </a:r>
            <a:r>
              <a:rPr lang="en-ID" dirty="0" smtClean="0"/>
              <a:t>        </a:t>
            </a:r>
            <a:r>
              <a:rPr lang="en-US" dirty="0" smtClean="0"/>
              <a:t>N = Total twitter population</a:t>
            </a:r>
          </a:p>
          <a:p>
            <a:pPr marL="0" indent="0">
              <a:buNone/>
            </a:pPr>
            <a:r>
              <a:rPr lang="en-ID" dirty="0" smtClean="0"/>
              <a:t>         K =  Total location users in population </a:t>
            </a:r>
          </a:p>
          <a:p>
            <a:pPr marL="0" indent="0">
              <a:buNone/>
            </a:pPr>
            <a:r>
              <a:rPr lang="en-ID" dirty="0" smtClean="0"/>
              <a:t>        ln = Natural Logarithm  </a:t>
            </a:r>
          </a:p>
          <a:p>
            <a:pPr marL="0" indent="0">
              <a:buNone/>
            </a:pPr>
            <a:endParaRPr lang="en-ID" dirty="0" smtClean="0"/>
          </a:p>
        </p:txBody>
      </p:sp>
    </p:spTree>
    <p:extLst>
      <p:ext uri="{BB962C8B-B14F-4D97-AF65-F5344CB8AC3E}">
        <p14:creationId xmlns:p14="http://schemas.microsoft.com/office/powerpoint/2010/main" val="1668450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4"/>
            <a:ext cx="10515600" cy="745218"/>
          </a:xfrm>
        </p:spPr>
        <p:txBody>
          <a:bodyPr>
            <a:normAutofit/>
          </a:bodyPr>
          <a:lstStyle/>
          <a:p>
            <a:pPr algn="ctr"/>
            <a:r>
              <a:rPr lang="en-ID" sz="3200" b="1" u="sng" dirty="0" smtClean="0">
                <a:latin typeface="Arial Black" panose="020B0A04020102020204" pitchFamily="34" charset="0"/>
              </a:rPr>
              <a:t>Module 1 : Twitter App – API </a:t>
            </a:r>
            <a:endParaRPr lang="en-US" sz="3200" b="1" u="sng" dirty="0">
              <a:latin typeface="Arial Black" panose="020B0A04020102020204" pitchFamily="34" charset="0"/>
            </a:endParaRPr>
          </a:p>
        </p:txBody>
      </p:sp>
      <p:sp>
        <p:nvSpPr>
          <p:cNvPr id="3" name="Content Placeholder 2"/>
          <p:cNvSpPr>
            <a:spLocks noGrp="1"/>
          </p:cNvSpPr>
          <p:nvPr>
            <p:ph idx="1"/>
          </p:nvPr>
        </p:nvSpPr>
        <p:spPr>
          <a:xfrm>
            <a:off x="838200" y="875211"/>
            <a:ext cx="10515600" cy="5839097"/>
          </a:xfrm>
        </p:spPr>
        <p:txBody>
          <a:bodyPr/>
          <a:lstStyle/>
          <a:p>
            <a:r>
              <a:rPr lang="en-ID" dirty="0" smtClean="0"/>
              <a:t>Creating Twitter developer App to obtain Authentication Keys </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389" r="1385" b="11530"/>
          <a:stretch/>
        </p:blipFill>
        <p:spPr>
          <a:xfrm>
            <a:off x="1018902" y="1547948"/>
            <a:ext cx="9562011" cy="4754880"/>
          </a:xfrm>
          <a:prstGeom prst="rect">
            <a:avLst/>
          </a:prstGeom>
        </p:spPr>
      </p:pic>
    </p:spTree>
    <p:extLst>
      <p:ext uri="{BB962C8B-B14F-4D97-AF65-F5344CB8AC3E}">
        <p14:creationId xmlns:p14="http://schemas.microsoft.com/office/powerpoint/2010/main" val="317904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132"/>
            <a:ext cx="10515600" cy="574766"/>
          </a:xfrm>
        </p:spPr>
        <p:txBody>
          <a:bodyPr>
            <a:normAutofit/>
          </a:bodyPr>
          <a:lstStyle/>
          <a:p>
            <a:pPr algn="ctr"/>
            <a:r>
              <a:rPr lang="en-ID" sz="3200" b="1" u="sng" dirty="0">
                <a:latin typeface="Arial Black" panose="020B0A04020102020204" pitchFamily="34" charset="0"/>
              </a:rPr>
              <a:t>Module 1 : </a:t>
            </a:r>
            <a:r>
              <a:rPr lang="en-ID" sz="3200" b="1" u="sng" dirty="0" smtClean="0">
                <a:latin typeface="Arial Black" panose="020B0A04020102020204" pitchFamily="34" charset="0"/>
              </a:rPr>
              <a:t>Code Snapshot for Data Collection </a:t>
            </a:r>
            <a:endParaRPr lang="en-US" sz="3200"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39" y="1031875"/>
            <a:ext cx="10463350" cy="5564868"/>
          </a:xfrm>
        </p:spPr>
      </p:pic>
    </p:spTree>
    <p:extLst>
      <p:ext uri="{BB962C8B-B14F-4D97-AF65-F5344CB8AC3E}">
        <p14:creationId xmlns:p14="http://schemas.microsoft.com/office/powerpoint/2010/main" val="1096952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131"/>
            <a:ext cx="10515600" cy="613955"/>
          </a:xfrm>
        </p:spPr>
        <p:txBody>
          <a:bodyPr>
            <a:normAutofit/>
          </a:bodyPr>
          <a:lstStyle/>
          <a:p>
            <a:pPr algn="ctr"/>
            <a:r>
              <a:rPr lang="en-ID" sz="2800" b="1" u="sng" dirty="0" smtClean="0">
                <a:latin typeface="Arial Black" panose="020B0A04020102020204" pitchFamily="34" charset="0"/>
              </a:rPr>
              <a:t>PROGRESSIVE SNAPSHOT : MODULE 1 </a:t>
            </a:r>
            <a:endParaRPr lang="en-US" sz="2800" b="1" u="sng"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3050" y="1110343"/>
            <a:ext cx="5172893" cy="518595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6" y="1110343"/>
            <a:ext cx="5403670" cy="5185953"/>
          </a:xfrm>
          <a:prstGeom prst="rect">
            <a:avLst/>
          </a:prstGeom>
        </p:spPr>
      </p:pic>
    </p:spTree>
    <p:extLst>
      <p:ext uri="{BB962C8B-B14F-4D97-AF65-F5344CB8AC3E}">
        <p14:creationId xmlns:p14="http://schemas.microsoft.com/office/powerpoint/2010/main" val="1093668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850"/>
          </a:xfrm>
        </p:spPr>
        <p:txBody>
          <a:bodyPr>
            <a:normAutofit/>
          </a:bodyPr>
          <a:lstStyle/>
          <a:p>
            <a:pPr algn="ctr"/>
            <a:r>
              <a:rPr lang="en-ID" sz="3200" b="1" u="sng" dirty="0" smtClean="0">
                <a:latin typeface="Arial Black" panose="020B0A04020102020204" pitchFamily="34" charset="0"/>
              </a:rPr>
              <a:t>Module 2 : Data Preparation - Explanation </a:t>
            </a:r>
            <a:endParaRPr lang="en-US" sz="3200" b="1" u="sng" dirty="0">
              <a:latin typeface="Arial Black" panose="020B0A04020102020204"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20070371"/>
              </p:ext>
            </p:extLst>
          </p:nvPr>
        </p:nvGraphicFramePr>
        <p:xfrm>
          <a:off x="838200" y="1155976"/>
          <a:ext cx="10515600" cy="197222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933727968"/>
                    </a:ext>
                  </a:extLst>
                </a:gridCol>
                <a:gridCol w="2628900">
                  <a:extLst>
                    <a:ext uri="{9D8B030D-6E8A-4147-A177-3AD203B41FA5}">
                      <a16:colId xmlns:a16="http://schemas.microsoft.com/office/drawing/2014/main" val="2211878430"/>
                    </a:ext>
                  </a:extLst>
                </a:gridCol>
                <a:gridCol w="2628900">
                  <a:extLst>
                    <a:ext uri="{9D8B030D-6E8A-4147-A177-3AD203B41FA5}">
                      <a16:colId xmlns:a16="http://schemas.microsoft.com/office/drawing/2014/main" val="4138877460"/>
                    </a:ext>
                  </a:extLst>
                </a:gridCol>
                <a:gridCol w="2628900">
                  <a:extLst>
                    <a:ext uri="{9D8B030D-6E8A-4147-A177-3AD203B41FA5}">
                      <a16:colId xmlns:a16="http://schemas.microsoft.com/office/drawing/2014/main" val="1117089548"/>
                    </a:ext>
                  </a:extLst>
                </a:gridCol>
              </a:tblGrid>
              <a:tr h="986111">
                <a:tc>
                  <a:txBody>
                    <a:bodyPr/>
                    <a:lstStyle/>
                    <a:p>
                      <a:pPr algn="ctr"/>
                      <a:endParaRPr lang="en-ID" dirty="0" smtClean="0"/>
                    </a:p>
                    <a:p>
                      <a:pPr algn="ctr"/>
                      <a:r>
                        <a:rPr lang="en-ID" dirty="0" smtClean="0"/>
                        <a:t>PLATFORM</a:t>
                      </a:r>
                      <a:r>
                        <a:rPr lang="en-ID" baseline="0" dirty="0" smtClean="0"/>
                        <a:t> </a:t>
                      </a:r>
                      <a:endParaRPr lang="en-US" dirty="0"/>
                    </a:p>
                  </a:txBody>
                  <a:tcPr marL="45057" marR="45057"/>
                </a:tc>
                <a:tc>
                  <a:txBody>
                    <a:bodyPr/>
                    <a:lstStyle/>
                    <a:p>
                      <a:endParaRPr lang="en-ID" dirty="0" smtClean="0"/>
                    </a:p>
                    <a:p>
                      <a:r>
                        <a:rPr lang="en-ID" dirty="0" smtClean="0"/>
                        <a:t>         ALGORITHM</a:t>
                      </a:r>
                      <a:endParaRPr lang="en-US" dirty="0"/>
                    </a:p>
                  </a:txBody>
                  <a:tcPr marL="45057" marR="45057"/>
                </a:tc>
                <a:tc>
                  <a:txBody>
                    <a:bodyPr/>
                    <a:lstStyle/>
                    <a:p>
                      <a:endParaRPr lang="en-ID" dirty="0" smtClean="0"/>
                    </a:p>
                    <a:p>
                      <a:pPr algn="ctr"/>
                      <a:r>
                        <a:rPr lang="en-ID" dirty="0" smtClean="0"/>
                        <a:t>PROGRAMMING</a:t>
                      </a:r>
                      <a:r>
                        <a:rPr lang="en-ID" baseline="0" dirty="0" smtClean="0"/>
                        <a:t> &amp; Packages </a:t>
                      </a:r>
                      <a:endParaRPr lang="en-US" dirty="0"/>
                    </a:p>
                  </a:txBody>
                  <a:tcPr marL="45057" marR="45057"/>
                </a:tc>
                <a:tc>
                  <a:txBody>
                    <a:bodyPr/>
                    <a:lstStyle/>
                    <a:p>
                      <a:pPr algn="ctr"/>
                      <a:endParaRPr lang="en-ID" dirty="0" smtClean="0"/>
                    </a:p>
                    <a:p>
                      <a:pPr algn="ctr"/>
                      <a:r>
                        <a:rPr lang="en-ID" dirty="0" smtClean="0"/>
                        <a:t>OUTPUT </a:t>
                      </a:r>
                      <a:endParaRPr lang="en-US" dirty="0"/>
                    </a:p>
                  </a:txBody>
                  <a:tcPr marL="45057" marR="45057"/>
                </a:tc>
                <a:extLst>
                  <a:ext uri="{0D108BD9-81ED-4DB2-BD59-A6C34878D82A}">
                    <a16:rowId xmlns:a16="http://schemas.microsoft.com/office/drawing/2014/main" val="3081909318"/>
                  </a:ext>
                </a:extLst>
              </a:tr>
              <a:tr h="986111">
                <a:tc>
                  <a:txBody>
                    <a:bodyPr/>
                    <a:lstStyle/>
                    <a:p>
                      <a:pPr algn="ctr"/>
                      <a:endParaRPr lang="en-ID" dirty="0" smtClean="0"/>
                    </a:p>
                    <a:p>
                      <a:pPr algn="ctr"/>
                      <a:r>
                        <a:rPr lang="en-ID" b="1" baseline="0" dirty="0" err="1" smtClean="0"/>
                        <a:t>Jupyter</a:t>
                      </a:r>
                      <a:r>
                        <a:rPr lang="en-ID" b="1" baseline="0" dirty="0" smtClean="0"/>
                        <a:t> Notebook </a:t>
                      </a:r>
                      <a:endParaRPr lang="en-US" b="1" dirty="0"/>
                    </a:p>
                  </a:txBody>
                  <a:tcPr marL="45057" marR="45057"/>
                </a:tc>
                <a:tc>
                  <a:txBody>
                    <a:bodyPr/>
                    <a:lstStyle/>
                    <a:p>
                      <a:pPr algn="ctr"/>
                      <a:endParaRPr lang="en-ID" b="1" dirty="0" smtClean="0"/>
                    </a:p>
                    <a:p>
                      <a:pPr algn="ctr"/>
                      <a:r>
                        <a:rPr lang="en-ID" b="1" dirty="0" smtClean="0"/>
                        <a:t>_</a:t>
                      </a:r>
                      <a:endParaRPr lang="en-US" b="1" dirty="0"/>
                    </a:p>
                  </a:txBody>
                  <a:tcPr marL="45057" marR="45057"/>
                </a:tc>
                <a:tc>
                  <a:txBody>
                    <a:bodyPr/>
                    <a:lstStyle/>
                    <a:p>
                      <a:r>
                        <a:rPr lang="en-ID" baseline="0" dirty="0" smtClean="0"/>
                        <a:t>            </a:t>
                      </a:r>
                      <a:r>
                        <a:rPr lang="en-ID" b="1" dirty="0" smtClean="0"/>
                        <a:t>Python 3 &amp; </a:t>
                      </a:r>
                    </a:p>
                    <a:p>
                      <a:r>
                        <a:rPr lang="en-ID" b="1" dirty="0" smtClean="0"/>
                        <a:t>   </a:t>
                      </a:r>
                      <a:r>
                        <a:rPr lang="en-ID" b="1" baseline="0" dirty="0" smtClean="0"/>
                        <a:t> pandas ,</a:t>
                      </a:r>
                      <a:r>
                        <a:rPr lang="en-ID" b="1" baseline="0" dirty="0" err="1" smtClean="0"/>
                        <a:t>tweepy</a:t>
                      </a:r>
                      <a:r>
                        <a:rPr lang="en-ID" b="1" baseline="0" dirty="0" smtClean="0"/>
                        <a:t> , </a:t>
                      </a:r>
                      <a:r>
                        <a:rPr lang="en-ID" b="1" baseline="0" dirty="0" err="1" smtClean="0"/>
                        <a:t>numpy</a:t>
                      </a:r>
                      <a:r>
                        <a:rPr lang="en-ID" b="1" baseline="0" dirty="0" smtClean="0"/>
                        <a:t>   </a:t>
                      </a:r>
                      <a:endParaRPr lang="en-US" b="1" dirty="0"/>
                    </a:p>
                  </a:txBody>
                  <a:tcPr marL="45057" marR="45057"/>
                </a:tc>
                <a:tc>
                  <a:txBody>
                    <a:bodyPr/>
                    <a:lstStyle/>
                    <a:p>
                      <a:r>
                        <a:rPr lang="en-ID" dirty="0" smtClean="0"/>
                        <a:t> </a:t>
                      </a:r>
                    </a:p>
                    <a:p>
                      <a:r>
                        <a:rPr lang="en-ID" b="1" baseline="0" dirty="0" smtClean="0"/>
                        <a:t>             Data Frames </a:t>
                      </a:r>
                      <a:r>
                        <a:rPr lang="en-ID" b="1" dirty="0" smtClean="0"/>
                        <a:t> </a:t>
                      </a:r>
                      <a:endParaRPr lang="en-US" b="1" dirty="0"/>
                    </a:p>
                  </a:txBody>
                  <a:tcPr marL="45057" marR="45057"/>
                </a:tc>
                <a:extLst>
                  <a:ext uri="{0D108BD9-81ED-4DB2-BD59-A6C34878D82A}">
                    <a16:rowId xmlns:a16="http://schemas.microsoft.com/office/drawing/2014/main" val="678961735"/>
                  </a:ext>
                </a:extLst>
              </a:tr>
            </a:tbl>
          </a:graphicData>
        </a:graphic>
      </p:graphicFrame>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838200" y="3239588"/>
                <a:ext cx="10515600" cy="3618411"/>
              </a:xfrm>
            </p:spPr>
            <p:txBody>
              <a:bodyPr>
                <a:normAutofit/>
              </a:bodyPr>
              <a:lstStyle/>
              <a:p>
                <a:r>
                  <a:rPr lang="en-ID" dirty="0" smtClean="0"/>
                  <a:t>Import all above mentioned packages  </a:t>
                </a:r>
              </a:p>
              <a:p>
                <a:r>
                  <a:rPr lang="en-ID" dirty="0" smtClean="0"/>
                  <a:t>Using pandas and </a:t>
                </a:r>
                <a:r>
                  <a:rPr lang="en-ID" dirty="0" err="1" smtClean="0"/>
                  <a:t>Numpy</a:t>
                </a:r>
                <a:r>
                  <a:rPr lang="en-ID" dirty="0" smtClean="0"/>
                  <a:t> we will find the Users having maximum followers and retweet with average by the formula :</a:t>
                </a:r>
              </a:p>
              <a:p>
                <a:pPr marL="0" indent="0">
                  <a:buNone/>
                </a:pPr>
                <a:r>
                  <a:rPr lang="en-ID" dirty="0" smtClean="0"/>
                  <a:t>                             </a:t>
                </a:r>
                <a:r>
                  <a:rPr lang="en-ID" b="1" dirty="0" smtClean="0"/>
                  <a:t>x = </a:t>
                </a:r>
                <a14:m>
                  <m:oMath xmlns:m="http://schemas.openxmlformats.org/officeDocument/2006/math">
                    <m:f>
                      <m:fPr>
                        <m:ctrlPr>
                          <a:rPr lang="en-ID" b="1" i="1" smtClean="0">
                            <a:latin typeface="Cambria Math" panose="02040503050406030204" pitchFamily="18" charset="0"/>
                          </a:rPr>
                        </m:ctrlPr>
                      </m:fPr>
                      <m:num>
                        <m:r>
                          <m:rPr>
                            <m:nor/>
                          </m:rPr>
                          <a:rPr lang="en-ID" b="1" dirty="0"/>
                          <m:t> </m:t>
                        </m:r>
                        <m:nary>
                          <m:naryPr>
                            <m:chr m:val="∑"/>
                            <m:ctrlPr>
                              <a:rPr lang="pt-BR" b="1" i="1">
                                <a:latin typeface="Cambria Math" panose="02040503050406030204" pitchFamily="18" charset="0"/>
                              </a:rPr>
                            </m:ctrlPr>
                          </m:naryPr>
                          <m:sub>
                            <m:r>
                              <m:rPr>
                                <m:brk m:alnAt="23"/>
                              </m:rPr>
                              <a:rPr lang="en-ID" b="1" i="1">
                                <a:latin typeface="Cambria Math" panose="02040503050406030204" pitchFamily="18" charset="0"/>
                              </a:rPr>
                              <m:t>𝒊</m:t>
                            </m:r>
                            <m:r>
                              <a:rPr lang="pt-BR" b="1" i="1">
                                <a:latin typeface="Cambria Math" panose="02040503050406030204" pitchFamily="18" charset="0"/>
                              </a:rPr>
                              <m:t>=</m:t>
                            </m:r>
                            <m:r>
                              <a:rPr lang="en-ID" b="1" i="1">
                                <a:latin typeface="Cambria Math" panose="02040503050406030204" pitchFamily="18" charset="0"/>
                              </a:rPr>
                              <m:t>𝟏</m:t>
                            </m:r>
                          </m:sub>
                          <m:sup>
                            <m:r>
                              <a:rPr lang="pt-BR" b="1" i="1">
                                <a:latin typeface="Cambria Math" panose="02040503050406030204" pitchFamily="18" charset="0"/>
                              </a:rPr>
                              <m:t>𝒏</m:t>
                            </m:r>
                          </m:sup>
                          <m:e>
                            <m:r>
                              <a:rPr lang="en-ID" b="1" i="1">
                                <a:latin typeface="Cambria Math" panose="02040503050406030204" pitchFamily="18" charset="0"/>
                              </a:rPr>
                              <m:t>𝒙</m:t>
                            </m:r>
                            <m:r>
                              <a:rPr lang="en-ID" b="1" i="1">
                                <a:latin typeface="Cambria Math" panose="02040503050406030204" pitchFamily="18" charset="0"/>
                              </a:rPr>
                              <m:t>[</m:t>
                            </m:r>
                            <m:r>
                              <a:rPr lang="en-ID" b="1" i="1">
                                <a:latin typeface="Cambria Math" panose="02040503050406030204" pitchFamily="18" charset="0"/>
                              </a:rPr>
                              <m:t>𝒊</m:t>
                            </m:r>
                            <m:r>
                              <a:rPr lang="en-ID" b="1" i="1">
                                <a:latin typeface="Cambria Math" panose="02040503050406030204" pitchFamily="18" charset="0"/>
                              </a:rPr>
                              <m:t>]</m:t>
                            </m:r>
                          </m:e>
                        </m:nary>
                      </m:num>
                      <m:den>
                        <m:r>
                          <a:rPr lang="en-ID" b="1" i="1" smtClean="0">
                            <a:latin typeface="Cambria Math" panose="02040503050406030204" pitchFamily="18" charset="0"/>
                          </a:rPr>
                          <m:t>𝒏</m:t>
                        </m:r>
                      </m:den>
                    </m:f>
                  </m:oMath>
                </a14:m>
                <a:endParaRPr lang="en-ID" b="1" dirty="0" smtClean="0"/>
              </a:p>
              <a:p>
                <a:pPr marL="0" indent="0">
                  <a:buNone/>
                </a:pPr>
                <a:r>
                  <a:rPr lang="en-ID" b="1" dirty="0"/>
                  <a:t> </a:t>
                </a:r>
                <a:r>
                  <a:rPr lang="en-ID" b="1" dirty="0" smtClean="0"/>
                  <a:t>  n    = total tweets extracted </a:t>
                </a:r>
              </a:p>
              <a:p>
                <a:pPr marL="0" indent="0">
                  <a:buNone/>
                </a:pPr>
                <a:r>
                  <a:rPr lang="en-ID" b="1" dirty="0"/>
                  <a:t> </a:t>
                </a:r>
                <a:r>
                  <a:rPr lang="en-ID" b="1" dirty="0" smtClean="0"/>
                  <a:t>  x[</a:t>
                </a:r>
                <a:r>
                  <a:rPr lang="en-ID" b="1" dirty="0" err="1" smtClean="0"/>
                  <a:t>i</a:t>
                </a:r>
                <a:r>
                  <a:rPr lang="en-ID" b="1" dirty="0" smtClean="0"/>
                  <a:t>] = Followers/retweet count of each user </a:t>
                </a:r>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838200" y="3239588"/>
                <a:ext cx="10515600" cy="3618411"/>
              </a:xfrm>
              <a:blipFill>
                <a:blip r:embed="rId2"/>
                <a:stretch>
                  <a:fillRect l="-1043" t="-2694"/>
                </a:stretch>
              </a:blipFill>
            </p:spPr>
            <p:txBody>
              <a:bodyPr/>
              <a:lstStyle/>
              <a:p>
                <a:r>
                  <a:rPr lang="en-US">
                    <a:noFill/>
                  </a:rPr>
                  <a:t> </a:t>
                </a:r>
              </a:p>
            </p:txBody>
          </p:sp>
        </mc:Fallback>
      </mc:AlternateContent>
    </p:spTree>
    <p:extLst>
      <p:ext uri="{BB962C8B-B14F-4D97-AF65-F5344CB8AC3E}">
        <p14:creationId xmlns:p14="http://schemas.microsoft.com/office/powerpoint/2010/main" val="2213575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pPr algn="ctr"/>
            <a:r>
              <a:rPr lang="en-ID" sz="3200" b="1" u="sng" dirty="0" smtClean="0">
                <a:latin typeface="Arial Black" panose="020B0A04020102020204" pitchFamily="34" charset="0"/>
              </a:rPr>
              <a:t>Module 2 : Data Preparation – Coding Snapshot</a:t>
            </a:r>
            <a:endParaRPr lang="en-US" sz="3200" b="1" u="sng" dirty="0">
              <a:latin typeface="Arial Black" panose="020B0A040201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4410"/>
          <a:stretch/>
        </p:blipFill>
        <p:spPr>
          <a:xfrm>
            <a:off x="953588" y="1397997"/>
            <a:ext cx="10776858" cy="4780733"/>
          </a:xfrm>
        </p:spPr>
      </p:pic>
    </p:spTree>
    <p:extLst>
      <p:ext uri="{BB962C8B-B14F-4D97-AF65-F5344CB8AC3E}">
        <p14:creationId xmlns:p14="http://schemas.microsoft.com/office/powerpoint/2010/main" val="407734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normAutofit fontScale="90000"/>
          </a:bodyPr>
          <a:lstStyle/>
          <a:p>
            <a:pPr algn="ctr"/>
            <a:r>
              <a:rPr lang="en-ID" sz="2400" b="1" u="sng" dirty="0">
                <a:latin typeface="Arial Black" panose="020B0A04020102020204" pitchFamily="34" charset="0"/>
              </a:rPr>
              <a:t>PROGRESSIVE SNAPSHOT : MODULE </a:t>
            </a:r>
            <a:r>
              <a:rPr lang="en-ID" sz="2400" b="1" u="sng" dirty="0" smtClean="0">
                <a:latin typeface="Arial Black" panose="020B0A04020102020204" pitchFamily="34" charset="0"/>
              </a:rPr>
              <a:t>2 – DATA FRAME CREATION </a:t>
            </a:r>
            <a:endParaRPr lang="en-US" sz="2400" u="sng" dirty="0">
              <a:latin typeface="Arial Black" panose="020B0A040201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6024"/>
          <a:stretch/>
        </p:blipFill>
        <p:spPr>
          <a:xfrm>
            <a:off x="838200" y="1188720"/>
            <a:ext cx="10826931" cy="5094514"/>
          </a:xfrm>
        </p:spPr>
      </p:pic>
    </p:spTree>
    <p:extLst>
      <p:ext uri="{BB962C8B-B14F-4D97-AF65-F5344CB8AC3E}">
        <p14:creationId xmlns:p14="http://schemas.microsoft.com/office/powerpoint/2010/main" val="2813941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Arial Black" panose="020B0A04020102020204" pitchFamily="34" charset="0"/>
              </a:rPr>
              <a:t>THE  TEAM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1471400" lvl="8" indent="0">
              <a:buNone/>
            </a:pPr>
            <a:r>
              <a:rPr lang="en-IN" sz="2000" b="1" dirty="0" smtClean="0">
                <a:solidFill>
                  <a:schemeClr val="tx1"/>
                </a:solidFill>
              </a:rPr>
              <a:t>Mentor     :</a:t>
            </a:r>
            <a:r>
              <a:rPr lang="en-IN" sz="2000" b="1" dirty="0" smtClean="0"/>
              <a:t>     </a:t>
            </a:r>
            <a:r>
              <a:rPr lang="en-IN" sz="2000" b="1" dirty="0" smtClean="0">
                <a:solidFill>
                  <a:schemeClr val="tx1"/>
                </a:solidFill>
              </a:rPr>
              <a:t> </a:t>
            </a:r>
            <a:r>
              <a:rPr lang="en-IN" sz="2000" b="1" dirty="0" err="1" smtClean="0">
                <a:solidFill>
                  <a:schemeClr val="tx1"/>
                </a:solidFill>
              </a:rPr>
              <a:t>Mrs.T.Rajasenbagam</a:t>
            </a:r>
            <a:r>
              <a:rPr lang="en-IN" sz="2000" b="1" dirty="0" smtClean="0">
                <a:solidFill>
                  <a:schemeClr val="tx1"/>
                </a:solidFill>
              </a:rPr>
              <a:t> M.E ,</a:t>
            </a:r>
            <a:br>
              <a:rPr lang="en-IN" sz="2000" b="1" dirty="0" smtClean="0">
                <a:solidFill>
                  <a:schemeClr val="tx1"/>
                </a:solidFill>
              </a:rPr>
            </a:br>
            <a:r>
              <a:rPr lang="en-IN" sz="2000" b="1" dirty="0" smtClean="0">
                <a:solidFill>
                  <a:schemeClr val="tx1"/>
                </a:solidFill>
              </a:rPr>
              <a:t>                               Assistant Professor , </a:t>
            </a:r>
            <a:br>
              <a:rPr lang="en-IN" sz="2000" b="1" dirty="0" smtClean="0">
                <a:solidFill>
                  <a:schemeClr val="tx1"/>
                </a:solidFill>
              </a:rPr>
            </a:br>
            <a:r>
              <a:rPr lang="en-IN" sz="2000" b="1" dirty="0" smtClean="0">
                <a:solidFill>
                  <a:schemeClr val="tx1"/>
                </a:solidFill>
              </a:rPr>
              <a:t>                               Department of CSE.</a:t>
            </a:r>
          </a:p>
          <a:p>
            <a:pPr marL="1471400" lvl="8" indent="0">
              <a:buNone/>
            </a:pPr>
            <a:endParaRPr lang="en-IN" sz="2000" b="1" dirty="0" smtClean="0">
              <a:solidFill>
                <a:schemeClr val="tx1"/>
              </a:solidFill>
            </a:endParaRPr>
          </a:p>
          <a:p>
            <a:pPr marL="1471400" lvl="8" indent="0">
              <a:buNone/>
            </a:pPr>
            <a:r>
              <a:rPr lang="en-IN" sz="2000" b="1" dirty="0" smtClean="0">
                <a:solidFill>
                  <a:schemeClr val="tx1"/>
                </a:solidFill>
              </a:rPr>
              <a:t>Members :       </a:t>
            </a:r>
            <a:r>
              <a:rPr lang="en-US" sz="2000" b="1" dirty="0" err="1" smtClean="0">
                <a:solidFill>
                  <a:schemeClr val="tx1">
                    <a:lumMod val="95000"/>
                    <a:lumOff val="5000"/>
                  </a:schemeClr>
                </a:solidFill>
              </a:rPr>
              <a:t>Dharun</a:t>
            </a:r>
            <a:r>
              <a:rPr lang="en-US" sz="2000" b="1" dirty="0" smtClean="0">
                <a:solidFill>
                  <a:schemeClr val="tx1">
                    <a:lumMod val="95000"/>
                    <a:lumOff val="5000"/>
                  </a:schemeClr>
                </a:solidFill>
              </a:rPr>
              <a:t> A</a:t>
            </a:r>
          </a:p>
          <a:p>
            <a:pPr marL="1471400" lvl="8" indent="0">
              <a:buNone/>
            </a:pPr>
            <a:r>
              <a:rPr lang="en-US" sz="2000" b="1" dirty="0" smtClean="0">
                <a:solidFill>
                  <a:schemeClr val="tx1"/>
                </a:solidFill>
              </a:rPr>
              <a:t>                           Mohamed </a:t>
            </a:r>
            <a:r>
              <a:rPr lang="en-US" sz="2000" b="1" dirty="0" err="1" smtClean="0">
                <a:solidFill>
                  <a:schemeClr val="tx1"/>
                </a:solidFill>
              </a:rPr>
              <a:t>Asik</a:t>
            </a:r>
            <a:r>
              <a:rPr lang="en-US" sz="2000" b="1" dirty="0" smtClean="0">
                <a:solidFill>
                  <a:schemeClr val="tx1"/>
                </a:solidFill>
              </a:rPr>
              <a:t> S</a:t>
            </a:r>
          </a:p>
          <a:p>
            <a:pPr marL="1471400" lvl="8" indent="0">
              <a:buNone/>
            </a:pPr>
            <a:r>
              <a:rPr lang="en-ID" sz="2000" b="1" dirty="0" smtClean="0">
                <a:solidFill>
                  <a:schemeClr val="dk1"/>
                </a:solidFill>
              </a:rPr>
              <a:t>                           Nivas G</a:t>
            </a:r>
            <a:r>
              <a:rPr lang="en-ID" sz="2000" dirty="0" smtClean="0">
                <a:solidFill>
                  <a:schemeClr val="dk1"/>
                </a:solidFill>
              </a:rPr>
              <a:t> </a:t>
            </a:r>
          </a:p>
          <a:p>
            <a:pPr marL="1471400" lvl="8" indent="0">
              <a:buNone/>
            </a:pPr>
            <a:r>
              <a:rPr lang="en-ID" sz="2000" dirty="0" smtClean="0">
                <a:solidFill>
                  <a:schemeClr val="dk1"/>
                </a:solidFill>
              </a:rPr>
              <a:t>    </a:t>
            </a:r>
            <a:r>
              <a:rPr lang="en" sz="2000" dirty="0" smtClean="0">
                <a:solidFill>
                  <a:schemeClr val="dk1"/>
                </a:solidFill>
              </a:rPr>
              <a:t>                       </a:t>
            </a:r>
            <a:r>
              <a:rPr lang="en" sz="2000" b="1" dirty="0" smtClean="0">
                <a:solidFill>
                  <a:schemeClr val="dk1"/>
                </a:solidFill>
              </a:rPr>
              <a:t>Gopinath A</a:t>
            </a:r>
            <a:r>
              <a:rPr lang="en" sz="2000" dirty="0" smtClean="0">
                <a:solidFill>
                  <a:schemeClr val="dk1"/>
                </a:solidFill>
              </a:rPr>
              <a:t> </a:t>
            </a:r>
            <a:endParaRPr lang="en-ID" sz="2000" dirty="0" smtClean="0">
              <a:solidFill>
                <a:schemeClr val="dk1"/>
              </a:solidFill>
            </a:endParaRPr>
          </a:p>
          <a:p>
            <a:pPr marL="1471400" lvl="8" indent="0">
              <a:buNone/>
            </a:pPr>
            <a:r>
              <a:rPr lang="en-ID" sz="2000" b="1" dirty="0" smtClean="0">
                <a:solidFill>
                  <a:schemeClr val="tx1"/>
                </a:solidFill>
              </a:rPr>
              <a:t>                           </a:t>
            </a:r>
            <a:r>
              <a:rPr lang="en-US" sz="2000" b="1" dirty="0" smtClean="0">
                <a:solidFill>
                  <a:schemeClr val="dk1"/>
                </a:solidFill>
              </a:rPr>
              <a:t>Mohan Raj N</a:t>
            </a:r>
          </a:p>
          <a:p>
            <a:endParaRPr lang="en-US" dirty="0"/>
          </a:p>
        </p:txBody>
      </p:sp>
    </p:spTree>
    <p:extLst>
      <p:ext uri="{BB962C8B-B14F-4D97-AF65-F5344CB8AC3E}">
        <p14:creationId xmlns:p14="http://schemas.microsoft.com/office/powerpoint/2010/main" val="2438096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0624"/>
            <a:ext cx="10866121" cy="666839"/>
          </a:xfrm>
        </p:spPr>
        <p:txBody>
          <a:bodyPr>
            <a:normAutofit/>
          </a:bodyPr>
          <a:lstStyle/>
          <a:p>
            <a:r>
              <a:rPr lang="en-ID" sz="2000" b="1" u="sng" dirty="0">
                <a:latin typeface="Arial Black" panose="020B0A04020102020204" pitchFamily="34" charset="0"/>
              </a:rPr>
              <a:t>PROGRESSIVE SNAPSHOT : MODULE 2 </a:t>
            </a:r>
            <a:r>
              <a:rPr lang="en-ID" sz="2000" b="1" u="sng" dirty="0" smtClean="0">
                <a:latin typeface="Arial Black" panose="020B0A04020102020204" pitchFamily="34" charset="0"/>
              </a:rPr>
              <a:t>– MAX RETWEET &amp; MAX FOLLOWERS </a:t>
            </a:r>
            <a:endParaRPr lang="en-US" sz="2000" u="sng"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092" y="927464"/>
            <a:ext cx="9941089" cy="5589134"/>
          </a:xfrm>
        </p:spPr>
      </p:pic>
    </p:spTree>
    <p:extLst>
      <p:ext uri="{BB962C8B-B14F-4D97-AF65-F5344CB8AC3E}">
        <p14:creationId xmlns:p14="http://schemas.microsoft.com/office/powerpoint/2010/main" val="2121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63" y="365126"/>
            <a:ext cx="10870474" cy="790850"/>
          </a:xfrm>
        </p:spPr>
        <p:txBody>
          <a:bodyPr>
            <a:normAutofit/>
          </a:bodyPr>
          <a:lstStyle/>
          <a:p>
            <a:pPr algn="ctr"/>
            <a:r>
              <a:rPr lang="en-ID" sz="2400" b="1" u="sng" dirty="0" smtClean="0">
                <a:latin typeface="Arial Black" panose="020B0A04020102020204" pitchFamily="34" charset="0"/>
              </a:rPr>
              <a:t>Module 3 : Data Cleaning &amp; User name Extraction - Explanation </a:t>
            </a:r>
            <a:endParaRPr lang="en-US" sz="2400" b="1" u="sng" dirty="0">
              <a:latin typeface="Arial Black" panose="020B0A04020102020204"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039626432"/>
              </p:ext>
            </p:extLst>
          </p:nvPr>
        </p:nvGraphicFramePr>
        <p:xfrm>
          <a:off x="838200" y="1155976"/>
          <a:ext cx="10515600" cy="1972222"/>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2933727968"/>
                    </a:ext>
                  </a:extLst>
                </a:gridCol>
                <a:gridCol w="3505200">
                  <a:extLst>
                    <a:ext uri="{9D8B030D-6E8A-4147-A177-3AD203B41FA5}">
                      <a16:colId xmlns:a16="http://schemas.microsoft.com/office/drawing/2014/main" val="4138877460"/>
                    </a:ext>
                  </a:extLst>
                </a:gridCol>
                <a:gridCol w="3505200">
                  <a:extLst>
                    <a:ext uri="{9D8B030D-6E8A-4147-A177-3AD203B41FA5}">
                      <a16:colId xmlns:a16="http://schemas.microsoft.com/office/drawing/2014/main" val="1117089548"/>
                    </a:ext>
                  </a:extLst>
                </a:gridCol>
              </a:tblGrid>
              <a:tr h="986111">
                <a:tc>
                  <a:txBody>
                    <a:bodyPr/>
                    <a:lstStyle/>
                    <a:p>
                      <a:pPr algn="ctr"/>
                      <a:endParaRPr lang="en-ID" dirty="0" smtClean="0"/>
                    </a:p>
                    <a:p>
                      <a:pPr algn="ctr"/>
                      <a:r>
                        <a:rPr lang="en-ID" dirty="0" smtClean="0"/>
                        <a:t>PLATFORM</a:t>
                      </a:r>
                      <a:r>
                        <a:rPr lang="en-ID" baseline="0" dirty="0" smtClean="0"/>
                        <a:t> </a:t>
                      </a:r>
                      <a:endParaRPr lang="en-US" dirty="0"/>
                    </a:p>
                  </a:txBody>
                  <a:tcPr marL="45057" marR="45057"/>
                </a:tc>
                <a:tc>
                  <a:txBody>
                    <a:bodyPr/>
                    <a:lstStyle/>
                    <a:p>
                      <a:endParaRPr lang="en-ID" dirty="0" smtClean="0"/>
                    </a:p>
                    <a:p>
                      <a:pPr algn="ctr"/>
                      <a:r>
                        <a:rPr lang="en-ID" dirty="0" smtClean="0"/>
                        <a:t>PROGRAMMING</a:t>
                      </a:r>
                      <a:r>
                        <a:rPr lang="en-ID" baseline="0" dirty="0" smtClean="0"/>
                        <a:t> &amp; Packages </a:t>
                      </a:r>
                      <a:endParaRPr lang="en-US" dirty="0"/>
                    </a:p>
                  </a:txBody>
                  <a:tcPr marL="45057" marR="45057"/>
                </a:tc>
                <a:tc>
                  <a:txBody>
                    <a:bodyPr/>
                    <a:lstStyle/>
                    <a:p>
                      <a:pPr algn="ctr"/>
                      <a:endParaRPr lang="en-ID" dirty="0" smtClean="0"/>
                    </a:p>
                    <a:p>
                      <a:pPr algn="ctr"/>
                      <a:r>
                        <a:rPr lang="en-ID" dirty="0" smtClean="0"/>
                        <a:t>OUTPUT </a:t>
                      </a:r>
                      <a:endParaRPr lang="en-US" dirty="0"/>
                    </a:p>
                  </a:txBody>
                  <a:tcPr marL="45057" marR="45057"/>
                </a:tc>
                <a:extLst>
                  <a:ext uri="{0D108BD9-81ED-4DB2-BD59-A6C34878D82A}">
                    <a16:rowId xmlns:a16="http://schemas.microsoft.com/office/drawing/2014/main" val="3081909318"/>
                  </a:ext>
                </a:extLst>
              </a:tr>
              <a:tr h="986111">
                <a:tc>
                  <a:txBody>
                    <a:bodyPr/>
                    <a:lstStyle/>
                    <a:p>
                      <a:pPr algn="ctr"/>
                      <a:endParaRPr lang="en-ID" dirty="0" smtClean="0"/>
                    </a:p>
                    <a:p>
                      <a:pPr algn="ctr"/>
                      <a:r>
                        <a:rPr lang="en-ID" b="1" baseline="0" dirty="0" err="1" smtClean="0"/>
                        <a:t>Jupyter</a:t>
                      </a:r>
                      <a:r>
                        <a:rPr lang="en-ID" b="1" baseline="0" dirty="0" smtClean="0"/>
                        <a:t> Notebook </a:t>
                      </a:r>
                      <a:endParaRPr lang="en-US" b="1" dirty="0"/>
                    </a:p>
                  </a:txBody>
                  <a:tcPr marL="45057" marR="45057"/>
                </a:tc>
                <a:tc>
                  <a:txBody>
                    <a:bodyPr/>
                    <a:lstStyle/>
                    <a:p>
                      <a:r>
                        <a:rPr lang="en-ID" baseline="0" dirty="0" smtClean="0"/>
                        <a:t>            </a:t>
                      </a:r>
                      <a:r>
                        <a:rPr lang="en-ID" b="1" dirty="0" smtClean="0"/>
                        <a:t>Python 3 &amp; </a:t>
                      </a:r>
                    </a:p>
                    <a:p>
                      <a:r>
                        <a:rPr lang="en-ID" b="1" dirty="0" smtClean="0"/>
                        <a:t>    </a:t>
                      </a:r>
                      <a:r>
                        <a:rPr lang="en-ID" b="1" dirty="0" err="1" smtClean="0"/>
                        <a:t>numpy</a:t>
                      </a:r>
                      <a:r>
                        <a:rPr lang="en-ID" b="1" baseline="0" dirty="0" smtClean="0"/>
                        <a:t> , pandas , re ( </a:t>
                      </a:r>
                      <a:r>
                        <a:rPr lang="en-ID" b="1" baseline="0" smtClean="0"/>
                        <a:t>regular expression )    </a:t>
                      </a:r>
                      <a:endParaRPr lang="en-US" b="1" dirty="0"/>
                    </a:p>
                  </a:txBody>
                  <a:tcPr marL="45057" marR="45057"/>
                </a:tc>
                <a:tc>
                  <a:txBody>
                    <a:bodyPr/>
                    <a:lstStyle/>
                    <a:p>
                      <a:r>
                        <a:rPr lang="en-ID" dirty="0" smtClean="0"/>
                        <a:t> </a:t>
                      </a:r>
                    </a:p>
                    <a:p>
                      <a:r>
                        <a:rPr lang="en-ID" b="1" baseline="0" dirty="0" smtClean="0"/>
                        <a:t>             User Name Extracted  </a:t>
                      </a:r>
                      <a:r>
                        <a:rPr lang="en-ID" b="1" dirty="0" smtClean="0"/>
                        <a:t> </a:t>
                      </a:r>
                      <a:endParaRPr lang="en-US" b="1" dirty="0"/>
                    </a:p>
                  </a:txBody>
                  <a:tcPr marL="45057" marR="45057"/>
                </a:tc>
                <a:extLst>
                  <a:ext uri="{0D108BD9-81ED-4DB2-BD59-A6C34878D82A}">
                    <a16:rowId xmlns:a16="http://schemas.microsoft.com/office/drawing/2014/main" val="678961735"/>
                  </a:ext>
                </a:extLst>
              </a:tr>
            </a:tbl>
          </a:graphicData>
        </a:graphic>
      </p:graphicFrame>
      <p:sp>
        <p:nvSpPr>
          <p:cNvPr id="7" name="Content Placeholder 6"/>
          <p:cNvSpPr>
            <a:spLocks noGrp="1"/>
          </p:cNvSpPr>
          <p:nvPr>
            <p:ph sz="half" idx="2"/>
          </p:nvPr>
        </p:nvSpPr>
        <p:spPr>
          <a:xfrm>
            <a:off x="838200" y="3618411"/>
            <a:ext cx="10515600" cy="3618411"/>
          </a:xfrm>
        </p:spPr>
        <p:txBody>
          <a:bodyPr/>
          <a:lstStyle/>
          <a:p>
            <a:r>
              <a:rPr lang="en-ID" dirty="0" smtClean="0"/>
              <a:t>Import all above mentioned packages  </a:t>
            </a:r>
          </a:p>
          <a:p>
            <a:r>
              <a:rPr lang="en-ID" dirty="0" smtClean="0"/>
              <a:t>Using pandas we will manipulate the text attribute in data frame.</a:t>
            </a:r>
          </a:p>
          <a:p>
            <a:r>
              <a:rPr lang="en-ID" dirty="0" smtClean="0"/>
              <a:t>Manipulation : Cleaning the unwanted parts in a tweet like </a:t>
            </a:r>
            <a:r>
              <a:rPr lang="en-ID" dirty="0" err="1" smtClean="0"/>
              <a:t>url</a:t>
            </a:r>
            <a:r>
              <a:rPr lang="en-ID" dirty="0"/>
              <a:t>-</a:t>
            </a:r>
            <a:r>
              <a:rPr lang="en-ID" dirty="0" smtClean="0"/>
              <a:t>links , stemming's.</a:t>
            </a:r>
          </a:p>
          <a:p>
            <a:r>
              <a:rPr lang="en-ID" dirty="0" smtClean="0"/>
              <a:t>Using re package , we will extract the username in tweet </a:t>
            </a:r>
          </a:p>
        </p:txBody>
      </p:sp>
    </p:spTree>
    <p:extLst>
      <p:ext uri="{BB962C8B-B14F-4D97-AF65-F5344CB8AC3E}">
        <p14:creationId xmlns:p14="http://schemas.microsoft.com/office/powerpoint/2010/main" val="3694578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92777"/>
          </a:xfrm>
        </p:spPr>
        <p:txBody>
          <a:bodyPr>
            <a:normAutofit/>
          </a:bodyPr>
          <a:lstStyle/>
          <a:p>
            <a:pPr algn="ctr"/>
            <a:r>
              <a:rPr lang="en-ID" sz="2800" b="1" u="sng" dirty="0" smtClean="0">
                <a:latin typeface="Arial Black" panose="020B0A04020102020204" pitchFamily="34" charset="0"/>
              </a:rPr>
              <a:t>Module 3 : Data Cleaning &amp; Extracting Username </a:t>
            </a:r>
            <a:endParaRPr lang="en-US" sz="2800" b="1" u="sng" dirty="0">
              <a:latin typeface="Arial Black" panose="020B0A04020102020204" pitchFamily="34" charset="0"/>
            </a:endParaRPr>
          </a:p>
        </p:txBody>
      </p:sp>
      <p:sp>
        <p:nvSpPr>
          <p:cNvPr id="3" name="Content Placeholder 2"/>
          <p:cNvSpPr>
            <a:spLocks noGrp="1"/>
          </p:cNvSpPr>
          <p:nvPr>
            <p:ph idx="1"/>
          </p:nvPr>
        </p:nvSpPr>
        <p:spPr>
          <a:xfrm>
            <a:off x="838200" y="862149"/>
            <a:ext cx="10515600" cy="5314814"/>
          </a:xfrm>
        </p:spPr>
        <p:txBody>
          <a:bodyPr/>
          <a:lstStyle/>
          <a:p>
            <a:r>
              <a:rPr lang="en-ID" dirty="0" smtClean="0"/>
              <a:t>Code Snapshot :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134" b="34428"/>
          <a:stretch/>
        </p:blipFill>
        <p:spPr>
          <a:xfrm>
            <a:off x="955766" y="1358537"/>
            <a:ext cx="10983686" cy="5029200"/>
          </a:xfrm>
          <a:prstGeom prst="rect">
            <a:avLst/>
          </a:prstGeom>
        </p:spPr>
      </p:pic>
    </p:spTree>
    <p:extLst>
      <p:ext uri="{BB962C8B-B14F-4D97-AF65-F5344CB8AC3E}">
        <p14:creationId xmlns:p14="http://schemas.microsoft.com/office/powerpoint/2010/main" val="3070677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a:bodyPr>
          <a:lstStyle/>
          <a:p>
            <a:pPr algn="ctr"/>
            <a:r>
              <a:rPr lang="en-ID" sz="3200" b="1" u="sng" dirty="0" smtClean="0">
                <a:latin typeface="Arial Black" panose="020B0A04020102020204" pitchFamily="34" charset="0"/>
              </a:rPr>
              <a:t>Module 3 : Progressive Snapshot </a:t>
            </a:r>
            <a:endParaRPr lang="en-US" sz="3200" b="1" u="sng" dirty="0">
              <a:latin typeface="Arial Black" panose="020B0A040201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9711" b="26839"/>
          <a:stretch/>
        </p:blipFill>
        <p:spPr>
          <a:xfrm>
            <a:off x="838200" y="1436914"/>
            <a:ext cx="10761617" cy="4885509"/>
          </a:xfrm>
        </p:spPr>
      </p:pic>
    </p:spTree>
    <p:extLst>
      <p:ext uri="{BB962C8B-B14F-4D97-AF65-F5344CB8AC3E}">
        <p14:creationId xmlns:p14="http://schemas.microsoft.com/office/powerpoint/2010/main" val="485760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365126"/>
            <a:ext cx="10648406" cy="790850"/>
          </a:xfrm>
        </p:spPr>
        <p:txBody>
          <a:bodyPr>
            <a:noAutofit/>
          </a:bodyPr>
          <a:lstStyle/>
          <a:p>
            <a:pPr algn="ctr"/>
            <a:r>
              <a:rPr lang="en-ID" sz="2800" b="1" u="sng" dirty="0" smtClean="0">
                <a:latin typeface="Arial Black" panose="020B0A04020102020204" pitchFamily="34" charset="0"/>
              </a:rPr>
              <a:t>Module 4 : Building EGO Network Model - Explanation </a:t>
            </a:r>
            <a:endParaRPr lang="en-US" sz="2800" b="1" u="sng" dirty="0">
              <a:latin typeface="Arial Black" panose="020B0A04020102020204"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69570612"/>
              </p:ext>
            </p:extLst>
          </p:nvPr>
        </p:nvGraphicFramePr>
        <p:xfrm>
          <a:off x="838200" y="1155976"/>
          <a:ext cx="10515600" cy="197222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933727968"/>
                    </a:ext>
                  </a:extLst>
                </a:gridCol>
                <a:gridCol w="2628900">
                  <a:extLst>
                    <a:ext uri="{9D8B030D-6E8A-4147-A177-3AD203B41FA5}">
                      <a16:colId xmlns:a16="http://schemas.microsoft.com/office/drawing/2014/main" val="2211878430"/>
                    </a:ext>
                  </a:extLst>
                </a:gridCol>
                <a:gridCol w="2628900">
                  <a:extLst>
                    <a:ext uri="{9D8B030D-6E8A-4147-A177-3AD203B41FA5}">
                      <a16:colId xmlns:a16="http://schemas.microsoft.com/office/drawing/2014/main" val="4138877460"/>
                    </a:ext>
                  </a:extLst>
                </a:gridCol>
                <a:gridCol w="2628900">
                  <a:extLst>
                    <a:ext uri="{9D8B030D-6E8A-4147-A177-3AD203B41FA5}">
                      <a16:colId xmlns:a16="http://schemas.microsoft.com/office/drawing/2014/main" val="1117089548"/>
                    </a:ext>
                  </a:extLst>
                </a:gridCol>
              </a:tblGrid>
              <a:tr h="986111">
                <a:tc>
                  <a:txBody>
                    <a:bodyPr/>
                    <a:lstStyle/>
                    <a:p>
                      <a:pPr algn="ctr"/>
                      <a:endParaRPr lang="en-ID" dirty="0" smtClean="0"/>
                    </a:p>
                    <a:p>
                      <a:pPr algn="ctr"/>
                      <a:r>
                        <a:rPr lang="en-ID" dirty="0" smtClean="0"/>
                        <a:t>PLATFORM</a:t>
                      </a:r>
                      <a:r>
                        <a:rPr lang="en-ID" baseline="0" dirty="0" smtClean="0"/>
                        <a:t> </a:t>
                      </a:r>
                      <a:endParaRPr lang="en-US" dirty="0"/>
                    </a:p>
                  </a:txBody>
                  <a:tcPr marL="45057" marR="45057"/>
                </a:tc>
                <a:tc>
                  <a:txBody>
                    <a:bodyPr/>
                    <a:lstStyle/>
                    <a:p>
                      <a:endParaRPr lang="en-ID" dirty="0" smtClean="0"/>
                    </a:p>
                    <a:p>
                      <a:r>
                        <a:rPr lang="en-ID" dirty="0" smtClean="0"/>
                        <a:t>              PACKAGES</a:t>
                      </a:r>
                      <a:r>
                        <a:rPr lang="en-ID" baseline="0" dirty="0" smtClean="0"/>
                        <a:t> </a:t>
                      </a:r>
                      <a:endParaRPr lang="en-US" dirty="0"/>
                    </a:p>
                  </a:txBody>
                  <a:tcPr marL="45057" marR="45057"/>
                </a:tc>
                <a:tc>
                  <a:txBody>
                    <a:bodyPr/>
                    <a:lstStyle/>
                    <a:p>
                      <a:endParaRPr lang="en-ID" dirty="0" smtClean="0"/>
                    </a:p>
                    <a:p>
                      <a:pPr algn="ctr"/>
                      <a:r>
                        <a:rPr lang="en-ID" dirty="0" smtClean="0"/>
                        <a:t>PROGRAMMING</a:t>
                      </a:r>
                      <a:r>
                        <a:rPr lang="en-ID" baseline="0" dirty="0" smtClean="0"/>
                        <a:t> </a:t>
                      </a:r>
                      <a:endParaRPr lang="en-US" dirty="0"/>
                    </a:p>
                  </a:txBody>
                  <a:tcPr marL="45057" marR="45057"/>
                </a:tc>
                <a:tc>
                  <a:txBody>
                    <a:bodyPr/>
                    <a:lstStyle/>
                    <a:p>
                      <a:pPr algn="ctr"/>
                      <a:endParaRPr lang="en-ID" dirty="0" smtClean="0"/>
                    </a:p>
                    <a:p>
                      <a:pPr algn="ctr"/>
                      <a:r>
                        <a:rPr lang="en-ID" dirty="0" smtClean="0"/>
                        <a:t>OUTPUT </a:t>
                      </a:r>
                      <a:endParaRPr lang="en-US" dirty="0"/>
                    </a:p>
                  </a:txBody>
                  <a:tcPr marL="45057" marR="45057"/>
                </a:tc>
                <a:extLst>
                  <a:ext uri="{0D108BD9-81ED-4DB2-BD59-A6C34878D82A}">
                    <a16:rowId xmlns:a16="http://schemas.microsoft.com/office/drawing/2014/main" val="3081909318"/>
                  </a:ext>
                </a:extLst>
              </a:tr>
              <a:tr h="986111">
                <a:tc>
                  <a:txBody>
                    <a:bodyPr/>
                    <a:lstStyle/>
                    <a:p>
                      <a:pPr algn="ctr"/>
                      <a:endParaRPr lang="en-ID" dirty="0" smtClean="0"/>
                    </a:p>
                    <a:p>
                      <a:pPr algn="ctr"/>
                      <a:r>
                        <a:rPr lang="en-ID" b="1" baseline="0" dirty="0" err="1" smtClean="0"/>
                        <a:t>Jupyter</a:t>
                      </a:r>
                      <a:r>
                        <a:rPr lang="en-ID" b="1" baseline="0" dirty="0" smtClean="0"/>
                        <a:t> Notebook </a:t>
                      </a:r>
                      <a:endParaRPr lang="en-US" b="1" dirty="0"/>
                    </a:p>
                  </a:txBody>
                  <a:tcPr marL="45057" marR="45057"/>
                </a:tc>
                <a:tc>
                  <a:txBody>
                    <a:bodyPr/>
                    <a:lstStyle/>
                    <a:p>
                      <a:pPr algn="ctr"/>
                      <a:endParaRPr lang="en-ID" b="1" baseline="0" dirty="0" smtClean="0"/>
                    </a:p>
                    <a:p>
                      <a:pPr algn="ctr"/>
                      <a:r>
                        <a:rPr lang="en-ID" b="1" baseline="0" dirty="0" err="1" smtClean="0"/>
                        <a:t>Networkx</a:t>
                      </a:r>
                      <a:r>
                        <a:rPr lang="en-ID" b="1" baseline="0" dirty="0" smtClean="0"/>
                        <a:t> , </a:t>
                      </a:r>
                      <a:r>
                        <a:rPr lang="en-ID" b="1" baseline="0" dirty="0" err="1" smtClean="0"/>
                        <a:t>tweepy</a:t>
                      </a:r>
                      <a:r>
                        <a:rPr lang="en-ID" b="1" baseline="0" dirty="0" smtClean="0"/>
                        <a:t> ,</a:t>
                      </a:r>
                      <a:r>
                        <a:rPr lang="en-ID" b="1" baseline="0" dirty="0" err="1" smtClean="0"/>
                        <a:t>plotly</a:t>
                      </a:r>
                      <a:r>
                        <a:rPr lang="en-ID" b="1" baseline="0" dirty="0" smtClean="0"/>
                        <a:t>,</a:t>
                      </a:r>
                    </a:p>
                    <a:p>
                      <a:pPr algn="ctr"/>
                      <a:r>
                        <a:rPr lang="en-ID" b="1" baseline="0" dirty="0" smtClean="0"/>
                        <a:t>Pandas , </a:t>
                      </a:r>
                      <a:r>
                        <a:rPr lang="en-ID" b="1" baseline="0" dirty="0" err="1" smtClean="0"/>
                        <a:t>numpy</a:t>
                      </a:r>
                      <a:r>
                        <a:rPr lang="en-ID" b="1" baseline="0" dirty="0" smtClean="0"/>
                        <a:t> </a:t>
                      </a:r>
                      <a:endParaRPr lang="en-US" b="1" dirty="0"/>
                    </a:p>
                  </a:txBody>
                  <a:tcPr marL="45057" marR="45057"/>
                </a:tc>
                <a:tc>
                  <a:txBody>
                    <a:bodyPr/>
                    <a:lstStyle/>
                    <a:p>
                      <a:r>
                        <a:rPr lang="en-ID" baseline="0" dirty="0" smtClean="0"/>
                        <a:t>           </a:t>
                      </a:r>
                    </a:p>
                    <a:p>
                      <a:r>
                        <a:rPr lang="en-ID" baseline="0" dirty="0" smtClean="0"/>
                        <a:t>               </a:t>
                      </a:r>
                      <a:r>
                        <a:rPr lang="en-ID" b="1" dirty="0" smtClean="0"/>
                        <a:t>Python 3  </a:t>
                      </a:r>
                    </a:p>
                    <a:p>
                      <a:r>
                        <a:rPr lang="en-ID" b="1" dirty="0" smtClean="0"/>
                        <a:t> </a:t>
                      </a:r>
                      <a:endParaRPr lang="en-US" b="1" dirty="0"/>
                    </a:p>
                  </a:txBody>
                  <a:tcPr marL="45057" marR="45057"/>
                </a:tc>
                <a:tc>
                  <a:txBody>
                    <a:bodyPr/>
                    <a:lstStyle/>
                    <a:p>
                      <a:r>
                        <a:rPr lang="en-ID" dirty="0" smtClean="0"/>
                        <a:t> </a:t>
                      </a:r>
                      <a:r>
                        <a:rPr lang="en-ID" baseline="0" dirty="0" smtClean="0"/>
                        <a:t>         </a:t>
                      </a:r>
                      <a:r>
                        <a:rPr lang="en-ID" b="1" baseline="0" dirty="0" smtClean="0"/>
                        <a:t>EGO Network </a:t>
                      </a:r>
                    </a:p>
                    <a:p>
                      <a:r>
                        <a:rPr lang="en-ID" b="1" baseline="0" dirty="0" smtClean="0"/>
                        <a:t> ( Max Retweet &amp; </a:t>
                      </a:r>
                    </a:p>
                    <a:p>
                      <a:r>
                        <a:rPr lang="en-ID" b="1" baseline="0" dirty="0" smtClean="0"/>
                        <a:t>               Max Followers  )</a:t>
                      </a:r>
                      <a:r>
                        <a:rPr lang="en-ID" b="1" dirty="0" smtClean="0"/>
                        <a:t> </a:t>
                      </a:r>
                      <a:endParaRPr lang="en-US" b="1" dirty="0"/>
                    </a:p>
                  </a:txBody>
                  <a:tcPr marL="45057" marR="45057"/>
                </a:tc>
                <a:extLst>
                  <a:ext uri="{0D108BD9-81ED-4DB2-BD59-A6C34878D82A}">
                    <a16:rowId xmlns:a16="http://schemas.microsoft.com/office/drawing/2014/main" val="678961735"/>
                  </a:ext>
                </a:extLst>
              </a:tr>
            </a:tbl>
          </a:graphicData>
        </a:graphic>
      </p:graphicFrame>
      <p:sp>
        <p:nvSpPr>
          <p:cNvPr id="7" name="Content Placeholder 6"/>
          <p:cNvSpPr>
            <a:spLocks noGrp="1"/>
          </p:cNvSpPr>
          <p:nvPr>
            <p:ph sz="half" idx="2"/>
          </p:nvPr>
        </p:nvSpPr>
        <p:spPr>
          <a:xfrm>
            <a:off x="838200" y="3239588"/>
            <a:ext cx="10515600" cy="3618411"/>
          </a:xfrm>
        </p:spPr>
        <p:txBody>
          <a:bodyPr/>
          <a:lstStyle/>
          <a:p>
            <a:r>
              <a:rPr lang="en-ID" dirty="0" smtClean="0"/>
              <a:t>Import the above mentioned packages.</a:t>
            </a:r>
          </a:p>
          <a:p>
            <a:r>
              <a:rPr lang="en-ID" dirty="0" smtClean="0"/>
              <a:t>With the help of </a:t>
            </a:r>
            <a:r>
              <a:rPr lang="en-ID" dirty="0" err="1" smtClean="0"/>
              <a:t>OAuthHandler</a:t>
            </a:r>
            <a:r>
              <a:rPr lang="en-ID" dirty="0" smtClean="0"/>
              <a:t> function , we will grasp all the followers of user ( which extracted in module 3 ) </a:t>
            </a:r>
          </a:p>
          <a:p>
            <a:r>
              <a:rPr lang="en-ID" dirty="0" smtClean="0"/>
              <a:t>Using </a:t>
            </a:r>
            <a:r>
              <a:rPr lang="en-ID" dirty="0" err="1" smtClean="0"/>
              <a:t>numpy</a:t>
            </a:r>
            <a:r>
              <a:rPr lang="en-ID" dirty="0" smtClean="0"/>
              <a:t> convert all the USER ID Type which is float to integer with lambda function manipulation.</a:t>
            </a:r>
          </a:p>
          <a:p>
            <a:r>
              <a:rPr lang="en-ID" dirty="0" smtClean="0"/>
              <a:t>Using </a:t>
            </a:r>
            <a:r>
              <a:rPr lang="en-ID" dirty="0" err="1" smtClean="0"/>
              <a:t>DiGraph</a:t>
            </a:r>
            <a:r>
              <a:rPr lang="en-ID" dirty="0" smtClean="0"/>
              <a:t> in </a:t>
            </a:r>
            <a:r>
              <a:rPr lang="en-ID" dirty="0" err="1" smtClean="0"/>
              <a:t>networkx</a:t>
            </a:r>
            <a:r>
              <a:rPr lang="en-ID" dirty="0" smtClean="0"/>
              <a:t> we will draw an ego network with nodes and edges in a form of spring layout. </a:t>
            </a:r>
          </a:p>
        </p:txBody>
      </p:sp>
    </p:spTree>
    <p:extLst>
      <p:ext uri="{BB962C8B-B14F-4D97-AF65-F5344CB8AC3E}">
        <p14:creationId xmlns:p14="http://schemas.microsoft.com/office/powerpoint/2010/main" val="3879830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7"/>
            <a:ext cx="10515600" cy="614589"/>
          </a:xfrm>
        </p:spPr>
        <p:txBody>
          <a:bodyPr>
            <a:normAutofit/>
          </a:bodyPr>
          <a:lstStyle/>
          <a:p>
            <a:pPr algn="ctr"/>
            <a:r>
              <a:rPr lang="en-ID" sz="3200" b="1" u="sng" dirty="0" smtClean="0">
                <a:latin typeface="Arial Black" panose="020B0A04020102020204" pitchFamily="34" charset="0"/>
              </a:rPr>
              <a:t>Module 4 : Building EGO Network Model </a:t>
            </a:r>
            <a:endParaRPr lang="en-US" sz="3200" b="1" u="sng" dirty="0">
              <a:latin typeface="Arial Black" panose="020B0A040201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145" b="5361"/>
          <a:stretch/>
        </p:blipFill>
        <p:spPr>
          <a:xfrm>
            <a:off x="838200" y="1097280"/>
            <a:ext cx="10424160" cy="5368833"/>
          </a:xfrm>
        </p:spPr>
      </p:pic>
    </p:spTree>
    <p:extLst>
      <p:ext uri="{BB962C8B-B14F-4D97-AF65-F5344CB8AC3E}">
        <p14:creationId xmlns:p14="http://schemas.microsoft.com/office/powerpoint/2010/main" val="180884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34" y="261256"/>
            <a:ext cx="11637918" cy="809897"/>
          </a:xfrm>
        </p:spPr>
        <p:txBody>
          <a:bodyPr>
            <a:noAutofit/>
          </a:bodyPr>
          <a:lstStyle/>
          <a:p>
            <a:pPr algn="ctr"/>
            <a:r>
              <a:rPr lang="en-ID" sz="2400" b="1" u="sng" dirty="0" smtClean="0">
                <a:latin typeface="Arial Black" panose="020B0A04020102020204" pitchFamily="34" charset="0"/>
              </a:rPr>
              <a:t>Module 4 : Progressive Snapshot - Maximum Followers Based  </a:t>
            </a:r>
            <a:endParaRPr lang="en-US" sz="2400" b="1" u="sng"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1071153"/>
            <a:ext cx="10347960" cy="5525589"/>
          </a:xfrm>
        </p:spPr>
      </p:pic>
    </p:spTree>
    <p:extLst>
      <p:ext uri="{BB962C8B-B14F-4D97-AF65-F5344CB8AC3E}">
        <p14:creationId xmlns:p14="http://schemas.microsoft.com/office/powerpoint/2010/main" val="188993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451" y="352062"/>
            <a:ext cx="10515600" cy="640715"/>
          </a:xfrm>
        </p:spPr>
        <p:txBody>
          <a:bodyPr>
            <a:normAutofit/>
          </a:bodyPr>
          <a:lstStyle/>
          <a:p>
            <a:pPr algn="ctr"/>
            <a:r>
              <a:rPr lang="en-ID" sz="2400" b="1" u="sng" dirty="0" smtClean="0">
                <a:latin typeface="Arial Black" panose="020B0A04020102020204" pitchFamily="34" charset="0"/>
              </a:rPr>
              <a:t>Module 4 : Progressive Snapshot – Maximum Retweet Based  </a:t>
            </a:r>
            <a:endParaRPr lang="en-US" sz="2400" b="1" u="sng"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954" y="1735456"/>
            <a:ext cx="9951719" cy="4853803"/>
          </a:xfrm>
        </p:spPr>
      </p:pic>
    </p:spTree>
    <p:extLst>
      <p:ext uri="{BB962C8B-B14F-4D97-AF65-F5344CB8AC3E}">
        <p14:creationId xmlns:p14="http://schemas.microsoft.com/office/powerpoint/2010/main" val="813442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850"/>
          </a:xfrm>
        </p:spPr>
        <p:txBody>
          <a:bodyPr>
            <a:normAutofit/>
          </a:bodyPr>
          <a:lstStyle/>
          <a:p>
            <a:pPr algn="ctr"/>
            <a:r>
              <a:rPr lang="en-ID" sz="2800" b="1" u="sng" dirty="0" smtClean="0">
                <a:latin typeface="Arial Black" panose="020B0A04020102020204" pitchFamily="34" charset="0"/>
              </a:rPr>
              <a:t>Module 5 : Tweet &amp; </a:t>
            </a:r>
            <a:r>
              <a:rPr lang="en-ID" sz="2800" b="1" u="sng" dirty="0" err="1" smtClean="0">
                <a:latin typeface="Arial Black" panose="020B0A04020102020204" pitchFamily="34" charset="0"/>
              </a:rPr>
              <a:t>Emotic</a:t>
            </a:r>
            <a:r>
              <a:rPr lang="en-ID" sz="2800" b="1" u="sng" dirty="0" smtClean="0">
                <a:latin typeface="Arial Black" panose="020B0A04020102020204" pitchFamily="34" charset="0"/>
              </a:rPr>
              <a:t> Analysis - Explanation </a:t>
            </a:r>
            <a:endParaRPr lang="en-US" sz="2800" b="1" u="sng" dirty="0">
              <a:latin typeface="Arial Black" panose="020B0A04020102020204"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093448433"/>
              </p:ext>
            </p:extLst>
          </p:nvPr>
        </p:nvGraphicFramePr>
        <p:xfrm>
          <a:off x="838200" y="1155976"/>
          <a:ext cx="10515600" cy="197222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933727968"/>
                    </a:ext>
                  </a:extLst>
                </a:gridCol>
                <a:gridCol w="2628900">
                  <a:extLst>
                    <a:ext uri="{9D8B030D-6E8A-4147-A177-3AD203B41FA5}">
                      <a16:colId xmlns:a16="http://schemas.microsoft.com/office/drawing/2014/main" val="2211878430"/>
                    </a:ext>
                  </a:extLst>
                </a:gridCol>
                <a:gridCol w="2628900">
                  <a:extLst>
                    <a:ext uri="{9D8B030D-6E8A-4147-A177-3AD203B41FA5}">
                      <a16:colId xmlns:a16="http://schemas.microsoft.com/office/drawing/2014/main" val="4138877460"/>
                    </a:ext>
                  </a:extLst>
                </a:gridCol>
                <a:gridCol w="2628900">
                  <a:extLst>
                    <a:ext uri="{9D8B030D-6E8A-4147-A177-3AD203B41FA5}">
                      <a16:colId xmlns:a16="http://schemas.microsoft.com/office/drawing/2014/main" val="1117089548"/>
                    </a:ext>
                  </a:extLst>
                </a:gridCol>
              </a:tblGrid>
              <a:tr h="986111">
                <a:tc>
                  <a:txBody>
                    <a:bodyPr/>
                    <a:lstStyle/>
                    <a:p>
                      <a:pPr algn="ctr"/>
                      <a:endParaRPr lang="en-ID" dirty="0" smtClean="0"/>
                    </a:p>
                    <a:p>
                      <a:pPr algn="ctr"/>
                      <a:r>
                        <a:rPr lang="en-ID" dirty="0" smtClean="0"/>
                        <a:t>PLATFORM</a:t>
                      </a:r>
                      <a:r>
                        <a:rPr lang="en-ID" baseline="0" dirty="0" smtClean="0"/>
                        <a:t> </a:t>
                      </a:r>
                      <a:endParaRPr lang="en-US" dirty="0"/>
                    </a:p>
                  </a:txBody>
                  <a:tcPr marL="45057" marR="45057"/>
                </a:tc>
                <a:tc>
                  <a:txBody>
                    <a:bodyPr/>
                    <a:lstStyle/>
                    <a:p>
                      <a:endParaRPr lang="en-ID" dirty="0" smtClean="0"/>
                    </a:p>
                    <a:p>
                      <a:r>
                        <a:rPr lang="en-ID" dirty="0" smtClean="0"/>
                        <a:t>              PACKAGES</a:t>
                      </a:r>
                      <a:r>
                        <a:rPr lang="en-ID" baseline="0" dirty="0" smtClean="0"/>
                        <a:t> </a:t>
                      </a:r>
                      <a:endParaRPr lang="en-US" dirty="0"/>
                    </a:p>
                  </a:txBody>
                  <a:tcPr marL="45057" marR="45057"/>
                </a:tc>
                <a:tc>
                  <a:txBody>
                    <a:bodyPr/>
                    <a:lstStyle/>
                    <a:p>
                      <a:endParaRPr lang="en-ID" dirty="0" smtClean="0"/>
                    </a:p>
                    <a:p>
                      <a:pPr algn="ctr"/>
                      <a:r>
                        <a:rPr lang="en-ID" dirty="0" smtClean="0"/>
                        <a:t>PROGRAMMING</a:t>
                      </a:r>
                      <a:r>
                        <a:rPr lang="en-ID" baseline="0" dirty="0" smtClean="0"/>
                        <a:t> </a:t>
                      </a:r>
                      <a:endParaRPr lang="en-US" dirty="0"/>
                    </a:p>
                  </a:txBody>
                  <a:tcPr marL="45057" marR="45057"/>
                </a:tc>
                <a:tc>
                  <a:txBody>
                    <a:bodyPr/>
                    <a:lstStyle/>
                    <a:p>
                      <a:pPr algn="ctr"/>
                      <a:endParaRPr lang="en-ID" dirty="0" smtClean="0"/>
                    </a:p>
                    <a:p>
                      <a:pPr algn="ctr"/>
                      <a:r>
                        <a:rPr lang="en-ID" dirty="0" smtClean="0"/>
                        <a:t>OUTPUT </a:t>
                      </a:r>
                      <a:endParaRPr lang="en-US" dirty="0"/>
                    </a:p>
                  </a:txBody>
                  <a:tcPr marL="45057" marR="45057"/>
                </a:tc>
                <a:extLst>
                  <a:ext uri="{0D108BD9-81ED-4DB2-BD59-A6C34878D82A}">
                    <a16:rowId xmlns:a16="http://schemas.microsoft.com/office/drawing/2014/main" val="3081909318"/>
                  </a:ext>
                </a:extLst>
              </a:tr>
              <a:tr h="986111">
                <a:tc>
                  <a:txBody>
                    <a:bodyPr/>
                    <a:lstStyle/>
                    <a:p>
                      <a:pPr algn="ctr"/>
                      <a:endParaRPr lang="en-ID" dirty="0" smtClean="0"/>
                    </a:p>
                    <a:p>
                      <a:pPr algn="ctr"/>
                      <a:r>
                        <a:rPr lang="en-ID" b="1" baseline="0" dirty="0" smtClean="0"/>
                        <a:t>R Studio </a:t>
                      </a:r>
                      <a:endParaRPr lang="en-US" b="1" dirty="0"/>
                    </a:p>
                  </a:txBody>
                  <a:tcPr marL="45057" marR="45057"/>
                </a:tc>
                <a:tc>
                  <a:txBody>
                    <a:bodyPr/>
                    <a:lstStyle/>
                    <a:p>
                      <a:pPr algn="ctr"/>
                      <a:r>
                        <a:rPr lang="en-ID" b="1" baseline="0" dirty="0" smtClean="0"/>
                        <a:t>ggplot2 , </a:t>
                      </a:r>
                      <a:r>
                        <a:rPr lang="en-ID" b="1" baseline="0" dirty="0" err="1" smtClean="0"/>
                        <a:t>syuzhet</a:t>
                      </a:r>
                      <a:r>
                        <a:rPr lang="en-ID" b="1" baseline="0" dirty="0" smtClean="0"/>
                        <a:t> , </a:t>
                      </a:r>
                      <a:r>
                        <a:rPr lang="en-ID" b="1" baseline="0" dirty="0" err="1" smtClean="0"/>
                        <a:t>get_nrc_sentiment</a:t>
                      </a:r>
                      <a:endParaRPr lang="en-ID" b="1" baseline="0" dirty="0" smtClean="0"/>
                    </a:p>
                  </a:txBody>
                  <a:tcPr marL="45057" marR="45057"/>
                </a:tc>
                <a:tc>
                  <a:txBody>
                    <a:bodyPr/>
                    <a:lstStyle/>
                    <a:p>
                      <a:r>
                        <a:rPr lang="en-ID" baseline="0" dirty="0" smtClean="0"/>
                        <a:t>           </a:t>
                      </a:r>
                    </a:p>
                    <a:p>
                      <a:r>
                        <a:rPr lang="en-ID" baseline="0" dirty="0" smtClean="0"/>
                        <a:t>               </a:t>
                      </a:r>
                      <a:r>
                        <a:rPr lang="en-ID" b="1" baseline="0" dirty="0" smtClean="0"/>
                        <a:t>R language </a:t>
                      </a:r>
                      <a:r>
                        <a:rPr lang="en-ID" b="1" dirty="0" smtClean="0"/>
                        <a:t>  </a:t>
                      </a:r>
                    </a:p>
                    <a:p>
                      <a:r>
                        <a:rPr lang="en-ID" b="1" dirty="0" smtClean="0"/>
                        <a:t> </a:t>
                      </a:r>
                      <a:endParaRPr lang="en-US" b="1" dirty="0"/>
                    </a:p>
                  </a:txBody>
                  <a:tcPr marL="45057" marR="45057"/>
                </a:tc>
                <a:tc>
                  <a:txBody>
                    <a:bodyPr/>
                    <a:lstStyle/>
                    <a:p>
                      <a:r>
                        <a:rPr lang="en-ID" dirty="0" smtClean="0"/>
                        <a:t> </a:t>
                      </a:r>
                      <a:r>
                        <a:rPr lang="en-ID" baseline="0" dirty="0" smtClean="0"/>
                        <a:t>     </a:t>
                      </a:r>
                      <a:r>
                        <a:rPr lang="en-ID" b="1" baseline="0" dirty="0" smtClean="0"/>
                        <a:t>Total ANALYSIS Score</a:t>
                      </a:r>
                    </a:p>
                    <a:p>
                      <a:r>
                        <a:rPr lang="en-ID" b="1" baseline="0" dirty="0" smtClean="0"/>
                        <a:t> ( Max Retweet &amp; </a:t>
                      </a:r>
                    </a:p>
                    <a:p>
                      <a:r>
                        <a:rPr lang="en-ID" b="1" baseline="0" dirty="0" smtClean="0"/>
                        <a:t>               Max Followers  )</a:t>
                      </a:r>
                      <a:r>
                        <a:rPr lang="en-ID" b="1" dirty="0" smtClean="0"/>
                        <a:t> </a:t>
                      </a:r>
                      <a:endParaRPr lang="en-US" b="1" dirty="0"/>
                    </a:p>
                  </a:txBody>
                  <a:tcPr marL="45057" marR="45057"/>
                </a:tc>
                <a:extLst>
                  <a:ext uri="{0D108BD9-81ED-4DB2-BD59-A6C34878D82A}">
                    <a16:rowId xmlns:a16="http://schemas.microsoft.com/office/drawing/2014/main" val="678961735"/>
                  </a:ext>
                </a:extLst>
              </a:tr>
            </a:tbl>
          </a:graphicData>
        </a:graphic>
      </p:graphicFrame>
      <p:sp>
        <p:nvSpPr>
          <p:cNvPr id="7" name="Content Placeholder 6"/>
          <p:cNvSpPr>
            <a:spLocks noGrp="1"/>
          </p:cNvSpPr>
          <p:nvPr>
            <p:ph sz="half" idx="2"/>
          </p:nvPr>
        </p:nvSpPr>
        <p:spPr>
          <a:xfrm>
            <a:off x="838200" y="3239588"/>
            <a:ext cx="10515600" cy="3618411"/>
          </a:xfrm>
        </p:spPr>
        <p:txBody>
          <a:bodyPr/>
          <a:lstStyle/>
          <a:p>
            <a:r>
              <a:rPr lang="en-ID" dirty="0" smtClean="0"/>
              <a:t>Import the above mentioned packages.</a:t>
            </a:r>
          </a:p>
          <a:p>
            <a:r>
              <a:rPr lang="en-ID" dirty="0" smtClean="0"/>
              <a:t>With the help of </a:t>
            </a:r>
            <a:r>
              <a:rPr lang="en-ID" dirty="0" err="1" smtClean="0"/>
              <a:t>contentTransformerFunction</a:t>
            </a:r>
            <a:r>
              <a:rPr lang="en-ID" dirty="0" smtClean="0"/>
              <a:t> for removing unwanted symbols in tweet with mapping of text mining</a:t>
            </a:r>
          </a:p>
          <a:p>
            <a:r>
              <a:rPr lang="en-ID" dirty="0" smtClean="0"/>
              <a:t>With </a:t>
            </a:r>
            <a:r>
              <a:rPr lang="en-ID" dirty="0" err="1" smtClean="0"/>
              <a:t>get_nrc_sentiment</a:t>
            </a:r>
            <a:r>
              <a:rPr lang="en-ID" dirty="0" smtClean="0"/>
              <a:t> will be analysing the total tweet analysis score.</a:t>
            </a:r>
          </a:p>
          <a:p>
            <a:r>
              <a:rPr lang="en-ID" dirty="0" smtClean="0"/>
              <a:t>Its done for both retweet influencer and follower influencer </a:t>
            </a:r>
          </a:p>
          <a:p>
            <a:endParaRPr lang="en-ID" dirty="0" smtClean="0"/>
          </a:p>
        </p:txBody>
      </p:sp>
    </p:spTree>
    <p:extLst>
      <p:ext uri="{BB962C8B-B14F-4D97-AF65-F5344CB8AC3E}">
        <p14:creationId xmlns:p14="http://schemas.microsoft.com/office/powerpoint/2010/main" val="3062934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063"/>
          </a:xfrm>
        </p:spPr>
        <p:txBody>
          <a:bodyPr>
            <a:normAutofit/>
          </a:bodyPr>
          <a:lstStyle/>
          <a:p>
            <a:pPr algn="ctr"/>
            <a:r>
              <a:rPr lang="en-ID" sz="3200" b="1" u="sng" dirty="0" smtClean="0">
                <a:latin typeface="Arial Black" panose="020B0A04020102020204" pitchFamily="34" charset="0"/>
              </a:rPr>
              <a:t> Module 5 : Snapshots </a:t>
            </a:r>
            <a:endParaRPr lang="en-US" sz="3200" b="1" u="sng" dirty="0">
              <a:latin typeface="Arial Black" panose="020B0A040201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116107"/>
            <a:ext cx="5181600" cy="493747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116108"/>
            <a:ext cx="5181600" cy="4779366"/>
          </a:xfrm>
        </p:spPr>
      </p:pic>
    </p:spTree>
    <p:extLst>
      <p:ext uri="{BB962C8B-B14F-4D97-AF65-F5344CB8AC3E}">
        <p14:creationId xmlns:p14="http://schemas.microsoft.com/office/powerpoint/2010/main" val="55329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704760"/>
            <a:ext cx="10515600" cy="1325563"/>
          </a:xfrm>
        </p:spPr>
        <p:txBody>
          <a:bodyPr/>
          <a:lstStyle/>
          <a:p>
            <a:r>
              <a:rPr lang="en-ID" b="1" dirty="0" smtClean="0">
                <a:latin typeface="Arial Black" panose="020B0A04020102020204" pitchFamily="34" charset="0"/>
              </a:rPr>
              <a:t/>
            </a:r>
            <a:br>
              <a:rPr lang="en-ID" b="1" dirty="0" smtClean="0">
                <a:latin typeface="Arial Black" panose="020B0A04020102020204" pitchFamily="34" charset="0"/>
              </a:rPr>
            </a:br>
            <a:r>
              <a:rPr lang="en-ID" b="1" dirty="0" smtClean="0">
                <a:latin typeface="Arial Black" panose="020B0A04020102020204" pitchFamily="34" charset="0"/>
              </a:rPr>
              <a:t>ABSTRACT : </a:t>
            </a:r>
            <a:endParaRPr lang="en-US" b="1" dirty="0">
              <a:latin typeface="Arial Black" panose="020B0A04020102020204" pitchFamily="34" charset="0"/>
            </a:endParaRPr>
          </a:p>
        </p:txBody>
      </p:sp>
      <p:sp>
        <p:nvSpPr>
          <p:cNvPr id="3" name="Content Placeholder 2"/>
          <p:cNvSpPr>
            <a:spLocks noGrp="1"/>
          </p:cNvSpPr>
          <p:nvPr>
            <p:ph idx="1"/>
          </p:nvPr>
        </p:nvSpPr>
        <p:spPr>
          <a:xfrm>
            <a:off x="746760" y="2506662"/>
            <a:ext cx="10515600" cy="4351338"/>
          </a:xfrm>
        </p:spPr>
        <p:txBody>
          <a:bodyPr/>
          <a:lstStyle/>
          <a:p>
            <a:pPr marL="0" indent="0">
              <a:buNone/>
            </a:pPr>
            <a:r>
              <a:rPr lang="en-ID" dirty="0"/>
              <a:t>	</a:t>
            </a:r>
            <a:r>
              <a:rPr lang="en-ID" dirty="0" smtClean="0"/>
              <a:t>The aim of this project is to predict the influencers in a social network. Here, we can predict the influence rate for an individual person or comparative study of influence rate between the multiple users by using different learning models and auxiliary techniques.</a:t>
            </a:r>
            <a:r>
              <a:rPr lang="en-US" dirty="0" smtClean="0"/>
              <a:t>In our project , the goal is to predict the influencers in specific social forum such as Twitter.</a:t>
            </a:r>
            <a:endParaRPr lang="en-ID" dirty="0" smtClean="0"/>
          </a:p>
        </p:txBody>
      </p:sp>
    </p:spTree>
    <p:extLst>
      <p:ext uri="{BB962C8B-B14F-4D97-AF65-F5344CB8AC3E}">
        <p14:creationId xmlns:p14="http://schemas.microsoft.com/office/powerpoint/2010/main" val="143313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850"/>
          </a:xfrm>
        </p:spPr>
        <p:txBody>
          <a:bodyPr>
            <a:normAutofit/>
          </a:bodyPr>
          <a:lstStyle/>
          <a:p>
            <a:pPr algn="ctr"/>
            <a:r>
              <a:rPr lang="en-ID" sz="3200" b="1" u="sng" dirty="0" smtClean="0">
                <a:latin typeface="Arial Black" panose="020B0A04020102020204" pitchFamily="34" charset="0"/>
              </a:rPr>
              <a:t>Module </a:t>
            </a:r>
            <a:r>
              <a:rPr lang="en-ID" sz="3200" b="1" u="sng" dirty="0">
                <a:latin typeface="Arial Black" panose="020B0A04020102020204" pitchFamily="34" charset="0"/>
              </a:rPr>
              <a:t>6</a:t>
            </a:r>
            <a:r>
              <a:rPr lang="en-ID" sz="3200" b="1" u="sng" dirty="0" smtClean="0">
                <a:latin typeface="Arial Black" panose="020B0A04020102020204" pitchFamily="34" charset="0"/>
              </a:rPr>
              <a:t> : J4.8 Classification - Explanation </a:t>
            </a:r>
            <a:endParaRPr lang="en-US" sz="3200" b="1" u="sng" dirty="0">
              <a:latin typeface="Arial Black" panose="020B0A04020102020204"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17513383"/>
              </p:ext>
            </p:extLst>
          </p:nvPr>
        </p:nvGraphicFramePr>
        <p:xfrm>
          <a:off x="838200" y="1155976"/>
          <a:ext cx="10515600" cy="197222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933727968"/>
                    </a:ext>
                  </a:extLst>
                </a:gridCol>
                <a:gridCol w="2628900">
                  <a:extLst>
                    <a:ext uri="{9D8B030D-6E8A-4147-A177-3AD203B41FA5}">
                      <a16:colId xmlns:a16="http://schemas.microsoft.com/office/drawing/2014/main" val="2211878430"/>
                    </a:ext>
                  </a:extLst>
                </a:gridCol>
                <a:gridCol w="2628900">
                  <a:extLst>
                    <a:ext uri="{9D8B030D-6E8A-4147-A177-3AD203B41FA5}">
                      <a16:colId xmlns:a16="http://schemas.microsoft.com/office/drawing/2014/main" val="4138877460"/>
                    </a:ext>
                  </a:extLst>
                </a:gridCol>
                <a:gridCol w="2628900">
                  <a:extLst>
                    <a:ext uri="{9D8B030D-6E8A-4147-A177-3AD203B41FA5}">
                      <a16:colId xmlns:a16="http://schemas.microsoft.com/office/drawing/2014/main" val="1117089548"/>
                    </a:ext>
                  </a:extLst>
                </a:gridCol>
              </a:tblGrid>
              <a:tr h="986111">
                <a:tc>
                  <a:txBody>
                    <a:bodyPr/>
                    <a:lstStyle/>
                    <a:p>
                      <a:pPr algn="ctr"/>
                      <a:endParaRPr lang="en-ID" dirty="0" smtClean="0"/>
                    </a:p>
                    <a:p>
                      <a:pPr algn="ctr"/>
                      <a:r>
                        <a:rPr lang="en-ID" dirty="0" smtClean="0"/>
                        <a:t>PLATFORM</a:t>
                      </a:r>
                      <a:r>
                        <a:rPr lang="en-ID" baseline="0" dirty="0" smtClean="0"/>
                        <a:t> </a:t>
                      </a:r>
                      <a:endParaRPr lang="en-US" dirty="0"/>
                    </a:p>
                  </a:txBody>
                  <a:tcPr marL="45057" marR="45057"/>
                </a:tc>
                <a:tc>
                  <a:txBody>
                    <a:bodyPr/>
                    <a:lstStyle/>
                    <a:p>
                      <a:endParaRPr lang="en-ID" dirty="0" smtClean="0"/>
                    </a:p>
                    <a:p>
                      <a:r>
                        <a:rPr lang="en-ID" dirty="0" smtClean="0"/>
                        <a:t>              PACKAGES</a:t>
                      </a:r>
                      <a:r>
                        <a:rPr lang="en-ID" baseline="0" dirty="0" smtClean="0"/>
                        <a:t> </a:t>
                      </a:r>
                      <a:endParaRPr lang="en-US" dirty="0"/>
                    </a:p>
                  </a:txBody>
                  <a:tcPr marL="45057" marR="45057"/>
                </a:tc>
                <a:tc>
                  <a:txBody>
                    <a:bodyPr/>
                    <a:lstStyle/>
                    <a:p>
                      <a:endParaRPr lang="en-ID" dirty="0" smtClean="0"/>
                    </a:p>
                    <a:p>
                      <a:pPr algn="ctr"/>
                      <a:r>
                        <a:rPr lang="en-ID" dirty="0" smtClean="0"/>
                        <a:t>PROGRAMMING</a:t>
                      </a:r>
                      <a:r>
                        <a:rPr lang="en-ID" baseline="0" dirty="0" smtClean="0"/>
                        <a:t> </a:t>
                      </a:r>
                      <a:endParaRPr lang="en-US" dirty="0"/>
                    </a:p>
                  </a:txBody>
                  <a:tcPr marL="45057" marR="45057"/>
                </a:tc>
                <a:tc>
                  <a:txBody>
                    <a:bodyPr/>
                    <a:lstStyle/>
                    <a:p>
                      <a:pPr algn="ctr"/>
                      <a:endParaRPr lang="en-ID" dirty="0" smtClean="0"/>
                    </a:p>
                    <a:p>
                      <a:pPr algn="ctr"/>
                      <a:r>
                        <a:rPr lang="en-ID" dirty="0" smtClean="0"/>
                        <a:t>OUTPUT </a:t>
                      </a:r>
                      <a:endParaRPr lang="en-US" dirty="0"/>
                    </a:p>
                  </a:txBody>
                  <a:tcPr marL="45057" marR="45057"/>
                </a:tc>
                <a:extLst>
                  <a:ext uri="{0D108BD9-81ED-4DB2-BD59-A6C34878D82A}">
                    <a16:rowId xmlns:a16="http://schemas.microsoft.com/office/drawing/2014/main" val="3081909318"/>
                  </a:ext>
                </a:extLst>
              </a:tr>
              <a:tr h="986111">
                <a:tc>
                  <a:txBody>
                    <a:bodyPr/>
                    <a:lstStyle/>
                    <a:p>
                      <a:pPr algn="ctr"/>
                      <a:endParaRPr lang="en-ID" dirty="0" smtClean="0"/>
                    </a:p>
                    <a:p>
                      <a:pPr algn="ctr"/>
                      <a:r>
                        <a:rPr lang="en-ID" b="1" baseline="0" dirty="0" smtClean="0"/>
                        <a:t>R Studio </a:t>
                      </a:r>
                      <a:endParaRPr lang="en-US" b="1" dirty="0"/>
                    </a:p>
                  </a:txBody>
                  <a:tcPr marL="45057" marR="45057"/>
                </a:tc>
                <a:tc>
                  <a:txBody>
                    <a:bodyPr/>
                    <a:lstStyle/>
                    <a:p>
                      <a:pPr algn="ctr"/>
                      <a:endParaRPr lang="en-ID" b="1" baseline="0" dirty="0" smtClean="0"/>
                    </a:p>
                    <a:p>
                      <a:pPr algn="ctr"/>
                      <a:r>
                        <a:rPr lang="en-ID" b="1" baseline="0" dirty="0" err="1" smtClean="0"/>
                        <a:t>Rweka</a:t>
                      </a:r>
                      <a:r>
                        <a:rPr lang="en-ID" b="1" baseline="0" dirty="0" smtClean="0"/>
                        <a:t> , </a:t>
                      </a:r>
                      <a:r>
                        <a:rPr lang="en-ID" b="1" baseline="0" dirty="0" err="1" smtClean="0"/>
                        <a:t>rpart</a:t>
                      </a:r>
                      <a:r>
                        <a:rPr lang="en-ID" b="1" baseline="0" dirty="0" smtClean="0"/>
                        <a:t> , MASS</a:t>
                      </a:r>
                    </a:p>
                  </a:txBody>
                  <a:tcPr marL="45057" marR="45057"/>
                </a:tc>
                <a:tc>
                  <a:txBody>
                    <a:bodyPr/>
                    <a:lstStyle/>
                    <a:p>
                      <a:r>
                        <a:rPr lang="en-ID" baseline="0" dirty="0" smtClean="0"/>
                        <a:t>           </a:t>
                      </a:r>
                    </a:p>
                    <a:p>
                      <a:r>
                        <a:rPr lang="en-ID" baseline="0" dirty="0" smtClean="0"/>
                        <a:t>               </a:t>
                      </a:r>
                      <a:r>
                        <a:rPr lang="en-ID" b="1" baseline="0" dirty="0" smtClean="0"/>
                        <a:t>R language </a:t>
                      </a:r>
                      <a:r>
                        <a:rPr lang="en-ID" b="1" dirty="0" smtClean="0"/>
                        <a:t>  </a:t>
                      </a:r>
                    </a:p>
                    <a:p>
                      <a:r>
                        <a:rPr lang="en-ID" b="1" dirty="0" smtClean="0"/>
                        <a:t> </a:t>
                      </a:r>
                      <a:endParaRPr lang="en-US" b="1" dirty="0"/>
                    </a:p>
                  </a:txBody>
                  <a:tcPr marL="45057" marR="45057"/>
                </a:tc>
                <a:tc>
                  <a:txBody>
                    <a:bodyPr/>
                    <a:lstStyle/>
                    <a:p>
                      <a:r>
                        <a:rPr lang="en-ID" dirty="0" smtClean="0"/>
                        <a:t> </a:t>
                      </a:r>
                      <a:r>
                        <a:rPr lang="en-ID" baseline="0" dirty="0" smtClean="0"/>
                        <a:t>     </a:t>
                      </a:r>
                    </a:p>
                    <a:p>
                      <a:r>
                        <a:rPr lang="en-ID" baseline="0" dirty="0" smtClean="0"/>
                        <a:t>      </a:t>
                      </a:r>
                      <a:r>
                        <a:rPr lang="en-ID" b="1" baseline="0" dirty="0" smtClean="0"/>
                        <a:t>Accuracy Percentage </a:t>
                      </a:r>
                      <a:endParaRPr lang="en-US" b="1" dirty="0"/>
                    </a:p>
                  </a:txBody>
                  <a:tcPr marL="45057" marR="45057"/>
                </a:tc>
                <a:extLst>
                  <a:ext uri="{0D108BD9-81ED-4DB2-BD59-A6C34878D82A}">
                    <a16:rowId xmlns:a16="http://schemas.microsoft.com/office/drawing/2014/main" val="678961735"/>
                  </a:ext>
                </a:extLst>
              </a:tr>
            </a:tbl>
          </a:graphicData>
        </a:graphic>
      </p:graphicFrame>
      <p:sp>
        <p:nvSpPr>
          <p:cNvPr id="7" name="Content Placeholder 6"/>
          <p:cNvSpPr>
            <a:spLocks noGrp="1"/>
          </p:cNvSpPr>
          <p:nvPr>
            <p:ph sz="half" idx="2"/>
          </p:nvPr>
        </p:nvSpPr>
        <p:spPr>
          <a:xfrm>
            <a:off x="838200" y="3239588"/>
            <a:ext cx="10515600" cy="3618411"/>
          </a:xfrm>
        </p:spPr>
        <p:txBody>
          <a:bodyPr/>
          <a:lstStyle/>
          <a:p>
            <a:r>
              <a:rPr lang="en-ID" dirty="0" smtClean="0"/>
              <a:t>Import the above mentioned packages.</a:t>
            </a:r>
          </a:p>
          <a:p>
            <a:r>
              <a:rPr lang="en-ID" dirty="0" smtClean="0"/>
              <a:t>Here will do the two functions such as </a:t>
            </a:r>
            <a:r>
              <a:rPr lang="en-ID" dirty="0" err="1" smtClean="0"/>
              <a:t>createDataPartition</a:t>
            </a:r>
            <a:r>
              <a:rPr lang="en-ID" dirty="0" smtClean="0"/>
              <a:t> with 0.7 probability and </a:t>
            </a:r>
            <a:r>
              <a:rPr lang="en-ID" dirty="0" err="1" smtClean="0"/>
              <a:t>trainControl</a:t>
            </a:r>
            <a:r>
              <a:rPr lang="en-ID" dirty="0" smtClean="0"/>
              <a:t> function with </a:t>
            </a:r>
            <a:r>
              <a:rPr lang="en-ID" dirty="0" err="1" smtClean="0"/>
              <a:t>repeatedcv</a:t>
            </a:r>
            <a:r>
              <a:rPr lang="en-ID" dirty="0" smtClean="0"/>
              <a:t> method respectively.</a:t>
            </a:r>
          </a:p>
          <a:p>
            <a:r>
              <a:rPr lang="en-ID" dirty="0" smtClean="0"/>
              <a:t>Accuracy will be displayed based on correctly classified Instances.</a:t>
            </a:r>
          </a:p>
          <a:p>
            <a:r>
              <a:rPr lang="en-ID" dirty="0"/>
              <a:t>Its done for both retweet influencer and follower influencer </a:t>
            </a:r>
          </a:p>
          <a:p>
            <a:pPr marL="0" indent="0">
              <a:buNone/>
            </a:pPr>
            <a:endParaRPr lang="en-ID" dirty="0" smtClean="0"/>
          </a:p>
        </p:txBody>
      </p:sp>
    </p:spTree>
    <p:extLst>
      <p:ext uri="{BB962C8B-B14F-4D97-AF65-F5344CB8AC3E}">
        <p14:creationId xmlns:p14="http://schemas.microsoft.com/office/powerpoint/2010/main" val="1965753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7" y="365125"/>
            <a:ext cx="10748683" cy="1261969"/>
          </a:xfrm>
        </p:spPr>
        <p:txBody>
          <a:bodyPr>
            <a:normAutofit fontScale="90000"/>
          </a:bodyPr>
          <a:lstStyle/>
          <a:p>
            <a:pPr algn="ctr"/>
            <a:r>
              <a:rPr lang="en-ID" sz="3200" b="1" u="sng" dirty="0" smtClean="0">
                <a:latin typeface="Arial Black" panose="020B0A04020102020204" pitchFamily="34" charset="0"/>
              </a:rPr>
              <a:t> Module 6 : Snapshots – J4.8 Classification</a:t>
            </a:r>
            <a:r>
              <a:rPr lang="en-ID" sz="3200" b="1" u="sng" dirty="0" smtClean="0"/>
              <a:t/>
            </a:r>
            <a:br>
              <a:rPr lang="en-ID" sz="3200" b="1" u="sng" dirty="0" smtClean="0"/>
            </a:br>
            <a:r>
              <a:rPr lang="en-ID" sz="3200" b="1" u="sng" dirty="0" smtClean="0"/>
              <a:t/>
            </a:r>
            <a:br>
              <a:rPr lang="en-ID" sz="3200" b="1" u="sng" dirty="0" smtClean="0"/>
            </a:br>
            <a:r>
              <a:rPr lang="en-ID" sz="3200" b="1" dirty="0" smtClean="0">
                <a:solidFill>
                  <a:schemeClr val="accent1">
                    <a:lumMod val="50000"/>
                  </a:schemeClr>
                </a:solidFill>
              </a:rPr>
              <a:t>Retweet Influencer                                      Follower Influencer </a:t>
            </a:r>
            <a:endParaRPr lang="en-US" sz="3200" b="1" dirty="0">
              <a:solidFill>
                <a:schemeClr val="accent1">
                  <a:lumMod val="50000"/>
                </a:schemeClr>
              </a:solidFill>
            </a:endParaRP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5528" r="45848" b="5923"/>
          <a:stretch/>
        </p:blipFill>
        <p:spPr>
          <a:xfrm>
            <a:off x="605117" y="1734674"/>
            <a:ext cx="5567083" cy="4424079"/>
          </a:xfrm>
        </p:spPr>
      </p:pic>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65694" r="48875" b="5688"/>
          <a:stretch/>
        </p:blipFill>
        <p:spPr>
          <a:xfrm>
            <a:off x="6172200" y="1734674"/>
            <a:ext cx="5351929" cy="4571997"/>
          </a:xfrm>
        </p:spPr>
      </p:pic>
    </p:spTree>
    <p:extLst>
      <p:ext uri="{BB962C8B-B14F-4D97-AF65-F5344CB8AC3E}">
        <p14:creationId xmlns:p14="http://schemas.microsoft.com/office/powerpoint/2010/main" val="641481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739846" cy="790850"/>
          </a:xfrm>
        </p:spPr>
        <p:txBody>
          <a:bodyPr>
            <a:noAutofit/>
          </a:bodyPr>
          <a:lstStyle/>
          <a:p>
            <a:pPr algn="ctr"/>
            <a:r>
              <a:rPr lang="en-ID" sz="2800" b="1" u="sng" dirty="0" smtClean="0">
                <a:latin typeface="Arial Black" panose="020B0A04020102020204" pitchFamily="34" charset="0"/>
              </a:rPr>
              <a:t>Module </a:t>
            </a:r>
            <a:r>
              <a:rPr lang="en-ID" sz="2800" b="1" u="sng" dirty="0">
                <a:latin typeface="Arial Black" panose="020B0A04020102020204" pitchFamily="34" charset="0"/>
              </a:rPr>
              <a:t>6</a:t>
            </a:r>
            <a:r>
              <a:rPr lang="en-ID" sz="2800" b="1" u="sng" dirty="0" smtClean="0">
                <a:latin typeface="Arial Black" panose="020B0A04020102020204" pitchFamily="34" charset="0"/>
              </a:rPr>
              <a:t> : Random Forest Classification - Explanation </a:t>
            </a:r>
            <a:endParaRPr lang="en-US" sz="2800" b="1" u="sng" dirty="0">
              <a:latin typeface="Arial Black" panose="020B0A04020102020204"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601505158"/>
              </p:ext>
            </p:extLst>
          </p:nvPr>
        </p:nvGraphicFramePr>
        <p:xfrm>
          <a:off x="838200" y="1155976"/>
          <a:ext cx="10515600" cy="197222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933727968"/>
                    </a:ext>
                  </a:extLst>
                </a:gridCol>
                <a:gridCol w="2628900">
                  <a:extLst>
                    <a:ext uri="{9D8B030D-6E8A-4147-A177-3AD203B41FA5}">
                      <a16:colId xmlns:a16="http://schemas.microsoft.com/office/drawing/2014/main" val="2211878430"/>
                    </a:ext>
                  </a:extLst>
                </a:gridCol>
                <a:gridCol w="2628900">
                  <a:extLst>
                    <a:ext uri="{9D8B030D-6E8A-4147-A177-3AD203B41FA5}">
                      <a16:colId xmlns:a16="http://schemas.microsoft.com/office/drawing/2014/main" val="4138877460"/>
                    </a:ext>
                  </a:extLst>
                </a:gridCol>
                <a:gridCol w="2628900">
                  <a:extLst>
                    <a:ext uri="{9D8B030D-6E8A-4147-A177-3AD203B41FA5}">
                      <a16:colId xmlns:a16="http://schemas.microsoft.com/office/drawing/2014/main" val="1117089548"/>
                    </a:ext>
                  </a:extLst>
                </a:gridCol>
              </a:tblGrid>
              <a:tr h="986111">
                <a:tc>
                  <a:txBody>
                    <a:bodyPr/>
                    <a:lstStyle/>
                    <a:p>
                      <a:pPr algn="ctr"/>
                      <a:endParaRPr lang="en-ID" dirty="0" smtClean="0"/>
                    </a:p>
                    <a:p>
                      <a:pPr algn="ctr"/>
                      <a:r>
                        <a:rPr lang="en-ID" dirty="0" smtClean="0"/>
                        <a:t>PLATFORM</a:t>
                      </a:r>
                      <a:r>
                        <a:rPr lang="en-ID" baseline="0" dirty="0" smtClean="0"/>
                        <a:t> </a:t>
                      </a:r>
                      <a:endParaRPr lang="en-US" dirty="0"/>
                    </a:p>
                  </a:txBody>
                  <a:tcPr marL="45057" marR="45057"/>
                </a:tc>
                <a:tc>
                  <a:txBody>
                    <a:bodyPr/>
                    <a:lstStyle/>
                    <a:p>
                      <a:endParaRPr lang="en-ID" dirty="0" smtClean="0"/>
                    </a:p>
                    <a:p>
                      <a:r>
                        <a:rPr lang="en-ID" dirty="0" smtClean="0"/>
                        <a:t>              PACKAGES</a:t>
                      </a:r>
                      <a:r>
                        <a:rPr lang="en-ID" baseline="0" dirty="0" smtClean="0"/>
                        <a:t> </a:t>
                      </a:r>
                      <a:endParaRPr lang="en-US" dirty="0"/>
                    </a:p>
                  </a:txBody>
                  <a:tcPr marL="45057" marR="45057"/>
                </a:tc>
                <a:tc>
                  <a:txBody>
                    <a:bodyPr/>
                    <a:lstStyle/>
                    <a:p>
                      <a:endParaRPr lang="en-ID" dirty="0" smtClean="0"/>
                    </a:p>
                    <a:p>
                      <a:pPr algn="ctr"/>
                      <a:r>
                        <a:rPr lang="en-ID" dirty="0" smtClean="0"/>
                        <a:t>PROGRAMMING</a:t>
                      </a:r>
                      <a:r>
                        <a:rPr lang="en-ID" baseline="0" dirty="0" smtClean="0"/>
                        <a:t> </a:t>
                      </a:r>
                      <a:endParaRPr lang="en-US" dirty="0"/>
                    </a:p>
                  </a:txBody>
                  <a:tcPr marL="45057" marR="45057"/>
                </a:tc>
                <a:tc>
                  <a:txBody>
                    <a:bodyPr/>
                    <a:lstStyle/>
                    <a:p>
                      <a:pPr algn="ctr"/>
                      <a:endParaRPr lang="en-ID" dirty="0" smtClean="0"/>
                    </a:p>
                    <a:p>
                      <a:pPr algn="ctr"/>
                      <a:r>
                        <a:rPr lang="en-ID" dirty="0" smtClean="0"/>
                        <a:t>OUTPUT </a:t>
                      </a:r>
                      <a:endParaRPr lang="en-US" dirty="0"/>
                    </a:p>
                  </a:txBody>
                  <a:tcPr marL="45057" marR="45057"/>
                </a:tc>
                <a:extLst>
                  <a:ext uri="{0D108BD9-81ED-4DB2-BD59-A6C34878D82A}">
                    <a16:rowId xmlns:a16="http://schemas.microsoft.com/office/drawing/2014/main" val="3081909318"/>
                  </a:ext>
                </a:extLst>
              </a:tr>
              <a:tr h="986111">
                <a:tc>
                  <a:txBody>
                    <a:bodyPr/>
                    <a:lstStyle/>
                    <a:p>
                      <a:pPr algn="ctr"/>
                      <a:endParaRPr lang="en-ID" dirty="0" smtClean="0"/>
                    </a:p>
                    <a:p>
                      <a:pPr algn="ctr"/>
                      <a:r>
                        <a:rPr lang="en-ID" b="1" baseline="0" dirty="0" smtClean="0"/>
                        <a:t>R Studio </a:t>
                      </a:r>
                      <a:endParaRPr lang="en-US" b="1" dirty="0"/>
                    </a:p>
                  </a:txBody>
                  <a:tcPr marL="45057" marR="45057"/>
                </a:tc>
                <a:tc>
                  <a:txBody>
                    <a:bodyPr/>
                    <a:lstStyle/>
                    <a:p>
                      <a:pPr algn="ctr"/>
                      <a:endParaRPr lang="en-ID" b="1" baseline="0" dirty="0" smtClean="0"/>
                    </a:p>
                    <a:p>
                      <a:pPr algn="ctr"/>
                      <a:r>
                        <a:rPr lang="en-ID" b="1" baseline="0" dirty="0" err="1" smtClean="0"/>
                        <a:t>randomForest</a:t>
                      </a:r>
                      <a:r>
                        <a:rPr lang="en-ID" b="1" baseline="0" dirty="0" smtClean="0"/>
                        <a:t> , caret </a:t>
                      </a:r>
                    </a:p>
                  </a:txBody>
                  <a:tcPr marL="45057" marR="45057"/>
                </a:tc>
                <a:tc>
                  <a:txBody>
                    <a:bodyPr/>
                    <a:lstStyle/>
                    <a:p>
                      <a:r>
                        <a:rPr lang="en-ID" baseline="0" dirty="0" smtClean="0"/>
                        <a:t>           </a:t>
                      </a:r>
                    </a:p>
                    <a:p>
                      <a:r>
                        <a:rPr lang="en-ID" baseline="0" dirty="0" smtClean="0"/>
                        <a:t>               </a:t>
                      </a:r>
                      <a:r>
                        <a:rPr lang="en-ID" b="1" baseline="0" dirty="0" smtClean="0"/>
                        <a:t>R language </a:t>
                      </a:r>
                      <a:r>
                        <a:rPr lang="en-ID" b="1" dirty="0" smtClean="0"/>
                        <a:t>  </a:t>
                      </a:r>
                    </a:p>
                    <a:p>
                      <a:r>
                        <a:rPr lang="en-ID" b="1" dirty="0" smtClean="0"/>
                        <a:t> </a:t>
                      </a:r>
                      <a:endParaRPr lang="en-US" b="1" dirty="0"/>
                    </a:p>
                  </a:txBody>
                  <a:tcPr marL="45057" marR="45057"/>
                </a:tc>
                <a:tc>
                  <a:txBody>
                    <a:bodyPr/>
                    <a:lstStyle/>
                    <a:p>
                      <a:r>
                        <a:rPr lang="en-ID" dirty="0" smtClean="0"/>
                        <a:t> </a:t>
                      </a:r>
                      <a:r>
                        <a:rPr lang="en-ID" baseline="0" dirty="0" smtClean="0"/>
                        <a:t>     </a:t>
                      </a:r>
                    </a:p>
                    <a:p>
                      <a:pPr algn="ctr"/>
                      <a:r>
                        <a:rPr lang="en-ID" b="1" baseline="0" dirty="0" smtClean="0"/>
                        <a:t>Accuracy percentage   CONFUSION MATRX</a:t>
                      </a:r>
                    </a:p>
                  </a:txBody>
                  <a:tcPr marL="45057" marR="45057"/>
                </a:tc>
                <a:extLst>
                  <a:ext uri="{0D108BD9-81ED-4DB2-BD59-A6C34878D82A}">
                    <a16:rowId xmlns:a16="http://schemas.microsoft.com/office/drawing/2014/main" val="678961735"/>
                  </a:ext>
                </a:extLst>
              </a:tr>
            </a:tbl>
          </a:graphicData>
        </a:graphic>
      </p:graphicFrame>
      <p:sp>
        <p:nvSpPr>
          <p:cNvPr id="7" name="Content Placeholder 6"/>
          <p:cNvSpPr>
            <a:spLocks noGrp="1"/>
          </p:cNvSpPr>
          <p:nvPr>
            <p:ph sz="half" idx="2"/>
          </p:nvPr>
        </p:nvSpPr>
        <p:spPr>
          <a:xfrm>
            <a:off x="838200" y="3239588"/>
            <a:ext cx="10515600" cy="3618411"/>
          </a:xfrm>
        </p:spPr>
        <p:txBody>
          <a:bodyPr/>
          <a:lstStyle/>
          <a:p>
            <a:r>
              <a:rPr lang="en-ID" dirty="0" smtClean="0"/>
              <a:t>Import the above mentioned packages.</a:t>
            </a:r>
          </a:p>
          <a:p>
            <a:r>
              <a:rPr lang="en-ID" dirty="0" smtClean="0"/>
              <a:t>Here will do the two functions such as </a:t>
            </a:r>
            <a:r>
              <a:rPr lang="en-ID" dirty="0" err="1" smtClean="0"/>
              <a:t>createDataPartition</a:t>
            </a:r>
            <a:r>
              <a:rPr lang="en-ID" dirty="0" smtClean="0"/>
              <a:t> with 0.7 probability and </a:t>
            </a:r>
            <a:r>
              <a:rPr lang="en-ID" dirty="0" err="1" smtClean="0"/>
              <a:t>trainControl</a:t>
            </a:r>
            <a:r>
              <a:rPr lang="en-ID" dirty="0" smtClean="0"/>
              <a:t> function with </a:t>
            </a:r>
            <a:r>
              <a:rPr lang="en-ID" dirty="0" err="1" smtClean="0"/>
              <a:t>repeatedcv</a:t>
            </a:r>
            <a:r>
              <a:rPr lang="en-ID" dirty="0" smtClean="0"/>
              <a:t> method respectively.</a:t>
            </a:r>
          </a:p>
          <a:p>
            <a:r>
              <a:rPr lang="en-ID" dirty="0" smtClean="0"/>
              <a:t>Accuracy will be displayed based on correctly classified Instances.</a:t>
            </a:r>
          </a:p>
          <a:p>
            <a:r>
              <a:rPr lang="en-ID" dirty="0"/>
              <a:t>Its done for both retweet influencer and follower influencer </a:t>
            </a:r>
          </a:p>
          <a:p>
            <a:pPr marL="0" indent="0">
              <a:buNone/>
            </a:pPr>
            <a:endParaRPr lang="en-ID" dirty="0" smtClean="0"/>
          </a:p>
        </p:txBody>
      </p:sp>
    </p:spTree>
    <p:extLst>
      <p:ext uri="{BB962C8B-B14F-4D97-AF65-F5344CB8AC3E}">
        <p14:creationId xmlns:p14="http://schemas.microsoft.com/office/powerpoint/2010/main" val="259698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7" y="365125"/>
            <a:ext cx="10748683" cy="1261969"/>
          </a:xfrm>
        </p:spPr>
        <p:txBody>
          <a:bodyPr>
            <a:normAutofit fontScale="90000"/>
          </a:bodyPr>
          <a:lstStyle/>
          <a:p>
            <a:pPr algn="ctr"/>
            <a:r>
              <a:rPr lang="en-ID" sz="3200" b="1" u="sng" dirty="0" smtClean="0"/>
              <a:t> </a:t>
            </a:r>
            <a:r>
              <a:rPr lang="en-ID" sz="3100" b="1" u="sng" dirty="0" smtClean="0">
                <a:latin typeface="Arial Black" panose="020B0A04020102020204" pitchFamily="34" charset="0"/>
              </a:rPr>
              <a:t>Module 6 : Snapshots – </a:t>
            </a:r>
            <a:r>
              <a:rPr lang="en-ID" sz="3100" b="1" u="sng" dirty="0" err="1" smtClean="0">
                <a:latin typeface="Arial Black" panose="020B0A04020102020204" pitchFamily="34" charset="0"/>
              </a:rPr>
              <a:t>RandomForest</a:t>
            </a:r>
            <a:r>
              <a:rPr lang="en-ID" sz="3100" b="1" u="sng" dirty="0" smtClean="0">
                <a:latin typeface="Arial Black" panose="020B0A04020102020204" pitchFamily="34" charset="0"/>
              </a:rPr>
              <a:t> Classification </a:t>
            </a:r>
            <a:r>
              <a:rPr lang="en-ID" sz="3200" b="1" u="sng" dirty="0" smtClean="0"/>
              <a:t/>
            </a:r>
            <a:br>
              <a:rPr lang="en-ID" sz="3200" b="1" u="sng" dirty="0" smtClean="0"/>
            </a:br>
            <a:r>
              <a:rPr lang="en-ID" sz="3200" b="1" u="sng" dirty="0" smtClean="0"/>
              <a:t/>
            </a:r>
            <a:br>
              <a:rPr lang="en-ID" sz="3200" b="1" u="sng" dirty="0" smtClean="0"/>
            </a:br>
            <a:r>
              <a:rPr lang="en-ID" sz="3200" b="1" dirty="0" smtClean="0">
                <a:solidFill>
                  <a:schemeClr val="accent1">
                    <a:lumMod val="50000"/>
                  </a:schemeClr>
                </a:solidFill>
              </a:rPr>
              <a:t>Retweet Influencer                                      Follower Influencer </a:t>
            </a:r>
            <a:endParaRPr lang="en-US" sz="3200" b="1" dirty="0">
              <a:solidFill>
                <a:schemeClr val="accent1">
                  <a:lumMod val="50000"/>
                </a:schemeClr>
              </a:solidFill>
            </a:endParaRP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2911" r="46377" b="6062"/>
          <a:stretch/>
        </p:blipFill>
        <p:spPr>
          <a:xfrm>
            <a:off x="605118" y="1694330"/>
            <a:ext cx="5567082" cy="4450976"/>
          </a:xfrm>
        </p:spPr>
      </p:pic>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40616" r="49246" b="6203"/>
          <a:stretch/>
        </p:blipFill>
        <p:spPr>
          <a:xfrm>
            <a:off x="6172201" y="1694330"/>
            <a:ext cx="5472952" cy="4450976"/>
          </a:xfrm>
        </p:spPr>
      </p:pic>
    </p:spTree>
    <p:extLst>
      <p:ext uri="{BB962C8B-B14F-4D97-AF65-F5344CB8AC3E}">
        <p14:creationId xmlns:p14="http://schemas.microsoft.com/office/powerpoint/2010/main" val="10090032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5" y="495346"/>
            <a:ext cx="9144000" cy="889317"/>
          </a:xfrm>
        </p:spPr>
        <p:txBody>
          <a:bodyPr>
            <a:normAutofit fontScale="90000"/>
          </a:bodyPr>
          <a:lstStyle/>
          <a:p>
            <a:r>
              <a:rPr lang="en-ID" b="1" dirty="0" smtClean="0"/>
              <a:t/>
            </a:r>
            <a:br>
              <a:rPr lang="en-ID" b="1" dirty="0" smtClean="0"/>
            </a:br>
            <a:r>
              <a:rPr lang="en-ID" b="1" dirty="0"/>
              <a:t/>
            </a:r>
            <a:br>
              <a:rPr lang="en-ID" b="1" dirty="0"/>
            </a:br>
            <a:r>
              <a:rPr lang="en-ID" b="1" dirty="0" smtClean="0"/>
              <a:t>REFERENCES </a:t>
            </a:r>
            <a:endParaRPr lang="en-US" b="1" dirty="0"/>
          </a:p>
        </p:txBody>
      </p:sp>
      <p:sp>
        <p:nvSpPr>
          <p:cNvPr id="3" name="Subtitle 2"/>
          <p:cNvSpPr>
            <a:spLocks noGrp="1"/>
          </p:cNvSpPr>
          <p:nvPr>
            <p:ph type="subTitle" idx="1"/>
          </p:nvPr>
        </p:nvSpPr>
        <p:spPr>
          <a:xfrm>
            <a:off x="1524000" y="1384663"/>
            <a:ext cx="9144000" cy="4611188"/>
          </a:xfrm>
        </p:spPr>
        <p:txBody>
          <a:bodyPr/>
          <a:lstStyle/>
          <a:p>
            <a:pPr marL="457200" indent="-457200" algn="l">
              <a:buFont typeface="+mj-lt"/>
              <a:buAutoNum type="arabicPeriod"/>
            </a:pPr>
            <a:endParaRPr lang="en-US" sz="2000" dirty="0" smtClean="0">
              <a:latin typeface="+mj-lt"/>
            </a:endParaRPr>
          </a:p>
          <a:p>
            <a:pPr marL="457200" indent="-457200" algn="l">
              <a:buFont typeface="+mj-lt"/>
              <a:buAutoNum type="arabicPeriod"/>
            </a:pPr>
            <a:endParaRPr lang="en-US" sz="2000" dirty="0">
              <a:latin typeface="+mj-lt"/>
            </a:endParaRPr>
          </a:p>
          <a:p>
            <a:pPr marL="457200" indent="-457200" algn="l">
              <a:buFont typeface="+mj-lt"/>
              <a:buAutoNum type="arabicPeriod"/>
            </a:pPr>
            <a:r>
              <a:rPr lang="en-US" sz="2000" dirty="0" err="1" smtClean="0">
                <a:latin typeface="+mj-lt"/>
              </a:rPr>
              <a:t>C.Tan,L.lee,B.pang</a:t>
            </a:r>
            <a:r>
              <a:rPr lang="en-US" sz="2000" dirty="0" smtClean="0">
                <a:latin typeface="+mj-lt"/>
              </a:rPr>
              <a:t> </a:t>
            </a:r>
            <a:r>
              <a:rPr lang="en-US" sz="2000" dirty="0">
                <a:latin typeface="+mj-lt"/>
              </a:rPr>
              <a:t>,” The effect of wording on message </a:t>
            </a:r>
            <a:r>
              <a:rPr lang="en-US" sz="2000" dirty="0" err="1" smtClean="0">
                <a:latin typeface="+mj-lt"/>
              </a:rPr>
              <a:t>propagation:Topic</a:t>
            </a:r>
            <a:r>
              <a:rPr lang="en-US" sz="2000" dirty="0" smtClean="0">
                <a:latin typeface="+mj-lt"/>
              </a:rPr>
              <a:t>- and author-controlled </a:t>
            </a:r>
            <a:r>
              <a:rPr lang="en-US" sz="2000" dirty="0">
                <a:latin typeface="+mj-lt"/>
              </a:rPr>
              <a:t>natural experiments on </a:t>
            </a:r>
            <a:r>
              <a:rPr lang="en-US" sz="2000" dirty="0" err="1">
                <a:latin typeface="+mj-lt"/>
              </a:rPr>
              <a:t>Twitter”,ICDSE</a:t>
            </a:r>
            <a:r>
              <a:rPr lang="en-US" sz="2000" dirty="0">
                <a:latin typeface="+mj-lt"/>
              </a:rPr>
              <a:t> 2015.</a:t>
            </a:r>
          </a:p>
          <a:p>
            <a:pPr algn="l"/>
            <a:r>
              <a:rPr lang="en-US" dirty="0">
                <a:latin typeface="+mj-lt"/>
              </a:rPr>
              <a:t>2</a:t>
            </a:r>
            <a:r>
              <a:rPr lang="en-US" dirty="0" smtClean="0">
                <a:latin typeface="+mj-lt"/>
              </a:rPr>
              <a:t>.   </a:t>
            </a:r>
            <a:r>
              <a:rPr lang="en-ID" sz="2000" i="1" dirty="0" err="1" smtClean="0">
                <a:latin typeface="+mj-lt"/>
              </a:rPr>
              <a:t>J.Travers</a:t>
            </a:r>
            <a:r>
              <a:rPr lang="en-ID" sz="2000" i="1" dirty="0" smtClean="0">
                <a:latin typeface="+mj-lt"/>
              </a:rPr>
              <a:t> </a:t>
            </a:r>
            <a:r>
              <a:rPr lang="en-ID" sz="2000" i="1" dirty="0">
                <a:latin typeface="+mj-lt"/>
              </a:rPr>
              <a:t>and </a:t>
            </a:r>
            <a:r>
              <a:rPr lang="en-ID" sz="2000" i="1" dirty="0" err="1">
                <a:latin typeface="+mj-lt"/>
              </a:rPr>
              <a:t>S.Milligram</a:t>
            </a:r>
            <a:r>
              <a:rPr lang="en-ID" sz="2000" i="1" dirty="0">
                <a:latin typeface="+mj-lt"/>
              </a:rPr>
              <a:t> , “The Small world, Psychology” Today, Vol no .1</a:t>
            </a:r>
            <a:r>
              <a:rPr lang="en-ID" sz="2000" i="1" dirty="0" smtClean="0">
                <a:latin typeface="+mj-lt"/>
              </a:rPr>
              <a:t>, </a:t>
            </a:r>
            <a:r>
              <a:rPr lang="en-ID" sz="2000" i="1" dirty="0">
                <a:latin typeface="+mj-lt"/>
              </a:rPr>
              <a:t>Proceedings of the 32</a:t>
            </a:r>
            <a:r>
              <a:rPr lang="en-ID" sz="2000" i="1" baseline="30000" dirty="0">
                <a:latin typeface="+mj-lt"/>
              </a:rPr>
              <a:t>nd</a:t>
            </a:r>
            <a:r>
              <a:rPr lang="en-ID" sz="2000" i="1" dirty="0">
                <a:latin typeface="+mj-lt"/>
              </a:rPr>
              <a:t> </a:t>
            </a:r>
            <a:r>
              <a:rPr lang="en-ID" sz="2000" i="1" dirty="0" smtClean="0">
                <a:latin typeface="+mj-lt"/>
              </a:rPr>
              <a:t>Annual </a:t>
            </a:r>
            <a:r>
              <a:rPr lang="en-ID" sz="2000" i="1" dirty="0">
                <a:latin typeface="+mj-lt"/>
              </a:rPr>
              <a:t>ACM Symphosium,2010</a:t>
            </a:r>
            <a:r>
              <a:rPr lang="en-ID" sz="2000" i="1" dirty="0" smtClean="0">
                <a:latin typeface="+mj-lt"/>
              </a:rPr>
              <a:t>.</a:t>
            </a:r>
          </a:p>
          <a:p>
            <a:pPr algn="l"/>
            <a:r>
              <a:rPr lang="en-ID" sz="2000" i="1" dirty="0">
                <a:latin typeface="+mj-lt"/>
              </a:rPr>
              <a:t>3</a:t>
            </a:r>
            <a:r>
              <a:rPr lang="en-ID" sz="2000" i="1" dirty="0" smtClean="0">
                <a:latin typeface="+mj-lt"/>
              </a:rPr>
              <a:t>.   </a:t>
            </a:r>
            <a:r>
              <a:rPr lang="en-ID" sz="2000" dirty="0" err="1" smtClean="0">
                <a:latin typeface="+mj-lt"/>
              </a:rPr>
              <a:t>G.Vasanthakumar</a:t>
            </a:r>
            <a:r>
              <a:rPr lang="en-ID" sz="2000" dirty="0" smtClean="0">
                <a:latin typeface="+mj-lt"/>
              </a:rPr>
              <a:t> </a:t>
            </a:r>
            <a:r>
              <a:rPr lang="en-ID" sz="2000" dirty="0">
                <a:latin typeface="+mj-lt"/>
              </a:rPr>
              <a:t>, </a:t>
            </a:r>
            <a:r>
              <a:rPr lang="en-ID" sz="2000" dirty="0" err="1">
                <a:latin typeface="+mj-lt"/>
              </a:rPr>
              <a:t>R.Priyanka</a:t>
            </a:r>
            <a:r>
              <a:rPr lang="en-ID" sz="2000" dirty="0">
                <a:latin typeface="+mj-lt"/>
              </a:rPr>
              <a:t> , </a:t>
            </a:r>
            <a:r>
              <a:rPr lang="en-ID" sz="2000" dirty="0" err="1">
                <a:latin typeface="+mj-lt"/>
              </a:rPr>
              <a:t>K.V.Raj</a:t>
            </a:r>
            <a:r>
              <a:rPr lang="en-ID" sz="2000" dirty="0">
                <a:latin typeface="+mj-lt"/>
              </a:rPr>
              <a:t> , </a:t>
            </a:r>
            <a:r>
              <a:rPr lang="en-ID" sz="2000" dirty="0" err="1">
                <a:latin typeface="+mj-lt"/>
              </a:rPr>
              <a:t>S.Bhavani</a:t>
            </a:r>
            <a:r>
              <a:rPr lang="en-ID" sz="2000" dirty="0">
                <a:latin typeface="+mj-lt"/>
              </a:rPr>
              <a:t> , </a:t>
            </a:r>
            <a:r>
              <a:rPr lang="en-ID" sz="2000" dirty="0" err="1">
                <a:latin typeface="+mj-lt"/>
              </a:rPr>
              <a:t>B.A.Rani</a:t>
            </a:r>
            <a:r>
              <a:rPr lang="en-ID" sz="2000" dirty="0">
                <a:latin typeface="+mj-lt"/>
              </a:rPr>
              <a:t> , P.D </a:t>
            </a:r>
            <a:r>
              <a:rPr lang="en-ID" sz="2000" dirty="0" err="1">
                <a:latin typeface="+mj-lt"/>
              </a:rPr>
              <a:t>Shenoy</a:t>
            </a:r>
            <a:r>
              <a:rPr lang="en-ID" sz="2000" dirty="0">
                <a:latin typeface="+mj-lt"/>
              </a:rPr>
              <a:t> , and </a:t>
            </a:r>
            <a:r>
              <a:rPr lang="en-ID" sz="2000" dirty="0" smtClean="0">
                <a:latin typeface="+mj-lt"/>
              </a:rPr>
              <a:t>          .      </a:t>
            </a:r>
            <a:r>
              <a:rPr lang="en-ID" sz="2000" dirty="0" err="1" smtClean="0">
                <a:latin typeface="+mj-lt"/>
              </a:rPr>
              <a:t>K.Venugopal</a:t>
            </a:r>
            <a:r>
              <a:rPr lang="en-ID" sz="2000" dirty="0" smtClean="0">
                <a:latin typeface="+mj-lt"/>
              </a:rPr>
              <a:t> </a:t>
            </a:r>
            <a:r>
              <a:rPr lang="en-ID" sz="2000" dirty="0">
                <a:latin typeface="+mj-lt"/>
              </a:rPr>
              <a:t>, </a:t>
            </a:r>
            <a:r>
              <a:rPr lang="en-ID" sz="2000" i="1" dirty="0">
                <a:latin typeface="+mj-lt"/>
              </a:rPr>
              <a:t>“PTMIB </a:t>
            </a:r>
            <a:r>
              <a:rPr lang="en-US" sz="2000" i="1" dirty="0">
                <a:latin typeface="+mj-lt"/>
              </a:rPr>
              <a:t>: Profiling top most influential blogger using content based data </a:t>
            </a:r>
            <a:r>
              <a:rPr lang="en-US" sz="2000" i="1" dirty="0" smtClean="0">
                <a:latin typeface="+mj-lt"/>
              </a:rPr>
              <a:t>    mining </a:t>
            </a:r>
            <a:r>
              <a:rPr lang="en-US" sz="2000" i="1" dirty="0">
                <a:latin typeface="+mj-lt"/>
              </a:rPr>
              <a:t>approach </a:t>
            </a:r>
            <a:r>
              <a:rPr lang="en-US" sz="2000" dirty="0">
                <a:latin typeface="+mj-lt"/>
              </a:rPr>
              <a:t>“ , in International Conference on Data Science and Engineering </a:t>
            </a:r>
            <a:r>
              <a:rPr lang="en-US" sz="2000" dirty="0" smtClean="0">
                <a:latin typeface="+mj-lt"/>
              </a:rPr>
              <a:t>( </a:t>
            </a:r>
            <a:r>
              <a:rPr lang="en-US" sz="2000" dirty="0">
                <a:latin typeface="+mj-lt"/>
              </a:rPr>
              <a:t>ICDSE ) , IEEE 2016.</a:t>
            </a:r>
          </a:p>
          <a:p>
            <a:pPr algn="l"/>
            <a:r>
              <a:rPr lang="en-ID" sz="2000" i="1" dirty="0" smtClean="0">
                <a:latin typeface="+mj-lt"/>
              </a:rPr>
              <a:t>4. </a:t>
            </a:r>
            <a:r>
              <a:rPr lang="en-US" sz="2000" i="1" dirty="0" err="1">
                <a:latin typeface="+mj-lt"/>
              </a:rPr>
              <a:t>S.Bhagat,M.Burke,C.Diuk,I.O.Filiz</a:t>
            </a:r>
            <a:r>
              <a:rPr lang="en-US" sz="2000" i="1" dirty="0">
                <a:latin typeface="+mj-lt"/>
              </a:rPr>
              <a:t>, and </a:t>
            </a:r>
            <a:r>
              <a:rPr lang="en-US" sz="2000" i="1" dirty="0" err="1">
                <a:latin typeface="+mj-lt"/>
              </a:rPr>
              <a:t>S.Ednov</a:t>
            </a:r>
            <a:r>
              <a:rPr lang="en-US" sz="2000" i="1" dirty="0">
                <a:latin typeface="+mj-lt"/>
              </a:rPr>
              <a:t>(2016) Three and half degree of separation [online link] : https://research.fb.com/three-and-half-degrees-of-separation/</a:t>
            </a:r>
            <a:endParaRPr lang="en-ID" sz="2000" i="1" dirty="0">
              <a:latin typeface="+mj-lt"/>
            </a:endParaRPr>
          </a:p>
        </p:txBody>
      </p:sp>
    </p:spTree>
    <p:extLst>
      <p:ext uri="{BB962C8B-B14F-4D97-AF65-F5344CB8AC3E}">
        <p14:creationId xmlns:p14="http://schemas.microsoft.com/office/powerpoint/2010/main" val="2235674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035" y="2533560"/>
            <a:ext cx="10515600" cy="1325563"/>
          </a:xfrm>
        </p:spPr>
        <p:txBody>
          <a:bodyPr/>
          <a:lstStyle/>
          <a:p>
            <a:r>
              <a:rPr lang="en-ID" dirty="0" smtClean="0">
                <a:latin typeface="Arial Black" panose="020B0A04020102020204" pitchFamily="34" charset="0"/>
              </a:rPr>
              <a:t>THANK YOU </a:t>
            </a:r>
            <a:endParaRPr lang="en-US" dirty="0">
              <a:latin typeface="Arial Black" panose="020B0A04020102020204" pitchFamily="34" charset="0"/>
            </a:endParaRPr>
          </a:p>
        </p:txBody>
      </p:sp>
    </p:spTree>
    <p:extLst>
      <p:ext uri="{BB962C8B-B14F-4D97-AF65-F5344CB8AC3E}">
        <p14:creationId xmlns:p14="http://schemas.microsoft.com/office/powerpoint/2010/main" val="87545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31" y="1070519"/>
            <a:ext cx="10515600" cy="1325563"/>
          </a:xfrm>
        </p:spPr>
        <p:txBody>
          <a:bodyPr/>
          <a:lstStyle/>
          <a:p>
            <a:r>
              <a:rPr lang="en-ID" dirty="0" smtClean="0">
                <a:latin typeface="Arial Black" panose="020B0A04020102020204" pitchFamily="34" charset="0"/>
              </a:rPr>
              <a:t>EXISTING RELATED WORK :</a:t>
            </a:r>
            <a:endParaRPr lang="en-US" dirty="0">
              <a:latin typeface="Arial Black" panose="020B0A04020102020204" pitchFamily="34" charset="0"/>
            </a:endParaRPr>
          </a:p>
        </p:txBody>
      </p:sp>
      <p:sp>
        <p:nvSpPr>
          <p:cNvPr id="3" name="Content Placeholder 2"/>
          <p:cNvSpPr>
            <a:spLocks noGrp="1"/>
          </p:cNvSpPr>
          <p:nvPr>
            <p:ph idx="1"/>
          </p:nvPr>
        </p:nvSpPr>
        <p:spPr>
          <a:xfrm>
            <a:off x="1399903" y="2396082"/>
            <a:ext cx="10515600" cy="4351338"/>
          </a:xfrm>
        </p:spPr>
        <p:txBody>
          <a:bodyPr/>
          <a:lstStyle/>
          <a:p>
            <a:r>
              <a:rPr lang="en-ID" u="sng" dirty="0" smtClean="0"/>
              <a:t>Small World phenomenon </a:t>
            </a:r>
            <a:r>
              <a:rPr lang="en-ID" dirty="0" smtClean="0"/>
              <a:t>:</a:t>
            </a:r>
          </a:p>
          <a:p>
            <a:pPr marL="914400" lvl="2" indent="0">
              <a:buNone/>
            </a:pPr>
            <a:r>
              <a:rPr lang="en-ID" dirty="0" smtClean="0"/>
              <a:t>Approach 1 :</a:t>
            </a:r>
            <a:r>
              <a:rPr lang="en-ID" i="1" dirty="0" smtClean="0"/>
              <a:t> </a:t>
            </a:r>
            <a:r>
              <a:rPr lang="en-ID" dirty="0" smtClean="0"/>
              <a:t>Existence of shortest path rate between unrelated people.</a:t>
            </a:r>
          </a:p>
          <a:p>
            <a:pPr marL="914400" lvl="2" indent="0">
              <a:buNone/>
            </a:pPr>
            <a:r>
              <a:rPr lang="en-ID" dirty="0" smtClean="0"/>
              <a:t>Approach 2 : Mean Degree of separation for twitter at 4.59 ( strong inter-linking )</a:t>
            </a:r>
          </a:p>
          <a:p>
            <a:r>
              <a:rPr lang="en-ID" u="sng" dirty="0" smtClean="0"/>
              <a:t>USER GRAPH </a:t>
            </a:r>
            <a:r>
              <a:rPr lang="en-ID" dirty="0"/>
              <a:t>:</a:t>
            </a:r>
          </a:p>
          <a:p>
            <a:pPr marL="914400" lvl="2" indent="0">
              <a:buNone/>
            </a:pPr>
            <a:r>
              <a:rPr lang="en-ID" dirty="0"/>
              <a:t>Approach 1 : </a:t>
            </a:r>
            <a:r>
              <a:rPr lang="en-ID" dirty="0" smtClean="0"/>
              <a:t>Vertex Partitioning algorithms.</a:t>
            </a:r>
            <a:endParaRPr lang="en-ID" dirty="0"/>
          </a:p>
          <a:p>
            <a:pPr marL="914400" lvl="2" indent="0">
              <a:buNone/>
            </a:pPr>
            <a:r>
              <a:rPr lang="en-ID" dirty="0"/>
              <a:t>Approach 2 : </a:t>
            </a:r>
            <a:r>
              <a:rPr lang="en-ID" dirty="0" smtClean="0"/>
              <a:t>Suggesting friends with implicit graphs in twitter</a:t>
            </a:r>
          </a:p>
        </p:txBody>
      </p:sp>
    </p:spTree>
    <p:extLst>
      <p:ext uri="{BB962C8B-B14F-4D97-AF65-F5344CB8AC3E}">
        <p14:creationId xmlns:p14="http://schemas.microsoft.com/office/powerpoint/2010/main" val="503978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1632857"/>
            <a:ext cx="10515600" cy="3213463"/>
          </a:xfrm>
        </p:spPr>
        <p:txBody>
          <a:bodyPr/>
          <a:lstStyle/>
          <a:p>
            <a:pPr algn="ctr"/>
            <a:r>
              <a:rPr lang="en-ID" b="1" dirty="0" smtClean="0"/>
              <a:t>LITERATURE SURVEY </a:t>
            </a:r>
            <a:endParaRPr lang="en-US" b="1" dirty="0"/>
          </a:p>
        </p:txBody>
      </p:sp>
    </p:spTree>
    <p:extLst>
      <p:ext uri="{BB962C8B-B14F-4D97-AF65-F5344CB8AC3E}">
        <p14:creationId xmlns:p14="http://schemas.microsoft.com/office/powerpoint/2010/main" val="4085400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91" y="0"/>
            <a:ext cx="9810205" cy="1143000"/>
          </a:xfrm>
        </p:spPr>
        <p:txBody>
          <a:bodyPr>
            <a:normAutofit/>
          </a:bodyPr>
          <a:lstStyle/>
          <a:p>
            <a:pPr algn="ctr"/>
            <a:r>
              <a:rPr lang="en-ID" sz="2400" b="1" dirty="0" smtClean="0">
                <a:latin typeface="Arial" panose="020B0604020202020204" pitchFamily="34" charset="0"/>
                <a:cs typeface="Arial" panose="020B0604020202020204" pitchFamily="34" charset="0"/>
              </a:rPr>
              <a:t>1) BASE PAPER : A Micromodel to Predict Message Propagation for Twitter Users</a:t>
            </a:r>
            <a:endParaRPr lang="en-US" sz="2400" b="1" dirty="0">
              <a:latin typeface="Arial" panose="020B0604020202020204" pitchFamily="34" charset="0"/>
              <a:cs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50757281"/>
              </p:ext>
            </p:extLst>
          </p:nvPr>
        </p:nvGraphicFramePr>
        <p:xfrm>
          <a:off x="509451" y="966651"/>
          <a:ext cx="11416938" cy="5745818"/>
        </p:xfrm>
        <a:graphic>
          <a:graphicData uri="http://schemas.openxmlformats.org/drawingml/2006/table">
            <a:tbl>
              <a:tblPr firstRow="1" bandRow="1">
                <a:tableStyleId>{F2DE63D5-997A-4646-A377-4702673A728D}</a:tableStyleId>
              </a:tblPr>
              <a:tblGrid>
                <a:gridCol w="2955608">
                  <a:extLst>
                    <a:ext uri="{9D8B030D-6E8A-4147-A177-3AD203B41FA5}">
                      <a16:colId xmlns:a16="http://schemas.microsoft.com/office/drawing/2014/main" val="4196220609"/>
                    </a:ext>
                  </a:extLst>
                </a:gridCol>
                <a:gridCol w="8461330">
                  <a:extLst>
                    <a:ext uri="{9D8B030D-6E8A-4147-A177-3AD203B41FA5}">
                      <a16:colId xmlns:a16="http://schemas.microsoft.com/office/drawing/2014/main" val="675296230"/>
                    </a:ext>
                  </a:extLst>
                </a:gridCol>
              </a:tblGrid>
              <a:tr h="1058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ID" sz="1400" dirty="0" smtClean="0"/>
                        <a:t>    </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ID" sz="14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The goal is to predict the influencers and message propagation in specific social forum such as Twitter.</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endParaRPr lang="en-ID"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168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n>
                            <a:noFill/>
                          </a:ln>
                          <a:solidFill>
                            <a:schemeClr val="tx1"/>
                          </a:solidFill>
                          <a:latin typeface="Times New Roman" pitchFamily="18" charset="0"/>
                          <a:cs typeface="Times New Roman"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n>
                            <a:noFill/>
                          </a:ln>
                          <a:solidFill>
                            <a:schemeClr val="tx1"/>
                          </a:solidFill>
                          <a:latin typeface="Times New Roman" pitchFamily="18" charset="0"/>
                          <a:cs typeface="Times New Roman" pitchFamily="18" charset="0"/>
                        </a:rPr>
                        <a:t>                 </a:t>
                      </a:r>
                      <a:r>
                        <a:rPr lang="en-US" sz="14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endParaRPr lang="en-US" sz="180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 </a:t>
                      </a:r>
                      <a:r>
                        <a:rPr lang="en-ID" sz="1800" dirty="0" smtClean="0"/>
                        <a:t>Decision Tree classification</a:t>
                      </a:r>
                    </a:p>
                    <a:p>
                      <a:pPr marL="285750" indent="-285750">
                        <a:buFont typeface="Wingdings" panose="05000000000000000000" pitchFamily="2" charset="2"/>
                        <a:buChar char="§"/>
                      </a:pPr>
                      <a:r>
                        <a:rPr lang="en-ID" sz="1800" b="1" u="sng" dirty="0" smtClean="0"/>
                        <a:t> </a:t>
                      </a:r>
                      <a:r>
                        <a:rPr lang="en-ID" sz="1800" dirty="0" smtClean="0"/>
                        <a:t>Ego Networks – with follower</a:t>
                      </a:r>
                      <a:r>
                        <a:rPr lang="en-ID" sz="1800" baseline="0" dirty="0" smtClean="0"/>
                        <a:t> benchmark</a:t>
                      </a:r>
                      <a:r>
                        <a:rPr lang="en-ID" sz="1800" dirty="0" smtClean="0"/>
                        <a:t> &amp; retweet benchmark</a:t>
                      </a:r>
                    </a:p>
                    <a:p>
                      <a:pPr marL="285750" indent="-285750">
                        <a:buFont typeface="Wingdings" panose="05000000000000000000" pitchFamily="2" charset="2"/>
                        <a:buChar char="§"/>
                      </a:pPr>
                      <a:r>
                        <a:rPr lang="en-ID" sz="1800" baseline="0" dirty="0" smtClean="0"/>
                        <a:t> </a:t>
                      </a:r>
                      <a:r>
                        <a:rPr lang="en-ID" sz="1800" dirty="0" smtClean="0"/>
                        <a:t>J4.8 Classifier </a:t>
                      </a:r>
                    </a:p>
                    <a:p>
                      <a:pPr marL="285750" indent="-285750">
                        <a:buFont typeface="Wingdings" panose="05000000000000000000" pitchFamily="2" charset="2"/>
                        <a:buChar char="§"/>
                      </a:pPr>
                      <a:r>
                        <a:rPr lang="en-ID" sz="1800" dirty="0" smtClean="0"/>
                        <a:t> Random Forest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1040675">
                <a:tc>
                  <a:txBody>
                    <a:bodyPr/>
                    <a:lstStyle/>
                    <a:p>
                      <a:pPr algn="ctr"/>
                      <a:endParaRPr lang="en-US" sz="1400" b="0" dirty="0" smtClean="0">
                        <a:solidFill>
                          <a:schemeClr val="tx1"/>
                        </a:solidFill>
                        <a:latin typeface="Times New Roman" pitchFamily="18" charset="0"/>
                        <a:cs typeface="Times New Roman" pitchFamily="18" charset="0"/>
                      </a:endParaRPr>
                    </a:p>
                    <a:p>
                      <a:pPr algn="ctr"/>
                      <a:r>
                        <a:rPr lang="en-US" sz="1400" b="1" dirty="0" smtClean="0">
                          <a:solidFill>
                            <a:schemeClr val="tx1"/>
                          </a:solidFill>
                          <a:latin typeface="Times New Roman" pitchFamily="18" charset="0"/>
                          <a:cs typeface="Times New Roman" pitchFamily="18" charset="0"/>
                        </a:rPr>
                        <a:t>EXPERIMENTAL</a:t>
                      </a:r>
                    </a:p>
                    <a:p>
                      <a:pPr algn="ctr"/>
                      <a:r>
                        <a:rPr lang="en-US" sz="1400" b="1" dirty="0" smtClean="0">
                          <a:solidFill>
                            <a:schemeClr val="tx1"/>
                          </a:solidFill>
                          <a:latin typeface="Times New Roman" pitchFamily="18" charset="0"/>
                          <a:cs typeface="Times New Roman" pitchFamily="18" charset="0"/>
                        </a:rPr>
                        <a:t>RESULTS </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ID" sz="1800" baseline="0" dirty="0" smtClean="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D" sz="1800" baseline="0" dirty="0" smtClean="0"/>
                        <a:t> </a:t>
                      </a:r>
                      <a:r>
                        <a:rPr lang="en-ID" sz="1800" dirty="0" smtClean="0"/>
                        <a:t>J4.8 Classifier accuracy rates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D" sz="1800" dirty="0" smtClean="0"/>
                        <a:t> Random Forest accuracy rates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D" sz="18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966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Times New Roman" pitchFamily="18" charset="0"/>
                          <a:cs typeface="Times New Roman" pitchFamily="18" charset="0"/>
                        </a:rPr>
                        <a:t>               ADVANTAGES</a:t>
                      </a:r>
                      <a:r>
                        <a:rPr lang="en-US" sz="1400" b="1" baseline="0" dirty="0" smtClean="0">
                          <a:solidFill>
                            <a:schemeClr val="tx1"/>
                          </a:solidFill>
                          <a:latin typeface="Times New Roman" pitchFamily="18" charset="0"/>
                          <a:cs typeface="Times New Roman" pitchFamily="18" charset="0"/>
                        </a:rPr>
                        <a:t> </a:t>
                      </a:r>
                      <a:endParaRPr lang="en-US" sz="1400" b="1" dirty="0" smtClean="0">
                        <a:solidFill>
                          <a:schemeClr val="tx1"/>
                        </a:solidFill>
                        <a:latin typeface="Times New Roman" pitchFamily="18" charset="0"/>
                        <a:cs typeface="Times New Roman" pitchFamily="18" charset="0"/>
                      </a:endParaRP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buFont typeface="Wingdings" pitchFamily="2" charset="2"/>
                        <a:buChar char="§"/>
                      </a:pPr>
                      <a:r>
                        <a:rPr lang="en-ID" sz="1400" dirty="0" smtClean="0">
                          <a:solidFill>
                            <a:schemeClr val="tx1"/>
                          </a:solidFill>
                          <a:latin typeface="Times New Roman" pitchFamily="18" charset="0"/>
                          <a:cs typeface="Times New Roman" pitchFamily="18" charset="0"/>
                        </a:rPr>
                        <a:t>  </a:t>
                      </a:r>
                      <a:r>
                        <a:rPr lang="en-ID" sz="1800" dirty="0" smtClean="0">
                          <a:solidFill>
                            <a:schemeClr val="tx1"/>
                          </a:solidFill>
                          <a:latin typeface="Times New Roman" pitchFamily="18" charset="0"/>
                          <a:cs typeface="Times New Roman" pitchFamily="18" charset="0"/>
                        </a:rPr>
                        <a:t>Well</a:t>
                      </a:r>
                      <a:r>
                        <a:rPr lang="en-ID" sz="1800" baseline="0" dirty="0" smtClean="0">
                          <a:solidFill>
                            <a:schemeClr val="tx1"/>
                          </a:solidFill>
                          <a:latin typeface="Times New Roman" pitchFamily="18" charset="0"/>
                          <a:cs typeface="Times New Roman" pitchFamily="18" charset="0"/>
                        </a:rPr>
                        <a:t> impact in Sociology , Governance , Economics </a:t>
                      </a:r>
                    </a:p>
                    <a:p>
                      <a:pPr>
                        <a:buFont typeface="Wingdings" pitchFamily="2" charset="2"/>
                        <a:buChar char="§"/>
                      </a:pPr>
                      <a:r>
                        <a:rPr lang="en-ID" sz="1800" dirty="0" smtClean="0">
                          <a:solidFill>
                            <a:schemeClr val="tx1"/>
                          </a:solidFill>
                          <a:latin typeface="Times New Roman" pitchFamily="18" charset="0"/>
                          <a:cs typeface="Times New Roman" pitchFamily="18" charset="0"/>
                        </a:rPr>
                        <a:t>  Will learn the Cognitive properties which make human</a:t>
                      </a:r>
                      <a:r>
                        <a:rPr lang="en-ID" sz="1800" baseline="0" dirty="0" smtClean="0">
                          <a:solidFill>
                            <a:schemeClr val="tx1"/>
                          </a:solidFill>
                          <a:latin typeface="Times New Roman" pitchFamily="18" charset="0"/>
                          <a:cs typeface="Times New Roman" pitchFamily="18" charset="0"/>
                        </a:rPr>
                        <a:t> relations </a:t>
                      </a:r>
                    </a:p>
                    <a:p>
                      <a:pPr>
                        <a:buFont typeface="Wingdings" pitchFamily="2" charset="2"/>
                        <a:buChar char="§"/>
                      </a:pPr>
                      <a:r>
                        <a:rPr lang="en-ID" sz="1800" baseline="0" dirty="0" smtClean="0">
                          <a:solidFill>
                            <a:schemeClr val="tx1"/>
                          </a:solidFill>
                          <a:latin typeface="Times New Roman" pitchFamily="18" charset="0"/>
                          <a:cs typeface="Times New Roman" pitchFamily="18" charset="0"/>
                        </a:rPr>
                        <a:t>  Helpful for Qualitative research to find valid users and to prevent spammers</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78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Times New Roman" pitchFamily="18" charset="0"/>
                          <a:cs typeface="Times New Roman" pitchFamily="18" charset="0"/>
                        </a:rPr>
                        <a:t>                DE-MERITS</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400" baseline="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ID" sz="1800" b="0" baseline="0" dirty="0" smtClean="0">
                          <a:solidFill>
                            <a:schemeClr val="tx1"/>
                          </a:solidFill>
                          <a:latin typeface="Times New Roman" pitchFamily="18" charset="0"/>
                          <a:cs typeface="Times New Roman" pitchFamily="18" charset="0"/>
                        </a:rPr>
                        <a:t>Challenging to predict True Negatives in j4.8</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3864259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99" y="0"/>
            <a:ext cx="8963297" cy="1143000"/>
          </a:xfrm>
        </p:spPr>
        <p:txBody>
          <a:bodyPr>
            <a:normAutofit/>
          </a:bodyPr>
          <a:lstStyle/>
          <a:p>
            <a:pPr algn="ctr"/>
            <a:r>
              <a:rPr lang="en-US" sz="2400" b="1" dirty="0" smtClean="0">
                <a:latin typeface="Arial" panose="020B0604020202020204" pitchFamily="34" charset="0"/>
                <a:cs typeface="Arial" panose="020B0604020202020204" pitchFamily="34" charset="0"/>
              </a:rPr>
              <a:t>2) The effect of wording on message propagation:</a:t>
            </a:r>
            <a:br>
              <a:rPr lang="en-US" sz="2400" b="1"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Topic- and author-controlled natural experiments on Twitter</a:t>
            </a:r>
            <a:endParaRPr lang="en-US" sz="2400" b="1" dirty="0">
              <a:latin typeface="Arial" panose="020B0604020202020204" pitchFamily="34" charset="0"/>
              <a:cs typeface="Arial" panose="020B0604020202020204" pitchFamily="34" charset="0"/>
            </a:endParaRPr>
          </a:p>
        </p:txBody>
      </p:sp>
      <p:graphicFrame>
        <p:nvGraphicFramePr>
          <p:cNvPr id="7" name="Content Placeholder 6"/>
          <p:cNvGraphicFramePr>
            <a:graphicFrameLocks noGrp="1"/>
          </p:cNvGraphicFramePr>
          <p:nvPr>
            <p:ph idx="1"/>
            <p:extLst/>
          </p:nvPr>
        </p:nvGraphicFramePr>
        <p:xfrm>
          <a:off x="500742" y="1025433"/>
          <a:ext cx="11033760" cy="5669280"/>
        </p:xfrm>
        <a:graphic>
          <a:graphicData uri="http://schemas.openxmlformats.org/drawingml/2006/table">
            <a:tbl>
              <a:tblPr firstRow="1" bandRow="1">
                <a:tableStyleId>{F2DE63D5-997A-4646-A377-4702673A728D}</a:tableStyleId>
              </a:tblPr>
              <a:tblGrid>
                <a:gridCol w="2856411">
                  <a:extLst>
                    <a:ext uri="{9D8B030D-6E8A-4147-A177-3AD203B41FA5}">
                      <a16:colId xmlns:a16="http://schemas.microsoft.com/office/drawing/2014/main" val="4196220609"/>
                    </a:ext>
                  </a:extLst>
                </a:gridCol>
                <a:gridCol w="8177349">
                  <a:extLst>
                    <a:ext uri="{9D8B030D-6E8A-4147-A177-3AD203B41FA5}">
                      <a16:colId xmlns:a16="http://schemas.microsoft.com/office/drawing/2014/main" val="675296230"/>
                    </a:ext>
                  </a:extLst>
                </a:gridCol>
              </a:tblGrid>
              <a:tr h="885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D" dirty="0" smtClean="0"/>
                        <a:t>    </a:t>
                      </a:r>
                    </a:p>
                    <a:p>
                      <a:pPr marL="285750" indent="-285750" algn="l">
                        <a:buFont typeface="Wingdings" pitchFamily="2" charset="2"/>
                        <a:buChar char="§"/>
                      </a:pPr>
                      <a:r>
                        <a:rPr lang="en-US" sz="1800" b="0" i="0" u="none" strike="noStrike" kern="1200" baseline="0" dirty="0" smtClean="0">
                          <a:solidFill>
                            <a:schemeClr val="tx1"/>
                          </a:solidFill>
                          <a:latin typeface="Times New Roman" pitchFamily="18" charset="0"/>
                          <a:ea typeface="+mn-ea"/>
                          <a:cs typeface="Times New Roman" pitchFamily="18" charset="0"/>
                        </a:rPr>
                        <a:t>To</a:t>
                      </a:r>
                      <a:r>
                        <a:rPr lang="en-US" sz="1800" b="1" i="0" u="none" strike="noStrike" kern="1200" baseline="0" dirty="0" smtClean="0">
                          <a:solidFill>
                            <a:schemeClr val="tx1"/>
                          </a:solidFill>
                          <a:latin typeface="Times New Roman" pitchFamily="18" charset="0"/>
                          <a:ea typeface="+mn-ea"/>
                          <a:cs typeface="Times New Roman" pitchFamily="18" charset="0"/>
                        </a:rPr>
                        <a:t> </a:t>
                      </a:r>
                      <a:r>
                        <a:rPr lang="en-US" sz="1800" b="0" i="0" u="none" strike="noStrike" kern="1200" baseline="0" dirty="0" smtClean="0">
                          <a:solidFill>
                            <a:schemeClr val="dk1"/>
                          </a:solidFill>
                          <a:latin typeface="Times New Roman" pitchFamily="18" charset="0"/>
                          <a:ea typeface="+mn-ea"/>
                          <a:cs typeface="Times New Roman" pitchFamily="18" charset="0"/>
                        </a:rPr>
                        <a:t>investigate whether a different choice of words affects message propagation, controlling for user and topic.</a:t>
                      </a:r>
                      <a:endParaRPr lang="en-US" sz="1800" baseline="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885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n>
                            <a:noFill/>
                          </a:ln>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buFont typeface="Wingdings" pitchFamily="2" charset="2"/>
                        <a:buNone/>
                      </a:pPr>
                      <a:r>
                        <a:rPr lang="en-US" sz="1800" dirty="0" smtClean="0">
                          <a:solidFill>
                            <a:schemeClr val="tx1"/>
                          </a:solidFill>
                          <a:latin typeface="Times New Roman" pitchFamily="18" charset="0"/>
                          <a:cs typeface="Times New Roman" pitchFamily="18" charset="0"/>
                        </a:rPr>
                        <a:t>   </a:t>
                      </a:r>
                    </a:p>
                    <a:p>
                      <a:pPr>
                        <a:buFont typeface="Wingdings" pitchFamily="2" charset="2"/>
                        <a:buChar char="§"/>
                      </a:pPr>
                      <a:r>
                        <a:rPr lang="en-US" sz="1800" dirty="0" smtClean="0">
                          <a:solidFill>
                            <a:schemeClr val="tx1"/>
                          </a:solidFill>
                          <a:latin typeface="Times New Roman" pitchFamily="18" charset="0"/>
                          <a:cs typeface="Times New Roman" pitchFamily="18" charset="0"/>
                        </a:rPr>
                        <a:t>   Crawling</a:t>
                      </a:r>
                      <a:r>
                        <a:rPr lang="en-US" sz="1800" baseline="0" dirty="0" smtClean="0">
                          <a:solidFill>
                            <a:schemeClr val="tx1"/>
                          </a:solidFill>
                          <a:latin typeface="Times New Roman" pitchFamily="18" charset="0"/>
                          <a:cs typeface="Times New Roman" pitchFamily="18" charset="0"/>
                        </a:rPr>
                        <a:t> time-lines via Twitter API</a:t>
                      </a:r>
                      <a:endParaRPr lang="en-US" sz="1800"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1683318">
                <a:tc>
                  <a:txBody>
                    <a:bodyPr/>
                    <a:lstStyle/>
                    <a:p>
                      <a:pPr algn="ctr"/>
                      <a:endParaRPr lang="en-US" sz="1800" dirty="0" smtClean="0">
                        <a:solidFill>
                          <a:schemeClr val="tx1"/>
                        </a:solidFill>
                        <a:latin typeface="Times New Roman" pitchFamily="18" charset="0"/>
                        <a:cs typeface="Times New Roman" pitchFamily="18" charset="0"/>
                      </a:endParaRPr>
                    </a:p>
                    <a:p>
                      <a:pPr algn="ctr"/>
                      <a:endParaRPr lang="en-US" sz="1800" b="1" dirty="0" smtClean="0">
                        <a:solidFill>
                          <a:schemeClr val="tx1"/>
                        </a:solidFill>
                        <a:latin typeface="Times New Roman" pitchFamily="18" charset="0"/>
                        <a:cs typeface="Times New Roman" pitchFamily="18" charset="0"/>
                      </a:endParaRPr>
                    </a:p>
                    <a:p>
                      <a:pPr algn="ctr"/>
                      <a:r>
                        <a:rPr lang="en-US" sz="1800" b="1" dirty="0" smtClean="0">
                          <a:solidFill>
                            <a:schemeClr val="tx1"/>
                          </a:solidFill>
                          <a:latin typeface="Times New Roman" pitchFamily="18" charset="0"/>
                          <a:cs typeface="Times New Roman" pitchFamily="18" charset="0"/>
                        </a:rPr>
                        <a:t>EXPERIMENTAL</a:t>
                      </a:r>
                    </a:p>
                    <a:p>
                      <a:pPr algn="ctr"/>
                      <a:r>
                        <a:rPr lang="en-US" sz="1800" b="1" dirty="0" smtClean="0">
                          <a:solidFill>
                            <a:schemeClr val="tx1"/>
                          </a:solidFill>
                          <a:latin typeface="Times New Roman" pitchFamily="18" charset="0"/>
                          <a:cs typeface="Times New Roman" pitchFamily="18" charset="0"/>
                        </a:rPr>
                        <a:t>RESULTS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0" i="0" u="none" strike="noStrike" kern="1200" baseline="0" dirty="0" smtClean="0">
                        <a:solidFill>
                          <a:schemeClr val="dk1"/>
                        </a:solidFill>
                        <a:latin typeface="Times New Roman" pitchFamily="18" charset="0"/>
                        <a:ea typeface="+mn-ea"/>
                        <a:cs typeface="Times New Roman" pitchFamily="18" charset="0"/>
                      </a:endParaRP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Investigates computationally what wording features correspond to messages achieving a broader reach.</a:t>
                      </a: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Use hypothesis testing  to evaluate the importance of each feature for message propagation.</a:t>
                      </a:r>
                      <a:endParaRPr lang="en-US" sz="1800" dirty="0" smtClean="0">
                        <a:solidFill>
                          <a:schemeClr val="tx1"/>
                        </a:solidFill>
                        <a:latin typeface="Times New Roman" pitchFamily="18" charset="0"/>
                        <a:cs typeface="Times New Roman" pitchFamily="18" charset="0"/>
                      </a:endParaRPr>
                    </a:p>
                    <a:p>
                      <a:r>
                        <a:rPr lang="en-US" sz="1800" b="0" i="0" u="none" strike="noStrike" kern="1200" baseline="0" dirty="0" smtClean="0">
                          <a:solidFill>
                            <a:schemeClr val="dk1"/>
                          </a:solidFill>
                          <a:latin typeface="Times New Roman" pitchFamily="18" charset="0"/>
                          <a:ea typeface="+mn-ea"/>
                          <a:cs typeface="Times New Roman" pitchFamily="18"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885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ADVANTAGES</a:t>
                      </a:r>
                      <a:r>
                        <a:rPr lang="en-US" sz="1800" b="1" baseline="0" dirty="0" smtClean="0">
                          <a:solidFill>
                            <a:schemeClr val="tx1"/>
                          </a:solidFill>
                          <a:latin typeface="Times New Roman" pitchFamily="18" charset="0"/>
                          <a:cs typeface="Times New Roman" pitchFamily="18" charset="0"/>
                        </a:rPr>
                        <a:t> </a:t>
                      </a:r>
                      <a:endParaRPr lang="en-US" sz="1800" b="1"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   Efficacy and author preference</a:t>
                      </a:r>
                    </a:p>
                    <a:p>
                      <a:pPr>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   Predicting the “better” wording</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1151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DE-MERITS</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aseline="0" dirty="0" smtClean="0">
                        <a:solidFill>
                          <a:schemeClr val="tx1"/>
                        </a:solidFill>
                        <a:latin typeface="Times New Roman" pitchFamily="18" charset="0"/>
                        <a:cs typeface="Times New Roman" pitchFamily="18" charset="0"/>
                      </a:endParaRP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Propagation prediction becomes more challenging when topic and author controls are applied.</a:t>
                      </a:r>
                      <a:endParaRPr lang="en-US" sz="1800" dirty="0" smtClean="0">
                        <a:solidFill>
                          <a:schemeClr val="tx1"/>
                        </a:solidFill>
                        <a:latin typeface="Times New Roman" pitchFamily="18" charset="0"/>
                        <a:cs typeface="Times New Roman" pitchFamily="18" charset="0"/>
                      </a:endParaRPr>
                    </a:p>
                    <a:p>
                      <a:pPr marL="0" indent="0">
                        <a:buFont typeface="Wingdings" pitchFamily="2" charset="2"/>
                        <a:buNone/>
                      </a:pP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3546364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normAutofit/>
          </a:bodyPr>
          <a:lstStyle/>
          <a:p>
            <a:pPr algn="ctr"/>
            <a:r>
              <a:rPr lang="en-US" sz="2400" b="1" dirty="0" smtClean="0">
                <a:latin typeface="Times New Roman" pitchFamily="18" charset="0"/>
                <a:cs typeface="Times New Roman" pitchFamily="18" charset="0"/>
              </a:rPr>
              <a:t>3) The Small World Problem</a:t>
            </a:r>
            <a:endParaRPr lang="en-US" sz="24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nvPr>
        </p:nvGraphicFramePr>
        <p:xfrm>
          <a:off x="762000" y="1142999"/>
          <a:ext cx="11033760" cy="5166362"/>
        </p:xfrm>
        <a:graphic>
          <a:graphicData uri="http://schemas.openxmlformats.org/drawingml/2006/table">
            <a:tbl>
              <a:tblPr firstRow="1" bandRow="1">
                <a:tableStyleId>{F2DE63D5-997A-4646-A377-4702673A728D}</a:tableStyleId>
              </a:tblPr>
              <a:tblGrid>
                <a:gridCol w="2856411">
                  <a:extLst>
                    <a:ext uri="{9D8B030D-6E8A-4147-A177-3AD203B41FA5}">
                      <a16:colId xmlns:a16="http://schemas.microsoft.com/office/drawing/2014/main" val="4196220609"/>
                    </a:ext>
                  </a:extLst>
                </a:gridCol>
                <a:gridCol w="8177349">
                  <a:extLst>
                    <a:ext uri="{9D8B030D-6E8A-4147-A177-3AD203B41FA5}">
                      <a16:colId xmlns:a16="http://schemas.microsoft.com/office/drawing/2014/main" val="675296230"/>
                    </a:ext>
                  </a:extLst>
                </a:gridCol>
              </a:tblGrid>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D" dirty="0" smtClean="0"/>
                        <a:t>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D" sz="1800" b="0" dirty="0" smtClean="0">
                          <a:solidFill>
                            <a:schemeClr val="tx1"/>
                          </a:solidFill>
                          <a:latin typeface="Times New Roman" pitchFamily="18" charset="0"/>
                          <a:cs typeface="Times New Roman" pitchFamily="18" charset="0"/>
                        </a:rPr>
                        <a:t> </a:t>
                      </a:r>
                      <a:r>
                        <a:rPr lang="en-US" sz="1800" b="0" i="0" u="none" strike="noStrike" kern="1200" baseline="0" dirty="0" smtClean="0">
                          <a:solidFill>
                            <a:schemeClr val="dk1"/>
                          </a:solidFill>
                          <a:latin typeface="Times New Roman" pitchFamily="18" charset="0"/>
                          <a:ea typeface="+mn-ea"/>
                          <a:cs typeface="Times New Roman" pitchFamily="18" charset="0"/>
                        </a:rPr>
                        <a:t>To determine the shortest paths of acquaintances required to reach each other.</a:t>
                      </a:r>
                      <a:endParaRPr lang="en-US" sz="1800" dirty="0" smtClean="0">
                        <a:solidFill>
                          <a:schemeClr val="tx1"/>
                        </a:solidFill>
                        <a:latin typeface="Times New Roman" pitchFamily="18" charset="0"/>
                        <a:cs typeface="Times New Roman" pitchFamily="18" charset="0"/>
                      </a:endParaRPr>
                    </a:p>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979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n>
                            <a:noFill/>
                          </a:ln>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endParaRPr lang="en-US" sz="180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ID" sz="1800" dirty="0" err="1" smtClean="0">
                          <a:solidFill>
                            <a:schemeClr val="tx1"/>
                          </a:solidFill>
                          <a:latin typeface="Times New Roman" pitchFamily="18" charset="0"/>
                          <a:cs typeface="Times New Roman" pitchFamily="18" charset="0"/>
                        </a:rPr>
                        <a:t>Erdos</a:t>
                      </a:r>
                      <a:r>
                        <a:rPr lang="en-ID" sz="1800" baseline="0" dirty="0" smtClean="0">
                          <a:solidFill>
                            <a:schemeClr val="tx1"/>
                          </a:solidFill>
                          <a:latin typeface="Times New Roman" pitchFamily="18" charset="0"/>
                          <a:cs typeface="Times New Roman" pitchFamily="18" charset="0"/>
                        </a:rPr>
                        <a:t> </a:t>
                      </a:r>
                      <a:r>
                        <a:rPr lang="en-ID" sz="1800" baseline="0" smtClean="0">
                          <a:solidFill>
                            <a:schemeClr val="tx1"/>
                          </a:solidFill>
                          <a:latin typeface="Times New Roman" pitchFamily="18" charset="0"/>
                          <a:cs typeface="Times New Roman" pitchFamily="18" charset="0"/>
                        </a:rPr>
                        <a:t>Number calculation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999309">
                <a:tc>
                  <a:txBody>
                    <a:bodyPr/>
                    <a:lstStyle/>
                    <a:p>
                      <a:pPr algn="ctr"/>
                      <a:endParaRPr lang="en-US" sz="1800" dirty="0" smtClean="0">
                        <a:solidFill>
                          <a:schemeClr val="tx1"/>
                        </a:solidFill>
                        <a:latin typeface="Times New Roman" pitchFamily="18" charset="0"/>
                        <a:cs typeface="Times New Roman" pitchFamily="18" charset="0"/>
                      </a:endParaRPr>
                    </a:p>
                    <a:p>
                      <a:pPr algn="ctr"/>
                      <a:r>
                        <a:rPr lang="en-US" sz="1800" b="1" dirty="0" smtClean="0">
                          <a:solidFill>
                            <a:schemeClr val="tx1"/>
                          </a:solidFill>
                          <a:latin typeface="Times New Roman" pitchFamily="18" charset="0"/>
                          <a:cs typeface="Times New Roman" pitchFamily="18" charset="0"/>
                        </a:rPr>
                        <a:t>EXPERIMENTAL</a:t>
                      </a:r>
                    </a:p>
                    <a:p>
                      <a:pPr algn="ctr"/>
                      <a:r>
                        <a:rPr lang="en-US" sz="1800" b="1" dirty="0" smtClean="0">
                          <a:solidFill>
                            <a:schemeClr val="tx1"/>
                          </a:solidFill>
                          <a:latin typeface="Times New Roman" pitchFamily="18" charset="0"/>
                          <a:cs typeface="Times New Roman" pitchFamily="18" charset="0"/>
                        </a:rPr>
                        <a:t>RESULTS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Establishes the existence of a short path between unrelated people to deliver a message.</a:t>
                      </a: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Secondly, it showed people collaborating within their independent capabilities could deliver the message outside their immediate social circle.</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ADVANTAGES</a:t>
                      </a:r>
                      <a:r>
                        <a:rPr lang="en-US" sz="1800" b="1" baseline="0" dirty="0" smtClean="0">
                          <a:solidFill>
                            <a:schemeClr val="tx1"/>
                          </a:solidFill>
                          <a:latin typeface="Times New Roman" pitchFamily="18" charset="0"/>
                          <a:cs typeface="Times New Roman" pitchFamily="18" charset="0"/>
                        </a:rPr>
                        <a:t> </a:t>
                      </a:r>
                      <a:endParaRPr lang="en-US" sz="1800" b="1"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The</a:t>
                      </a:r>
                      <a:r>
                        <a:rPr lang="en-US" sz="1800" baseline="0" dirty="0" smtClean="0">
                          <a:solidFill>
                            <a:schemeClr val="tx1"/>
                          </a:solidFill>
                          <a:latin typeface="Times New Roman" pitchFamily="18" charset="0"/>
                          <a:cs typeface="Times New Roman" pitchFamily="18" charset="0"/>
                        </a:rPr>
                        <a:t> empirically-created chains between persons chosen at random form a major population.</a:t>
                      </a:r>
                    </a:p>
                    <a:p>
                      <a:pPr>
                        <a:buFont typeface="Wingdings" pitchFamily="2" charset="2"/>
                        <a:buChar char="§"/>
                      </a:pPr>
                      <a:r>
                        <a:rPr lang="en-US" sz="1800" baseline="0" dirty="0" smtClean="0">
                          <a:solidFill>
                            <a:schemeClr val="tx1"/>
                          </a:solidFill>
                          <a:latin typeface="Times New Roman" pitchFamily="18" charset="0"/>
                          <a:cs typeface="Times New Roman" pitchFamily="18" charset="0"/>
                        </a:rPr>
                        <a:t>   Establishes a good deal about the integration of society.</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DE-MERITS</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aseline="0" dirty="0" smtClean="0">
                        <a:solidFill>
                          <a:schemeClr val="tx1"/>
                        </a:solidFill>
                        <a:latin typeface="Times New Roman" pitchFamily="18" charset="0"/>
                        <a:cs typeface="Times New Roman" pitchFamily="18" charset="0"/>
                      </a:endParaRPr>
                    </a:p>
                    <a:p>
                      <a:pPr>
                        <a:buFont typeface="Wingdings" pitchFamily="2" charset="2"/>
                        <a:buChar char="§"/>
                      </a:pPr>
                      <a:r>
                        <a:rPr lang="en-US" sz="1800" baseline="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The</a:t>
                      </a:r>
                      <a:r>
                        <a:rPr lang="en-US" sz="1800" baseline="0" dirty="0" smtClean="0">
                          <a:solidFill>
                            <a:schemeClr val="tx1"/>
                          </a:solidFill>
                          <a:latin typeface="Times New Roman" pitchFamily="18" charset="0"/>
                          <a:cs typeface="Times New Roman" pitchFamily="18" charset="0"/>
                        </a:rPr>
                        <a:t> big obstacle one runs up against the problem is the social structure.</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2094646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normAutofit/>
          </a:bodyPr>
          <a:lstStyle/>
          <a:p>
            <a:pPr algn="ctr"/>
            <a:r>
              <a:rPr lang="en-US" sz="2400" b="1" dirty="0">
                <a:latin typeface="Times New Roman" pitchFamily="18" charset="0"/>
                <a:cs typeface="Times New Roman" pitchFamily="18" charset="0"/>
              </a:rPr>
              <a:t>4</a:t>
            </a:r>
            <a:r>
              <a:rPr lang="en-US" sz="2400" b="1" dirty="0" smtClean="0">
                <a:latin typeface="Times New Roman" pitchFamily="18" charset="0"/>
                <a:cs typeface="Times New Roman" pitchFamily="18" charset="0"/>
              </a:rPr>
              <a:t> ) Mean Degrees of Separation </a:t>
            </a:r>
            <a:endParaRPr lang="en-US" sz="24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nvPr>
        </p:nvGraphicFramePr>
        <p:xfrm>
          <a:off x="762000" y="1142999"/>
          <a:ext cx="11033760" cy="5166362"/>
        </p:xfrm>
        <a:graphic>
          <a:graphicData uri="http://schemas.openxmlformats.org/drawingml/2006/table">
            <a:tbl>
              <a:tblPr firstRow="1" bandRow="1">
                <a:tableStyleId>{F2DE63D5-997A-4646-A377-4702673A728D}</a:tableStyleId>
              </a:tblPr>
              <a:tblGrid>
                <a:gridCol w="2856411">
                  <a:extLst>
                    <a:ext uri="{9D8B030D-6E8A-4147-A177-3AD203B41FA5}">
                      <a16:colId xmlns:a16="http://schemas.microsoft.com/office/drawing/2014/main" val="4196220609"/>
                    </a:ext>
                  </a:extLst>
                </a:gridCol>
                <a:gridCol w="8177349">
                  <a:extLst>
                    <a:ext uri="{9D8B030D-6E8A-4147-A177-3AD203B41FA5}">
                      <a16:colId xmlns:a16="http://schemas.microsoft.com/office/drawing/2014/main" val="675296230"/>
                    </a:ext>
                  </a:extLst>
                </a:gridCol>
              </a:tblGrid>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285750" indent="-285750">
                        <a:buFont typeface="Wingdings" panose="05000000000000000000" pitchFamily="2" charset="2"/>
                        <a:buChar char="§"/>
                      </a:pPr>
                      <a:r>
                        <a:rPr lang="en-ID" dirty="0" smtClean="0"/>
                        <a:t>    </a:t>
                      </a:r>
                    </a:p>
                    <a:p>
                      <a:pPr marL="285750" indent="-285750">
                        <a:buFont typeface="Wingdings" panose="05000000000000000000" pitchFamily="2" charset="2"/>
                        <a:buChar char="§"/>
                      </a:pPr>
                      <a:r>
                        <a:rPr kumimoji="0" lang="en-US" sz="18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To estimate the number of unique friends for each degree of separation</a:t>
                      </a:r>
                      <a:endParaRPr lang="en-ID" sz="1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979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n>
                            <a:noFill/>
                          </a:ln>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indent="0">
                        <a:buFont typeface="Arial" panose="020B0604020202020204" pitchFamily="34" charset="0"/>
                        <a:buNone/>
                      </a:pPr>
                      <a:endParaRPr lang="en-ID" dirty="0" smtClean="0"/>
                    </a:p>
                    <a:p>
                      <a:pPr marL="285750" indent="-285750">
                        <a:buFont typeface="Wingdings" panose="05000000000000000000" pitchFamily="2" charset="2"/>
                        <a:buChar char="§"/>
                      </a:pPr>
                      <a:r>
                        <a:rPr lang="en-ID" dirty="0" smtClean="0"/>
                        <a:t>Mean = ln N / ln K ; N = Total Numbers</a:t>
                      </a:r>
                      <a:r>
                        <a:rPr lang="en-ID" baseline="0" dirty="0" smtClean="0"/>
                        <a:t> , K = Number of acquaintances </a:t>
                      </a:r>
                      <a:endParaRPr lang="en-ID"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999309">
                <a:tc>
                  <a:txBody>
                    <a:bodyPr/>
                    <a:lstStyle/>
                    <a:p>
                      <a:pPr algn="ctr"/>
                      <a:endParaRPr lang="en-US" sz="1800" dirty="0" smtClean="0">
                        <a:solidFill>
                          <a:schemeClr val="tx1"/>
                        </a:solidFill>
                        <a:latin typeface="Times New Roman" pitchFamily="18" charset="0"/>
                        <a:cs typeface="Times New Roman" pitchFamily="18" charset="0"/>
                      </a:endParaRPr>
                    </a:p>
                    <a:p>
                      <a:pPr algn="ctr"/>
                      <a:r>
                        <a:rPr lang="en-US" sz="1800" b="1" dirty="0" smtClean="0">
                          <a:solidFill>
                            <a:schemeClr val="tx1"/>
                          </a:solidFill>
                          <a:latin typeface="Times New Roman" pitchFamily="18" charset="0"/>
                          <a:cs typeface="Times New Roman" pitchFamily="18" charset="0"/>
                        </a:rPr>
                        <a:t>EXPERIMENTAL</a:t>
                      </a:r>
                    </a:p>
                    <a:p>
                      <a:pPr algn="ctr"/>
                      <a:r>
                        <a:rPr lang="en-US" sz="1800" b="1" dirty="0" smtClean="0">
                          <a:solidFill>
                            <a:schemeClr val="tx1"/>
                          </a:solidFill>
                          <a:latin typeface="Times New Roman" pitchFamily="18" charset="0"/>
                          <a:cs typeface="Times New Roman" pitchFamily="18" charset="0"/>
                        </a:rPr>
                        <a:t>RESULTS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indent="-285750">
                        <a:buFont typeface="Arial" panose="020B0604020202020204" pitchFamily="34" charset="0"/>
                        <a:buChar char="•"/>
                      </a:pPr>
                      <a:r>
                        <a:rPr lang="en-US" sz="1800" b="0" i="0" u="none" strike="noStrike" kern="1200" dirty="0" smtClean="0">
                          <a:solidFill>
                            <a:schemeClr val="tx1"/>
                          </a:solidFill>
                          <a:effectLst/>
                          <a:latin typeface="+mn-lt"/>
                          <a:ea typeface="+mn-ea"/>
                          <a:cs typeface="+mn-cs"/>
                        </a:rPr>
                        <a:t>In our implementation, at each step each person sends a hash value to all his friends. We do this recursively and use math</a:t>
                      </a:r>
                      <a:r>
                        <a:rPr lang="en-US" sz="1800" b="0" i="0" u="none" strike="noStrike" kern="1200" baseline="0" dirty="0" smtClean="0">
                          <a:solidFill>
                            <a:schemeClr val="tx1"/>
                          </a:solidFill>
                          <a:effectLst/>
                          <a:latin typeface="+mn-lt"/>
                          <a:ea typeface="+mn-ea"/>
                          <a:cs typeface="+mn-cs"/>
                        </a:rPr>
                        <a:t> </a:t>
                      </a:r>
                      <a:r>
                        <a:rPr lang="en-US" sz="1800" b="0" i="0" u="none" strike="noStrike" kern="1200" dirty="0" smtClean="0">
                          <a:solidFill>
                            <a:schemeClr val="tx1"/>
                          </a:solidFill>
                          <a:effectLst/>
                          <a:latin typeface="+mn-lt"/>
                          <a:ea typeface="+mn-ea"/>
                          <a:cs typeface="+mn-cs"/>
                        </a:rPr>
                        <a:t>to estimate the number of unique friends for each degree of separation.</a:t>
                      </a:r>
                      <a:endParaRPr lang="en-US" sz="1800" b="0" i="0" u="none" strike="noStrike" kern="1200" baseline="0" dirty="0" smtClean="0">
                        <a:solidFill>
                          <a:schemeClr val="dk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ADVANTAGES</a:t>
                      </a:r>
                      <a:r>
                        <a:rPr lang="en-US" sz="1800" b="1" baseline="0" dirty="0" smtClean="0">
                          <a:solidFill>
                            <a:schemeClr val="tx1"/>
                          </a:solidFill>
                          <a:latin typeface="Times New Roman" pitchFamily="18" charset="0"/>
                          <a:cs typeface="Times New Roman" pitchFamily="18" charset="0"/>
                        </a:rPr>
                        <a:t> </a:t>
                      </a:r>
                      <a:endParaRPr lang="en-US" sz="1800" b="1"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endParaRPr lang="en-ID" sz="1800" b="0" i="0" u="none" strike="noStrike" kern="1200" dirty="0" smtClean="0">
                        <a:solidFill>
                          <a:schemeClr val="tx1"/>
                        </a:solidFill>
                        <a:effectLst/>
                        <a:latin typeface="+mn-lt"/>
                        <a:ea typeface="+mn-ea"/>
                        <a:cs typeface="+mn-cs"/>
                      </a:endParaRPr>
                    </a:p>
                    <a:p>
                      <a:pPr marL="285750" indent="-285750">
                        <a:buFont typeface="Wingdings" panose="05000000000000000000" pitchFamily="2" charset="2"/>
                        <a:buChar char="§"/>
                      </a:pPr>
                      <a:r>
                        <a:rPr lang="en-US" sz="1800" b="0" i="0" u="none" strike="noStrike" kern="1200" dirty="0" smtClean="0">
                          <a:solidFill>
                            <a:schemeClr val="tx1"/>
                          </a:solidFill>
                          <a:effectLst/>
                          <a:latin typeface="+mn-lt"/>
                          <a:ea typeface="+mn-ea"/>
                          <a:cs typeface="+mn-cs"/>
                        </a:rPr>
                        <a:t>Six degrees of separation between</a:t>
                      </a:r>
                      <a:r>
                        <a:rPr lang="en-US" sz="1800" b="0" i="0" u="none" strike="noStrike" kern="1200" baseline="0" dirty="0" smtClean="0">
                          <a:solidFill>
                            <a:schemeClr val="tx1"/>
                          </a:solidFill>
                          <a:effectLst/>
                          <a:latin typeface="+mn-lt"/>
                          <a:ea typeface="+mn-ea"/>
                          <a:cs typeface="+mn-cs"/>
                        </a:rPr>
                        <a:t> user </a:t>
                      </a:r>
                      <a:r>
                        <a:rPr lang="en-US" sz="1800" b="0" i="0" u="none" strike="noStrike" kern="1200" dirty="0" smtClean="0">
                          <a:solidFill>
                            <a:schemeClr val="tx1"/>
                          </a:solidFill>
                          <a:effectLst/>
                          <a:latin typeface="+mn-lt"/>
                          <a:ea typeface="+mn-ea"/>
                          <a:cs typeface="+mn-cs"/>
                        </a:rPr>
                        <a:t>and everyone else on</a:t>
                      </a:r>
                      <a:r>
                        <a:rPr lang="en-US" sz="1800" b="0" i="0" u="none" strike="noStrike" kern="1200" baseline="0" dirty="0" smtClean="0">
                          <a:solidFill>
                            <a:schemeClr val="tx1"/>
                          </a:solidFill>
                          <a:effectLst/>
                          <a:latin typeface="+mn-lt"/>
                          <a:ea typeface="+mn-ea"/>
                          <a:cs typeface="+mn-cs"/>
                        </a:rPr>
                        <a:t> social forum</a:t>
                      </a:r>
                      <a:r>
                        <a:rPr lang="en-ID" i="0" baseline="0" dirty="0" smtClean="0"/>
                        <a:t> </a:t>
                      </a:r>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DE-MERITS</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indent="-285750">
                        <a:buFont typeface="Wingdings" panose="05000000000000000000" pitchFamily="2" charset="2"/>
                        <a:buChar char="§"/>
                      </a:pPr>
                      <a:endParaRPr lang="en-ID" sz="1800" baseline="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ID" sz="1800" baseline="0" dirty="0" smtClean="0">
                          <a:solidFill>
                            <a:schemeClr val="tx1"/>
                          </a:solidFill>
                          <a:latin typeface="Times New Roman" pitchFamily="18" charset="0"/>
                          <a:cs typeface="Times New Roman" pitchFamily="18" charset="0"/>
                        </a:rPr>
                        <a:t>Computing multiple times will produce better results</a:t>
                      </a:r>
                      <a:endParaRPr lang="en-US" sz="1800" baseline="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506584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3014</TotalTime>
  <Words>1345</Words>
  <Application>Microsoft Office PowerPoint</Application>
  <PresentationFormat>Widescreen</PresentationFormat>
  <Paragraphs>298</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Black</vt:lpstr>
      <vt:lpstr>Calibri</vt:lpstr>
      <vt:lpstr>Calibri Light</vt:lpstr>
      <vt:lpstr>Cambria Math</vt:lpstr>
      <vt:lpstr>Times New Roman</vt:lpstr>
      <vt:lpstr>Wingdings</vt:lpstr>
      <vt:lpstr>Office Theme</vt:lpstr>
      <vt:lpstr>INFLUENCER FORECASTING IN SOCIAL NETWORK </vt:lpstr>
      <vt:lpstr>THE  TEAM :</vt:lpstr>
      <vt:lpstr> ABSTRACT : </vt:lpstr>
      <vt:lpstr>EXISTING RELATED WORK :</vt:lpstr>
      <vt:lpstr>LITERATURE SURVEY </vt:lpstr>
      <vt:lpstr>1) BASE PAPER : A Micromodel to Predict Message Propagation for Twitter Users</vt:lpstr>
      <vt:lpstr>2) The effect of wording on message propagation: Topic- and author-controlled natural experiments on Twitter</vt:lpstr>
      <vt:lpstr>3) The Small World Problem</vt:lpstr>
      <vt:lpstr>4 ) Mean Degrees of Separation </vt:lpstr>
      <vt:lpstr>Proposal System  </vt:lpstr>
      <vt:lpstr>  Complete Working Flowchart  </vt:lpstr>
      <vt:lpstr>Modules </vt:lpstr>
      <vt:lpstr>Module 1 : Raw Data Collection - Explanation </vt:lpstr>
      <vt:lpstr>Module 1 : Twitter App – API </vt:lpstr>
      <vt:lpstr>Module 1 : Code Snapshot for Data Collection </vt:lpstr>
      <vt:lpstr>PROGRESSIVE SNAPSHOT : MODULE 1 </vt:lpstr>
      <vt:lpstr>Module 2 : Data Preparation - Explanation </vt:lpstr>
      <vt:lpstr>Module 2 : Data Preparation – Coding Snapshot</vt:lpstr>
      <vt:lpstr>PROGRESSIVE SNAPSHOT : MODULE 2 – DATA FRAME CREATION </vt:lpstr>
      <vt:lpstr>PROGRESSIVE SNAPSHOT : MODULE 2 – MAX RETWEET &amp; MAX FOLLOWERS </vt:lpstr>
      <vt:lpstr>Module 3 : Data Cleaning &amp; User name Extraction - Explanation </vt:lpstr>
      <vt:lpstr>Module 3 : Data Cleaning &amp; Extracting Username </vt:lpstr>
      <vt:lpstr>Module 3 : Progressive Snapshot </vt:lpstr>
      <vt:lpstr>Module 4 : Building EGO Network Model - Explanation </vt:lpstr>
      <vt:lpstr>Module 4 : Building EGO Network Model </vt:lpstr>
      <vt:lpstr>Module 4 : Progressive Snapshot - Maximum Followers Based  </vt:lpstr>
      <vt:lpstr>Module 4 : Progressive Snapshot – Maximum Retweet Based  </vt:lpstr>
      <vt:lpstr>Module 5 : Tweet &amp; Emotic Analysis - Explanation </vt:lpstr>
      <vt:lpstr> Module 5 : Snapshots </vt:lpstr>
      <vt:lpstr>Module 6 : J4.8 Classification - Explanation </vt:lpstr>
      <vt:lpstr> Module 6 : Snapshots – J4.8 Classification  Retweet Influencer                                      Follower Influencer </vt:lpstr>
      <vt:lpstr>Module 6 : Random Forest Classification - Explanation </vt:lpstr>
      <vt:lpstr> Module 6 : Snapshots – RandomForest Classification   Retweet Influencer                                      Follower Influencer </vt:lpstr>
      <vt:lpstr>  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SOCIAL NEXUS</dc:title>
  <dc:creator>Nivas</dc:creator>
  <cp:lastModifiedBy>Nivas</cp:lastModifiedBy>
  <cp:revision>149</cp:revision>
  <dcterms:created xsi:type="dcterms:W3CDTF">2018-12-28T08:10:46Z</dcterms:created>
  <dcterms:modified xsi:type="dcterms:W3CDTF">2019-04-09T06:24:14Z</dcterms:modified>
</cp:coreProperties>
</file>