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9" r:id="rId5"/>
    <p:sldId id="260" r:id="rId6"/>
    <p:sldId id="261" r:id="rId7"/>
    <p:sldId id="265" r:id="rId8"/>
    <p:sldId id="266" r:id="rId9"/>
    <p:sldId id="267" r:id="rId10"/>
    <p:sldId id="268" r:id="rId11"/>
    <p:sldId id="269" r:id="rId12"/>
    <p:sldId id="271" r:id="rId13"/>
    <p:sldId id="258" r:id="rId14"/>
    <p:sldId id="262" r:id="rId15"/>
    <p:sldId id="270"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49332E-808F-438C-953C-21ADD55AD9EC}"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57216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9332E-808F-438C-953C-21ADD55AD9EC}"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122916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9332E-808F-438C-953C-21ADD55AD9EC}"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60445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9332E-808F-438C-953C-21ADD55AD9EC}"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399193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49332E-808F-438C-953C-21ADD55AD9EC}"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55416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49332E-808F-438C-953C-21ADD55AD9EC}"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327295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49332E-808F-438C-953C-21ADD55AD9EC}" type="datetimeFigureOut">
              <a:rPr lang="en-US" smtClean="0"/>
              <a:t>1/31/2019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365615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49332E-808F-438C-953C-21ADD55AD9EC}" type="datetimeFigureOut">
              <a:rPr lang="en-US" smtClean="0"/>
              <a:t>1/31/2019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290851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9332E-808F-438C-953C-21ADD55AD9EC}" type="datetimeFigureOut">
              <a:rPr lang="en-US" smtClean="0"/>
              <a:t>1/31/2019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312138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49332E-808F-438C-953C-21ADD55AD9EC}"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284297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49332E-808F-438C-953C-21ADD55AD9EC}"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726D2-FA33-4A13-A43B-61900397FFC8}" type="slidenum">
              <a:rPr lang="en-US" smtClean="0"/>
              <a:t>‹#›</a:t>
            </a:fld>
            <a:endParaRPr lang="en-US"/>
          </a:p>
        </p:txBody>
      </p:sp>
    </p:spTree>
    <p:extLst>
      <p:ext uri="{BB962C8B-B14F-4D97-AF65-F5344CB8AC3E}">
        <p14:creationId xmlns:p14="http://schemas.microsoft.com/office/powerpoint/2010/main" val="426230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9332E-808F-438C-953C-21ADD55AD9EC}" type="datetimeFigureOut">
              <a:rPr lang="en-US" smtClean="0"/>
              <a:t>1/31/2019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726D2-FA33-4A13-A43B-61900397FFC8}" type="slidenum">
              <a:rPr lang="en-US" smtClean="0"/>
              <a:t>‹#›</a:t>
            </a:fld>
            <a:endParaRPr lang="en-US"/>
          </a:p>
        </p:txBody>
      </p:sp>
    </p:spTree>
    <p:extLst>
      <p:ext uri="{BB962C8B-B14F-4D97-AF65-F5344CB8AC3E}">
        <p14:creationId xmlns:p14="http://schemas.microsoft.com/office/powerpoint/2010/main" val="3232270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4995" y="2586038"/>
            <a:ext cx="9144000" cy="2387600"/>
          </a:xfrm>
        </p:spPr>
        <p:txBody>
          <a:bodyPr>
            <a:normAutofit fontScale="90000"/>
          </a:bodyPr>
          <a:lstStyle/>
          <a:p>
            <a:r>
              <a:rPr lang="en-ID" sz="8800" b="1" u="sng" dirty="0" smtClean="0">
                <a:latin typeface="Bahnschrift SemiCondensed" panose="020B0502040204020203" pitchFamily="34" charset="0"/>
              </a:rPr>
              <a:t>PREDICTING MESSAGE PROPAGATION </a:t>
            </a:r>
            <a:r>
              <a:rPr lang="en-ID" sz="8800" u="sng" dirty="0" smtClean="0"/>
              <a:t> </a:t>
            </a:r>
            <a:endParaRPr lang="en-US" sz="8800" u="sng" dirty="0"/>
          </a:p>
        </p:txBody>
      </p:sp>
      <p:sp>
        <p:nvSpPr>
          <p:cNvPr id="3" name="Subtitle 2"/>
          <p:cNvSpPr>
            <a:spLocks noGrp="1"/>
          </p:cNvSpPr>
          <p:nvPr>
            <p:ph type="subTitle" idx="1"/>
          </p:nvPr>
        </p:nvSpPr>
        <p:spPr>
          <a:xfrm>
            <a:off x="1524000" y="4046175"/>
            <a:ext cx="9144000" cy="1655762"/>
          </a:xfrm>
        </p:spPr>
        <p:txBody>
          <a:bodyPr/>
          <a:lstStyle/>
          <a:p>
            <a:endParaRPr lang="en-US" dirty="0"/>
          </a:p>
        </p:txBody>
      </p:sp>
    </p:spTree>
    <p:extLst>
      <p:ext uri="{BB962C8B-B14F-4D97-AF65-F5344CB8AC3E}">
        <p14:creationId xmlns:p14="http://schemas.microsoft.com/office/powerpoint/2010/main" val="3592736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normAutofit/>
          </a:bodyPr>
          <a:lstStyle/>
          <a:p>
            <a:pPr algn="ctr"/>
            <a:r>
              <a:rPr lang="en-US" sz="2400" b="1" dirty="0" smtClean="0">
                <a:latin typeface="Times New Roman" pitchFamily="18" charset="0"/>
                <a:cs typeface="Times New Roman" pitchFamily="18" charset="0"/>
              </a:rPr>
              <a:t>3) The Small World Problem</a:t>
            </a:r>
            <a:endParaRPr lang="en-US" sz="2400" b="1"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40147100"/>
              </p:ext>
            </p:extLst>
          </p:nvPr>
        </p:nvGraphicFramePr>
        <p:xfrm>
          <a:off x="762000" y="1142999"/>
          <a:ext cx="11033760" cy="5166362"/>
        </p:xfrm>
        <a:graphic>
          <a:graphicData uri="http://schemas.openxmlformats.org/drawingml/2006/table">
            <a:tbl>
              <a:tblPr firstRow="1" bandRow="1">
                <a:tableStyleId>{F2DE63D5-997A-4646-A377-4702673A728D}</a:tableStyleId>
              </a:tblPr>
              <a:tblGrid>
                <a:gridCol w="2856411">
                  <a:extLst>
                    <a:ext uri="{9D8B030D-6E8A-4147-A177-3AD203B41FA5}">
                      <a16:colId xmlns:a16="http://schemas.microsoft.com/office/drawing/2014/main" val="4196220609"/>
                    </a:ext>
                  </a:extLst>
                </a:gridCol>
                <a:gridCol w="8177349">
                  <a:extLst>
                    <a:ext uri="{9D8B030D-6E8A-4147-A177-3AD203B41FA5}">
                      <a16:colId xmlns:a16="http://schemas.microsoft.com/office/drawing/2014/main" val="675296230"/>
                    </a:ext>
                  </a:extLst>
                </a:gridCol>
              </a:tblGrid>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chemeClr val="tx1"/>
                          </a:solidFill>
                          <a:latin typeface="Times New Roman" pitchFamily="18" charset="0"/>
                          <a:cs typeface="Times New Roman" pitchFamily="18" charset="0"/>
                        </a:rPr>
                        <a:t>        OBJECTIVE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D" dirty="0" smtClean="0"/>
                        <a:t>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D" sz="1800" b="0" dirty="0" smtClean="0">
                          <a:solidFill>
                            <a:schemeClr val="tx1"/>
                          </a:solidFill>
                          <a:latin typeface="Times New Roman" pitchFamily="18" charset="0"/>
                          <a:cs typeface="Times New Roman" pitchFamily="18" charset="0"/>
                        </a:rPr>
                        <a:t> </a:t>
                      </a:r>
                      <a:r>
                        <a:rPr lang="en-US" sz="1800" b="0" i="0" u="none" strike="noStrike" kern="1200" baseline="0" dirty="0" smtClean="0">
                          <a:solidFill>
                            <a:schemeClr val="dk1"/>
                          </a:solidFill>
                          <a:latin typeface="Times New Roman" pitchFamily="18" charset="0"/>
                          <a:ea typeface="+mn-ea"/>
                          <a:cs typeface="Times New Roman" pitchFamily="18" charset="0"/>
                        </a:rPr>
                        <a:t>To determine the shortest paths of acquaintances required to reach each other.</a:t>
                      </a:r>
                      <a:endParaRPr lang="en-US" sz="1800" dirty="0" smtClean="0">
                        <a:solidFill>
                          <a:schemeClr val="tx1"/>
                        </a:solidFill>
                        <a:latin typeface="Times New Roman" pitchFamily="18" charset="0"/>
                        <a:cs typeface="Times New Roman" pitchFamily="18" charset="0"/>
                      </a:endParaRPr>
                    </a:p>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8344389"/>
                  </a:ext>
                </a:extLst>
              </a:tr>
              <a:tr h="9797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ln>
                            <a:noFill/>
                          </a:ln>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285750" indent="-285750">
                        <a:buFont typeface="Wingdings" panose="05000000000000000000" pitchFamily="2" charset="2"/>
                        <a:buChar char="§"/>
                      </a:pPr>
                      <a:endParaRPr lang="en-US" sz="1800" dirty="0" smtClean="0">
                        <a:solidFill>
                          <a:schemeClr val="tx1"/>
                        </a:solidFill>
                        <a:latin typeface="Times New Roman" pitchFamily="18" charset="0"/>
                        <a:cs typeface="Times New Roman" pitchFamily="18" charset="0"/>
                      </a:endParaRPr>
                    </a:p>
                    <a:p>
                      <a:pPr marL="285750" indent="-285750">
                        <a:buFont typeface="Wingdings" panose="05000000000000000000" pitchFamily="2" charset="2"/>
                        <a:buChar char="§"/>
                      </a:pPr>
                      <a:r>
                        <a:rPr lang="en-US" sz="1800" dirty="0" smtClean="0">
                          <a:solidFill>
                            <a:schemeClr val="tx1"/>
                          </a:solidFill>
                          <a:latin typeface="Times New Roman" pitchFamily="18" charset="0"/>
                          <a:cs typeface="Times New Roman" pitchFamily="18" charset="0"/>
                        </a:rPr>
                        <a:t>Harvard Approach (A mathematical approach)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849194"/>
                  </a:ext>
                </a:extLst>
              </a:tr>
              <a:tr h="999309">
                <a:tc>
                  <a:txBody>
                    <a:bodyPr/>
                    <a:lstStyle/>
                    <a:p>
                      <a:pPr algn="ctr"/>
                      <a:endParaRPr lang="en-US" sz="1800" dirty="0" smtClean="0">
                        <a:solidFill>
                          <a:schemeClr val="tx1"/>
                        </a:solidFill>
                        <a:latin typeface="Times New Roman" pitchFamily="18" charset="0"/>
                        <a:cs typeface="Times New Roman" pitchFamily="18" charset="0"/>
                      </a:endParaRPr>
                    </a:p>
                    <a:p>
                      <a:pPr algn="ctr"/>
                      <a:r>
                        <a:rPr lang="en-US" sz="1800" b="1" dirty="0" smtClean="0">
                          <a:solidFill>
                            <a:schemeClr val="tx1"/>
                          </a:solidFill>
                          <a:latin typeface="Times New Roman" pitchFamily="18" charset="0"/>
                          <a:cs typeface="Times New Roman" pitchFamily="18" charset="0"/>
                        </a:rPr>
                        <a:t>EXPERIMENTAL</a:t>
                      </a:r>
                    </a:p>
                    <a:p>
                      <a:pPr algn="ctr"/>
                      <a:r>
                        <a:rPr lang="en-US" sz="1800" b="1" dirty="0" smtClean="0">
                          <a:solidFill>
                            <a:schemeClr val="tx1"/>
                          </a:solidFill>
                          <a:latin typeface="Times New Roman" pitchFamily="18" charset="0"/>
                          <a:cs typeface="Times New Roman" pitchFamily="18" charset="0"/>
                        </a:rPr>
                        <a:t>RESULTS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285750" indent="-285750">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Establishes the existence of a short path between unrelated people to deliver a message.</a:t>
                      </a:r>
                    </a:p>
                    <a:p>
                      <a:pPr marL="285750" indent="-285750">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Secondly, it showed people collaborating within their independent capabilities could deliver the message outside their immediate social circle.</a:t>
                      </a: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822096"/>
                  </a:ext>
                </a:extLst>
              </a:tr>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ADVANTAGES</a:t>
                      </a:r>
                      <a:r>
                        <a:rPr lang="en-US" sz="1800" b="1" baseline="0" dirty="0" smtClean="0">
                          <a:solidFill>
                            <a:schemeClr val="tx1"/>
                          </a:solidFill>
                          <a:latin typeface="Times New Roman" pitchFamily="18" charset="0"/>
                          <a:cs typeface="Times New Roman" pitchFamily="18" charset="0"/>
                        </a:rPr>
                        <a:t> </a:t>
                      </a:r>
                      <a:endParaRPr lang="en-US" sz="1800" b="1" dirty="0" smtClean="0">
                        <a:solidFill>
                          <a:schemeClr val="tx1"/>
                        </a:solidFill>
                        <a:latin typeface="Times New Roman" pitchFamily="18" charset="0"/>
                        <a:cs typeface="Times New Roman" pitchFamily="18"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285750" indent="-285750">
                        <a:buFont typeface="Wingdings" panose="05000000000000000000" pitchFamily="2" charset="2"/>
                        <a:buChar char="§"/>
                      </a:pPr>
                      <a:r>
                        <a:rPr lang="en-US" sz="1800" dirty="0" smtClean="0">
                          <a:solidFill>
                            <a:schemeClr val="tx1"/>
                          </a:solidFill>
                          <a:latin typeface="Times New Roman" pitchFamily="18" charset="0"/>
                          <a:cs typeface="Times New Roman" pitchFamily="18" charset="0"/>
                        </a:rPr>
                        <a:t>The</a:t>
                      </a:r>
                      <a:r>
                        <a:rPr lang="en-US" sz="1800" baseline="0" dirty="0" smtClean="0">
                          <a:solidFill>
                            <a:schemeClr val="tx1"/>
                          </a:solidFill>
                          <a:latin typeface="Times New Roman" pitchFamily="18" charset="0"/>
                          <a:cs typeface="Times New Roman" pitchFamily="18" charset="0"/>
                        </a:rPr>
                        <a:t> empirically-created chains between persons chosen at random form a major population.</a:t>
                      </a:r>
                    </a:p>
                    <a:p>
                      <a:pPr>
                        <a:buFont typeface="Wingdings" pitchFamily="2" charset="2"/>
                        <a:buChar char="§"/>
                      </a:pPr>
                      <a:r>
                        <a:rPr lang="en-US" sz="1800" baseline="0" dirty="0" smtClean="0">
                          <a:solidFill>
                            <a:schemeClr val="tx1"/>
                          </a:solidFill>
                          <a:latin typeface="Times New Roman" pitchFamily="18" charset="0"/>
                          <a:cs typeface="Times New Roman" pitchFamily="18" charset="0"/>
                        </a:rPr>
                        <a:t>   Establishes a good deal about the integration of society.</a:t>
                      </a: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868922"/>
                  </a:ext>
                </a:extLst>
              </a:tr>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DE-MERITS</a:t>
                      </a:r>
                    </a:p>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800" baseline="0" dirty="0" smtClean="0">
                        <a:solidFill>
                          <a:schemeClr val="tx1"/>
                        </a:solidFill>
                        <a:latin typeface="Times New Roman" pitchFamily="18" charset="0"/>
                        <a:cs typeface="Times New Roman" pitchFamily="18" charset="0"/>
                      </a:endParaRPr>
                    </a:p>
                    <a:p>
                      <a:pPr>
                        <a:buFont typeface="Wingdings" pitchFamily="2" charset="2"/>
                        <a:buChar char="§"/>
                      </a:pPr>
                      <a:r>
                        <a:rPr lang="en-US" sz="1800" baseline="0"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The</a:t>
                      </a:r>
                      <a:r>
                        <a:rPr lang="en-US" sz="1800" baseline="0" dirty="0" smtClean="0">
                          <a:solidFill>
                            <a:schemeClr val="tx1"/>
                          </a:solidFill>
                          <a:latin typeface="Times New Roman" pitchFamily="18" charset="0"/>
                          <a:cs typeface="Times New Roman" pitchFamily="18" charset="0"/>
                        </a:rPr>
                        <a:t> big obstacle one runs up against the problem is the social structure.</a:t>
                      </a: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804732"/>
                  </a:ext>
                </a:extLst>
              </a:tr>
            </a:tbl>
          </a:graphicData>
        </a:graphic>
      </p:graphicFrame>
    </p:spTree>
    <p:extLst>
      <p:ext uri="{BB962C8B-B14F-4D97-AF65-F5344CB8AC3E}">
        <p14:creationId xmlns:p14="http://schemas.microsoft.com/office/powerpoint/2010/main" val="1100357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normAutofit/>
          </a:bodyPr>
          <a:lstStyle/>
          <a:p>
            <a:pPr algn="ctr"/>
            <a:r>
              <a:rPr lang="en-US" sz="2400" b="1" dirty="0" smtClean="0">
                <a:latin typeface="Times New Roman" pitchFamily="18" charset="0"/>
                <a:cs typeface="Times New Roman" pitchFamily="18" charset="0"/>
              </a:rPr>
              <a:t>4) PTMIB: Profiling Top Most Influential Blogger</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using Content Based Data Mining Approach</a:t>
            </a:r>
            <a:endParaRPr lang="en-US" sz="2400" b="1"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83424039"/>
              </p:ext>
            </p:extLst>
          </p:nvPr>
        </p:nvGraphicFramePr>
        <p:xfrm>
          <a:off x="762000" y="1142999"/>
          <a:ext cx="11033760" cy="5375367"/>
        </p:xfrm>
        <a:graphic>
          <a:graphicData uri="http://schemas.openxmlformats.org/drawingml/2006/table">
            <a:tbl>
              <a:tblPr firstRow="1" bandRow="1">
                <a:tableStyleId>{F2DE63D5-997A-4646-A377-4702673A728D}</a:tableStyleId>
              </a:tblPr>
              <a:tblGrid>
                <a:gridCol w="2856411">
                  <a:extLst>
                    <a:ext uri="{9D8B030D-6E8A-4147-A177-3AD203B41FA5}">
                      <a16:colId xmlns:a16="http://schemas.microsoft.com/office/drawing/2014/main" val="4196220609"/>
                    </a:ext>
                  </a:extLst>
                </a:gridCol>
                <a:gridCol w="8177349">
                  <a:extLst>
                    <a:ext uri="{9D8B030D-6E8A-4147-A177-3AD203B41FA5}">
                      <a16:colId xmlns:a16="http://schemas.microsoft.com/office/drawing/2014/main" val="675296230"/>
                    </a:ext>
                  </a:extLst>
                </a:gridCol>
              </a:tblGrid>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chemeClr val="tx1"/>
                          </a:solidFill>
                          <a:latin typeface="Times New Roman" pitchFamily="18" charset="0"/>
                          <a:cs typeface="Times New Roman" pitchFamily="18" charset="0"/>
                        </a:rPr>
                        <a:t>        OBJECTIVE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D" dirty="0" smtClean="0"/>
                        <a:t>    </a:t>
                      </a:r>
                    </a:p>
                    <a:p>
                      <a:pPr marL="285750" indent="-285750">
                        <a:buFont typeface="Wingdings" panose="05000000000000000000" pitchFamily="2" charset="2"/>
                        <a:buChar char="§"/>
                      </a:pPr>
                      <a:r>
                        <a:rPr lang="en-ID" sz="1800" b="0" dirty="0" smtClean="0">
                          <a:solidFill>
                            <a:schemeClr val="tx1"/>
                          </a:solidFill>
                          <a:latin typeface="Times New Roman" pitchFamily="18" charset="0"/>
                          <a:cs typeface="Times New Roman" pitchFamily="18" charset="0"/>
                        </a:rPr>
                        <a:t> </a:t>
                      </a:r>
                      <a:r>
                        <a:rPr lang="en-US" sz="1800" b="0" dirty="0" smtClean="0">
                          <a:solidFill>
                            <a:schemeClr val="tx1"/>
                          </a:solidFill>
                          <a:latin typeface="Times New Roman" pitchFamily="18" charset="0"/>
                          <a:cs typeface="Times New Roman" pitchFamily="18" charset="0"/>
                        </a:rPr>
                        <a:t>To</a:t>
                      </a:r>
                      <a:r>
                        <a:rPr lang="en-US" sz="1800" b="0" baseline="0" dirty="0" smtClean="0">
                          <a:solidFill>
                            <a:schemeClr val="tx1"/>
                          </a:solidFill>
                          <a:latin typeface="Times New Roman" pitchFamily="18" charset="0"/>
                          <a:cs typeface="Times New Roman" pitchFamily="18" charset="0"/>
                        </a:rPr>
                        <a:t> determine the top most influential blogger at any instance of time</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8344389"/>
                  </a:ext>
                </a:extLst>
              </a:tr>
              <a:tr h="9797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ln>
                            <a:noFill/>
                          </a:ln>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285750" indent="-285750">
                        <a:buFont typeface="Wingdings" panose="05000000000000000000" pitchFamily="2" charset="2"/>
                        <a:buChar char="§"/>
                      </a:pPr>
                      <a:r>
                        <a:rPr lang="en-US" sz="1800" dirty="0" smtClean="0">
                          <a:solidFill>
                            <a:schemeClr val="tx1"/>
                          </a:solidFill>
                          <a:latin typeface="Times New Roman" pitchFamily="18" charset="0"/>
                          <a:cs typeface="Times New Roman" pitchFamily="18" charset="0"/>
                        </a:rPr>
                        <a:t>Cosine</a:t>
                      </a:r>
                      <a:r>
                        <a:rPr lang="en-US" sz="1800" baseline="0" dirty="0" smtClean="0">
                          <a:solidFill>
                            <a:schemeClr val="tx1"/>
                          </a:solidFill>
                          <a:latin typeface="Times New Roman" pitchFamily="18" charset="0"/>
                          <a:cs typeface="Times New Roman" pitchFamily="18" charset="0"/>
                        </a:rPr>
                        <a:t> Similarity Method</a:t>
                      </a:r>
                    </a:p>
                    <a:p>
                      <a:pPr>
                        <a:buFont typeface="Wingdings" pitchFamily="2" charset="2"/>
                        <a:buChar char="§"/>
                      </a:pPr>
                      <a:r>
                        <a:rPr lang="en-US" sz="1800" baseline="0" dirty="0" smtClean="0">
                          <a:solidFill>
                            <a:schemeClr val="tx1"/>
                          </a:solidFill>
                          <a:latin typeface="Times New Roman" pitchFamily="18" charset="0"/>
                          <a:cs typeface="Times New Roman" pitchFamily="18" charset="0"/>
                        </a:rPr>
                        <a:t>   Term Frequency and Inverse Document Frequency   (TF-IDF)</a:t>
                      </a:r>
                    </a:p>
                    <a:p>
                      <a:pPr>
                        <a:buFont typeface="Wingdings" pitchFamily="2" charset="2"/>
                        <a:buChar char="§"/>
                      </a:pPr>
                      <a:r>
                        <a:rPr lang="en-US" sz="1800" baseline="0" dirty="0" smtClean="0">
                          <a:solidFill>
                            <a:schemeClr val="tx1"/>
                          </a:solidFill>
                          <a:latin typeface="Times New Roman" pitchFamily="18" charset="0"/>
                          <a:cs typeface="Times New Roman" pitchFamily="18" charset="0"/>
                        </a:rPr>
                        <a:t>   PTMIB Algorithm</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849194"/>
                  </a:ext>
                </a:extLst>
              </a:tr>
              <a:tr h="999309">
                <a:tc>
                  <a:txBody>
                    <a:bodyPr/>
                    <a:lstStyle/>
                    <a:p>
                      <a:pPr algn="ctr"/>
                      <a:endParaRPr lang="en-US" sz="1800" dirty="0" smtClean="0">
                        <a:solidFill>
                          <a:schemeClr val="tx1"/>
                        </a:solidFill>
                        <a:latin typeface="Times New Roman" pitchFamily="18" charset="0"/>
                        <a:cs typeface="Times New Roman" pitchFamily="18" charset="0"/>
                      </a:endParaRPr>
                    </a:p>
                    <a:p>
                      <a:pPr algn="ctr"/>
                      <a:r>
                        <a:rPr lang="en-US" sz="1800" b="1" dirty="0" smtClean="0">
                          <a:solidFill>
                            <a:schemeClr val="tx1"/>
                          </a:solidFill>
                          <a:latin typeface="Times New Roman" pitchFamily="18" charset="0"/>
                          <a:cs typeface="Times New Roman" pitchFamily="18" charset="0"/>
                        </a:rPr>
                        <a:t>EXPERIMENTAL</a:t>
                      </a:r>
                    </a:p>
                    <a:p>
                      <a:pPr algn="ctr"/>
                      <a:r>
                        <a:rPr lang="en-US" sz="1800" b="1" dirty="0" smtClean="0">
                          <a:solidFill>
                            <a:schemeClr val="tx1"/>
                          </a:solidFill>
                          <a:latin typeface="Times New Roman" pitchFamily="18" charset="0"/>
                          <a:cs typeface="Times New Roman" pitchFamily="18" charset="0"/>
                        </a:rPr>
                        <a:t>RESULTS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800" b="0" i="0" u="none" strike="noStrike" kern="1200" baseline="0" dirty="0" smtClean="0">
                        <a:solidFill>
                          <a:schemeClr val="dk1"/>
                        </a:solidFill>
                        <a:latin typeface="Times New Roman" pitchFamily="18" charset="0"/>
                        <a:ea typeface="+mn-ea"/>
                        <a:cs typeface="Times New Roman" pitchFamily="18" charset="0"/>
                      </a:endParaRPr>
                    </a:p>
                    <a:p>
                      <a:pPr marL="285750" indent="-285750">
                        <a:buFont typeface="Wingdings" panose="05000000000000000000"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The contents of the blog network documents are analyzed by using </a:t>
                      </a:r>
                      <a:r>
                        <a:rPr lang="en-US" sz="1800" b="0" i="0" u="none" strike="noStrike" kern="1200" baseline="0" dirty="0" err="1" smtClean="0">
                          <a:solidFill>
                            <a:schemeClr val="dk1"/>
                          </a:solidFill>
                          <a:latin typeface="Times New Roman" pitchFamily="18" charset="0"/>
                          <a:ea typeface="+mn-ea"/>
                          <a:cs typeface="Times New Roman" pitchFamily="18" charset="0"/>
                        </a:rPr>
                        <a:t>tf-idf</a:t>
                      </a:r>
                      <a:r>
                        <a:rPr lang="en-US" sz="1800" b="0" i="0" u="none" strike="noStrike" kern="1200" baseline="0" dirty="0" smtClean="0">
                          <a:solidFill>
                            <a:schemeClr val="dk1"/>
                          </a:solidFill>
                          <a:latin typeface="Times New Roman" pitchFamily="18" charset="0"/>
                          <a:ea typeface="+mn-ea"/>
                          <a:cs typeface="Times New Roman" pitchFamily="18" charset="0"/>
                        </a:rPr>
                        <a:t> and obtaining the cosine similarity score, during conflicts in determining the Influential Blogger.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822096"/>
                  </a:ext>
                </a:extLst>
              </a:tr>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ADVANTAGES</a:t>
                      </a:r>
                      <a:r>
                        <a:rPr lang="en-US" sz="1800" b="1" baseline="0" dirty="0" smtClean="0">
                          <a:solidFill>
                            <a:schemeClr val="tx1"/>
                          </a:solidFill>
                          <a:latin typeface="Times New Roman" pitchFamily="18" charset="0"/>
                          <a:cs typeface="Times New Roman" pitchFamily="18" charset="0"/>
                        </a:rPr>
                        <a:t> </a:t>
                      </a:r>
                      <a:endParaRPr lang="en-US" sz="1800" b="1" dirty="0" smtClean="0">
                        <a:solidFill>
                          <a:schemeClr val="tx1"/>
                        </a:solidFill>
                        <a:latin typeface="Times New Roman" pitchFamily="18" charset="0"/>
                        <a:cs typeface="Times New Roman" pitchFamily="18"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285750" indent="-285750">
                        <a:buFont typeface="Wingdings" panose="05000000000000000000" pitchFamily="2" charset="2"/>
                        <a:buChar char="§"/>
                      </a:pPr>
                      <a:r>
                        <a:rPr lang="en-US" sz="1800" dirty="0" smtClean="0">
                          <a:solidFill>
                            <a:schemeClr val="tx1"/>
                          </a:solidFill>
                          <a:latin typeface="Times New Roman" pitchFamily="18" charset="0"/>
                          <a:cs typeface="Times New Roman" pitchFamily="18" charset="0"/>
                        </a:rPr>
                        <a:t>Eliminates the conflicts in determining similarity</a:t>
                      </a:r>
                    </a:p>
                    <a:p>
                      <a:pPr>
                        <a:buFont typeface="Wingdings" pitchFamily="2" charset="2"/>
                        <a:buChar char="§"/>
                      </a:pPr>
                      <a:r>
                        <a:rPr lang="en-US" sz="1800" dirty="0" smtClean="0">
                          <a:solidFill>
                            <a:schemeClr val="tx1"/>
                          </a:solidFill>
                          <a:latin typeface="Times New Roman" pitchFamily="18" charset="0"/>
                          <a:cs typeface="Times New Roman" pitchFamily="18" charset="0"/>
                        </a:rPr>
                        <a:t>   Helps in identifying</a:t>
                      </a:r>
                      <a:r>
                        <a:rPr lang="en-US" sz="1800" baseline="0" dirty="0" smtClean="0">
                          <a:solidFill>
                            <a:schemeClr val="tx1"/>
                          </a:solidFill>
                          <a:latin typeface="Times New Roman" pitchFamily="18" charset="0"/>
                          <a:cs typeface="Times New Roman" pitchFamily="18" charset="0"/>
                        </a:rPr>
                        <a:t> criminal activities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868922"/>
                  </a:ext>
                </a:extLst>
              </a:tr>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DE-MERITS</a:t>
                      </a:r>
                      <a:endParaRPr lang="en-US" sz="1800" b="1" dirty="0" smtClean="0">
                        <a:solidFill>
                          <a:schemeClr val="tx1"/>
                        </a:solidFill>
                        <a:latin typeface="Times New Roman" pitchFamily="18" charset="0"/>
                        <a:cs typeface="Times New Roman" pitchFamily="18" charset="0"/>
                      </a:endParaRPr>
                    </a:p>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800" baseline="0" dirty="0" smtClean="0">
                        <a:solidFill>
                          <a:schemeClr val="tx1"/>
                        </a:solidFill>
                        <a:latin typeface="Times New Roman" pitchFamily="18" charset="0"/>
                        <a:cs typeface="Times New Roman" pitchFamily="18" charset="0"/>
                      </a:endParaRPr>
                    </a:p>
                    <a:p>
                      <a:pPr marL="285750" indent="-285750">
                        <a:buFont typeface="Wingdings" panose="05000000000000000000" pitchFamily="2" charset="2"/>
                        <a:buChar char="§"/>
                      </a:pPr>
                      <a:r>
                        <a:rPr lang="en-US" sz="1800" baseline="0" dirty="0" smtClean="0">
                          <a:solidFill>
                            <a:schemeClr val="tx1"/>
                          </a:solidFill>
                          <a:latin typeface="Times New Roman" pitchFamily="18" charset="0"/>
                          <a:cs typeface="Times New Roman" pitchFamily="18" charset="0"/>
                        </a:rPr>
                        <a:t> Implementing PTMIB algorithm is difficult. But the usage of PTMIB alone eliminates the conflict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804732"/>
                  </a:ext>
                </a:extLst>
              </a:tr>
            </a:tbl>
          </a:graphicData>
        </a:graphic>
      </p:graphicFrame>
    </p:spTree>
    <p:extLst>
      <p:ext uri="{BB962C8B-B14F-4D97-AF65-F5344CB8AC3E}">
        <p14:creationId xmlns:p14="http://schemas.microsoft.com/office/powerpoint/2010/main" val="3750605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normAutofit/>
          </a:bodyPr>
          <a:lstStyle/>
          <a:p>
            <a:pPr algn="ctr"/>
            <a:r>
              <a:rPr lang="en-US" sz="2400" b="1" dirty="0" smtClean="0">
                <a:latin typeface="Times New Roman" pitchFamily="18" charset="0"/>
                <a:cs typeface="Times New Roman" pitchFamily="18" charset="0"/>
              </a:rPr>
              <a:t>5 </a:t>
            </a:r>
            <a:r>
              <a:rPr lang="en-US" sz="2400" b="1" dirty="0" smtClean="0">
                <a:latin typeface="Times New Roman" pitchFamily="18" charset="0"/>
                <a:cs typeface="Times New Roman" pitchFamily="18" charset="0"/>
              </a:rPr>
              <a:t>) Mean Degrees of Separation </a:t>
            </a:r>
            <a:endParaRPr lang="en-US" sz="2400" b="1"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nvPr>
        </p:nvGraphicFramePr>
        <p:xfrm>
          <a:off x="762000" y="1142999"/>
          <a:ext cx="11033760" cy="5166362"/>
        </p:xfrm>
        <a:graphic>
          <a:graphicData uri="http://schemas.openxmlformats.org/drawingml/2006/table">
            <a:tbl>
              <a:tblPr firstRow="1" bandRow="1">
                <a:tableStyleId>{F2DE63D5-997A-4646-A377-4702673A728D}</a:tableStyleId>
              </a:tblPr>
              <a:tblGrid>
                <a:gridCol w="2856411">
                  <a:extLst>
                    <a:ext uri="{9D8B030D-6E8A-4147-A177-3AD203B41FA5}">
                      <a16:colId xmlns:a16="http://schemas.microsoft.com/office/drawing/2014/main" val="4196220609"/>
                    </a:ext>
                  </a:extLst>
                </a:gridCol>
                <a:gridCol w="8177349">
                  <a:extLst>
                    <a:ext uri="{9D8B030D-6E8A-4147-A177-3AD203B41FA5}">
                      <a16:colId xmlns:a16="http://schemas.microsoft.com/office/drawing/2014/main" val="675296230"/>
                    </a:ext>
                  </a:extLst>
                </a:gridCol>
              </a:tblGrid>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chemeClr val="tx1"/>
                          </a:solidFill>
                          <a:latin typeface="Times New Roman" pitchFamily="18" charset="0"/>
                          <a:cs typeface="Times New Roman" pitchFamily="18" charset="0"/>
                        </a:rPr>
                        <a:t>        OBJECTIVE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285750" indent="-285750">
                        <a:buFont typeface="Wingdings" panose="05000000000000000000" pitchFamily="2" charset="2"/>
                        <a:buChar char="§"/>
                      </a:pPr>
                      <a:r>
                        <a:rPr lang="en-ID" dirty="0" smtClean="0"/>
                        <a:t>    </a:t>
                      </a:r>
                      <a:endParaRPr lang="en-ID" dirty="0" smtClean="0"/>
                    </a:p>
                    <a:p>
                      <a:pPr marL="285750" indent="-285750">
                        <a:buFont typeface="Wingdings" panose="05000000000000000000" pitchFamily="2" charset="2"/>
                        <a:buChar char="§"/>
                      </a:pPr>
                      <a:r>
                        <a:rPr kumimoji="0" lang="en-US" sz="1800" b="1" i="0" u="none" strike="noStrike" kern="1200" cap="none" spc="0" normalizeH="0" baseline="0" noProof="0" dirty="0" smtClean="0">
                          <a:ln>
                            <a:noFill/>
                          </a:ln>
                          <a:solidFill>
                            <a:prstClr val="black"/>
                          </a:solidFill>
                          <a:effectLst/>
                          <a:uLnTx/>
                          <a:uFillTx/>
                          <a:latin typeface="Calibri Light" panose="020F0302020204030204"/>
                          <a:ea typeface="+mj-ea"/>
                          <a:cs typeface="+mj-cs"/>
                        </a:rPr>
                        <a:t>To estimate the number of unique friends for each degree of separation</a:t>
                      </a:r>
                      <a:endParaRPr lang="en-ID" sz="1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8344389"/>
                  </a:ext>
                </a:extLst>
              </a:tr>
              <a:tr h="9797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ln>
                            <a:noFill/>
                          </a:ln>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285750" indent="-285750">
                        <a:buFont typeface="Arial" panose="020B0604020202020204" pitchFamily="34" charset="0"/>
                        <a:buChar char="•"/>
                      </a:pPr>
                      <a:r>
                        <a:rPr lang="en-ID" dirty="0" smtClean="0"/>
                        <a:t>Hash </a:t>
                      </a:r>
                    </a:p>
                    <a:p>
                      <a:pPr marL="285750" indent="-285750">
                        <a:buFont typeface="Arial" panose="020B0604020202020204" pitchFamily="34" charset="0"/>
                        <a:buChar char="•"/>
                      </a:pPr>
                      <a:r>
                        <a:rPr lang="en-ID" baseline="0" dirty="0" smtClean="0"/>
                        <a:t>Bitwise OR </a:t>
                      </a:r>
                    </a:p>
                    <a:p>
                      <a:pPr marL="285750" indent="-285750">
                        <a:buFont typeface="Arial" panose="020B0604020202020204" pitchFamily="34" charset="0"/>
                        <a:buChar char="•"/>
                      </a:pPr>
                      <a:r>
                        <a:rPr lang="en-US" sz="1800" b="0" i="0" u="none" strike="noStrike" kern="1200" dirty="0" smtClean="0">
                          <a:solidFill>
                            <a:schemeClr val="tx1"/>
                          </a:solidFill>
                          <a:effectLst/>
                          <a:latin typeface="+mn-lt"/>
                          <a:ea typeface="+mn-ea"/>
                          <a:cs typeface="+mn-cs"/>
                        </a:rPr>
                        <a:t>1/2</a:t>
                      </a:r>
                      <a:r>
                        <a:rPr lang="en-US" sz="1800" b="0" i="0" u="none" strike="noStrike" kern="1200" baseline="30000" dirty="0" smtClean="0">
                          <a:solidFill>
                            <a:schemeClr val="tx1"/>
                          </a:solidFill>
                          <a:effectLst/>
                          <a:latin typeface="+mn-lt"/>
                          <a:ea typeface="+mn-ea"/>
                          <a:cs typeface="+mn-cs"/>
                        </a:rPr>
                        <a:t>n</a:t>
                      </a:r>
                      <a:r>
                        <a:rPr lang="en-US" sz="1800" b="0" i="0" u="none" strike="noStrike" kern="1200" dirty="0" smtClean="0">
                          <a:solidFill>
                            <a:schemeClr val="tx1"/>
                          </a:solidFill>
                          <a:effectLst/>
                          <a:latin typeface="+mn-lt"/>
                          <a:ea typeface="+mn-ea"/>
                          <a:cs typeface="+mn-cs"/>
                        </a:rPr>
                        <a:t> - devising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849194"/>
                  </a:ext>
                </a:extLst>
              </a:tr>
              <a:tr h="999309">
                <a:tc>
                  <a:txBody>
                    <a:bodyPr/>
                    <a:lstStyle/>
                    <a:p>
                      <a:pPr algn="ctr"/>
                      <a:endParaRPr lang="en-US" sz="1800" dirty="0" smtClean="0">
                        <a:solidFill>
                          <a:schemeClr val="tx1"/>
                        </a:solidFill>
                        <a:latin typeface="Times New Roman" pitchFamily="18" charset="0"/>
                        <a:cs typeface="Times New Roman" pitchFamily="18" charset="0"/>
                      </a:endParaRPr>
                    </a:p>
                    <a:p>
                      <a:pPr algn="ctr"/>
                      <a:r>
                        <a:rPr lang="en-US" sz="1800" b="1" dirty="0" smtClean="0">
                          <a:solidFill>
                            <a:schemeClr val="tx1"/>
                          </a:solidFill>
                          <a:latin typeface="Times New Roman" pitchFamily="18" charset="0"/>
                          <a:cs typeface="Times New Roman" pitchFamily="18" charset="0"/>
                        </a:rPr>
                        <a:t>EXPERIMENTAL</a:t>
                      </a:r>
                    </a:p>
                    <a:p>
                      <a:pPr algn="ctr"/>
                      <a:r>
                        <a:rPr lang="en-US" sz="1800" b="1" dirty="0" smtClean="0">
                          <a:solidFill>
                            <a:schemeClr val="tx1"/>
                          </a:solidFill>
                          <a:latin typeface="Times New Roman" pitchFamily="18" charset="0"/>
                          <a:cs typeface="Times New Roman" pitchFamily="18" charset="0"/>
                        </a:rPr>
                        <a:t>RESULTS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285750" indent="-285750">
                        <a:buFont typeface="Arial" panose="020B0604020202020204" pitchFamily="34" charset="0"/>
                        <a:buChar char="•"/>
                      </a:pPr>
                      <a:r>
                        <a:rPr lang="en-US" sz="1800" b="0" i="0" u="none" strike="noStrike" kern="1200" dirty="0" smtClean="0">
                          <a:solidFill>
                            <a:schemeClr val="tx1"/>
                          </a:solidFill>
                          <a:effectLst/>
                          <a:latin typeface="+mn-lt"/>
                          <a:ea typeface="+mn-ea"/>
                          <a:cs typeface="+mn-cs"/>
                        </a:rPr>
                        <a:t>In our implementation, at each step each person sends a hash value to all his friends. We do this recursively and use math</a:t>
                      </a:r>
                      <a:r>
                        <a:rPr lang="en-US" sz="1800" b="0" i="0" u="none" strike="noStrike" kern="1200" baseline="0" dirty="0" smtClean="0">
                          <a:solidFill>
                            <a:schemeClr val="tx1"/>
                          </a:solidFill>
                          <a:effectLst/>
                          <a:latin typeface="+mn-lt"/>
                          <a:ea typeface="+mn-ea"/>
                          <a:cs typeface="+mn-cs"/>
                        </a:rPr>
                        <a:t> </a:t>
                      </a:r>
                      <a:r>
                        <a:rPr lang="en-US" sz="1800" b="0" i="0" u="none" strike="noStrike" kern="1200" dirty="0" smtClean="0">
                          <a:solidFill>
                            <a:schemeClr val="tx1"/>
                          </a:solidFill>
                          <a:effectLst/>
                          <a:latin typeface="+mn-lt"/>
                          <a:ea typeface="+mn-ea"/>
                          <a:cs typeface="+mn-cs"/>
                        </a:rPr>
                        <a:t>to estimate the number of unique friends for each degree of separation.</a:t>
                      </a:r>
                      <a:endParaRPr lang="en-US" sz="1800" b="0" i="0" u="none" strike="noStrike" kern="1200" baseline="0" dirty="0" smtClean="0">
                        <a:solidFill>
                          <a:schemeClr val="dk1"/>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822096"/>
                  </a:ext>
                </a:extLst>
              </a:tr>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ADVANTAGES</a:t>
                      </a:r>
                      <a:r>
                        <a:rPr lang="en-US" sz="1800" b="1" baseline="0" dirty="0" smtClean="0">
                          <a:solidFill>
                            <a:schemeClr val="tx1"/>
                          </a:solidFill>
                          <a:latin typeface="Times New Roman" pitchFamily="18" charset="0"/>
                          <a:cs typeface="Times New Roman" pitchFamily="18" charset="0"/>
                        </a:rPr>
                        <a:t> </a:t>
                      </a:r>
                      <a:endParaRPr lang="en-US" sz="1800" b="1" dirty="0" smtClean="0">
                        <a:solidFill>
                          <a:schemeClr val="tx1"/>
                        </a:solidFill>
                        <a:latin typeface="Times New Roman" pitchFamily="18" charset="0"/>
                        <a:cs typeface="Times New Roman" pitchFamily="18"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285750" indent="-285750">
                        <a:buFont typeface="Wingdings" panose="05000000000000000000" pitchFamily="2" charset="2"/>
                        <a:buChar char="§"/>
                      </a:pPr>
                      <a:endParaRPr lang="en-ID" sz="1800" b="0" i="0" u="none" strike="noStrike" kern="1200" dirty="0" smtClean="0">
                        <a:solidFill>
                          <a:schemeClr val="tx1"/>
                        </a:solidFill>
                        <a:effectLst/>
                        <a:latin typeface="+mn-lt"/>
                        <a:ea typeface="+mn-ea"/>
                        <a:cs typeface="+mn-cs"/>
                      </a:endParaRPr>
                    </a:p>
                    <a:p>
                      <a:pPr marL="285750" indent="-285750">
                        <a:buFont typeface="Wingdings" panose="05000000000000000000" pitchFamily="2" charset="2"/>
                        <a:buChar char="§"/>
                      </a:pPr>
                      <a:r>
                        <a:rPr lang="en-US" sz="1800" b="0" i="0" u="none" strike="noStrike" kern="1200" dirty="0" smtClean="0">
                          <a:solidFill>
                            <a:schemeClr val="tx1"/>
                          </a:solidFill>
                          <a:effectLst/>
                          <a:latin typeface="+mn-lt"/>
                          <a:ea typeface="+mn-ea"/>
                          <a:cs typeface="+mn-cs"/>
                        </a:rPr>
                        <a:t>Six degrees of separation between</a:t>
                      </a:r>
                      <a:r>
                        <a:rPr lang="en-US" sz="1800" b="0" i="0" u="none" strike="noStrike" kern="1200" baseline="0" dirty="0" smtClean="0">
                          <a:solidFill>
                            <a:schemeClr val="tx1"/>
                          </a:solidFill>
                          <a:effectLst/>
                          <a:latin typeface="+mn-lt"/>
                          <a:ea typeface="+mn-ea"/>
                          <a:cs typeface="+mn-cs"/>
                        </a:rPr>
                        <a:t> user </a:t>
                      </a:r>
                      <a:r>
                        <a:rPr lang="en-US" sz="1800" b="0" i="0" u="none" strike="noStrike" kern="1200" dirty="0" smtClean="0">
                          <a:solidFill>
                            <a:schemeClr val="tx1"/>
                          </a:solidFill>
                          <a:effectLst/>
                          <a:latin typeface="+mn-lt"/>
                          <a:ea typeface="+mn-ea"/>
                          <a:cs typeface="+mn-cs"/>
                        </a:rPr>
                        <a:t>and everyone else on</a:t>
                      </a:r>
                      <a:r>
                        <a:rPr lang="en-US" sz="1800" b="0" i="0" u="none" strike="noStrike" kern="1200" baseline="0" dirty="0" smtClean="0">
                          <a:solidFill>
                            <a:schemeClr val="tx1"/>
                          </a:solidFill>
                          <a:effectLst/>
                          <a:latin typeface="+mn-lt"/>
                          <a:ea typeface="+mn-ea"/>
                          <a:cs typeface="+mn-cs"/>
                        </a:rPr>
                        <a:t> social forum</a:t>
                      </a:r>
                      <a:r>
                        <a:rPr lang="en-ID" i="0" baseline="0" dirty="0" smtClean="0"/>
                        <a:t> </a:t>
                      </a:r>
                      <a:endParaRPr 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868922"/>
                  </a:ext>
                </a:extLst>
              </a:tr>
              <a:tr h="999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DE-MERITS</a:t>
                      </a:r>
                    </a:p>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285750" indent="-285750">
                        <a:buFont typeface="Wingdings" panose="05000000000000000000" pitchFamily="2" charset="2"/>
                        <a:buChar char="§"/>
                      </a:pPr>
                      <a:endParaRPr lang="en-ID" sz="1800" baseline="0" dirty="0" smtClean="0">
                        <a:solidFill>
                          <a:schemeClr val="tx1"/>
                        </a:solidFill>
                        <a:latin typeface="Times New Roman" pitchFamily="18" charset="0"/>
                        <a:cs typeface="Times New Roman" pitchFamily="18" charset="0"/>
                      </a:endParaRPr>
                    </a:p>
                    <a:p>
                      <a:pPr marL="285750" indent="-285750">
                        <a:buFont typeface="Wingdings" panose="05000000000000000000" pitchFamily="2" charset="2"/>
                        <a:buChar char="§"/>
                      </a:pPr>
                      <a:r>
                        <a:rPr lang="en-ID" sz="1800" baseline="0" dirty="0" smtClean="0">
                          <a:solidFill>
                            <a:schemeClr val="tx1"/>
                          </a:solidFill>
                          <a:latin typeface="Times New Roman" pitchFamily="18" charset="0"/>
                          <a:cs typeface="Times New Roman" pitchFamily="18" charset="0"/>
                        </a:rPr>
                        <a:t>Computing multiple times will produce better results</a:t>
                      </a:r>
                      <a:endParaRPr lang="en-US" sz="1800" baseline="0" dirty="0" smtClean="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804732"/>
                  </a:ext>
                </a:extLst>
              </a:tr>
            </a:tbl>
          </a:graphicData>
        </a:graphic>
      </p:graphicFrame>
    </p:spTree>
    <p:extLst>
      <p:ext uri="{BB962C8B-B14F-4D97-AF65-F5344CB8AC3E}">
        <p14:creationId xmlns:p14="http://schemas.microsoft.com/office/powerpoint/2010/main" val="215657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2400" b="1" dirty="0" smtClean="0">
                <a:latin typeface="Arial Black" panose="020B0A04020102020204" pitchFamily="34" charset="0"/>
              </a:rPr>
              <a:t>FLOWCHART : </a:t>
            </a:r>
            <a:endParaRPr lang="en-US" sz="2400" b="1" dirty="0">
              <a:latin typeface="Arial Black" panose="020B0A0402010202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4217" y="1371600"/>
            <a:ext cx="10162903" cy="4805363"/>
          </a:xfrm>
        </p:spPr>
      </p:pic>
    </p:spTree>
    <p:extLst>
      <p:ext uri="{BB962C8B-B14F-4D97-AF65-F5344CB8AC3E}">
        <p14:creationId xmlns:p14="http://schemas.microsoft.com/office/powerpoint/2010/main" val="2051029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1357902"/>
            <a:ext cx="10515600" cy="1325563"/>
          </a:xfrm>
        </p:spPr>
        <p:txBody>
          <a:bodyPr/>
          <a:lstStyle/>
          <a:p>
            <a:r>
              <a:rPr lang="en-ID" b="1" dirty="0" smtClean="0">
                <a:latin typeface="Arial Black" panose="020B0A04020102020204" pitchFamily="34" charset="0"/>
              </a:rPr>
              <a:t>OUTPUT :</a:t>
            </a:r>
            <a:endParaRPr lang="en-US" b="1" dirty="0">
              <a:latin typeface="Arial Black" panose="020B0A04020102020204" pitchFamily="34" charset="0"/>
            </a:endParaRPr>
          </a:p>
        </p:txBody>
      </p:sp>
      <p:sp>
        <p:nvSpPr>
          <p:cNvPr id="3" name="Content Placeholder 2"/>
          <p:cNvSpPr>
            <a:spLocks noGrp="1"/>
          </p:cNvSpPr>
          <p:nvPr>
            <p:ph idx="1"/>
          </p:nvPr>
        </p:nvSpPr>
        <p:spPr>
          <a:xfrm>
            <a:off x="1883228" y="3275602"/>
            <a:ext cx="9703526" cy="1191895"/>
          </a:xfrm>
        </p:spPr>
        <p:txBody>
          <a:bodyPr/>
          <a:lstStyle/>
          <a:p>
            <a:r>
              <a:rPr lang="en-ID" dirty="0" smtClean="0"/>
              <a:t>Person/Persons with Influence Rate and their features by using visualization.</a:t>
            </a:r>
          </a:p>
        </p:txBody>
      </p:sp>
    </p:spTree>
    <p:extLst>
      <p:ext uri="{BB962C8B-B14F-4D97-AF65-F5344CB8AC3E}">
        <p14:creationId xmlns:p14="http://schemas.microsoft.com/office/powerpoint/2010/main" val="3873712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5" y="495346"/>
            <a:ext cx="9144000" cy="889317"/>
          </a:xfrm>
        </p:spPr>
        <p:txBody>
          <a:bodyPr>
            <a:normAutofit fontScale="90000"/>
          </a:bodyPr>
          <a:lstStyle/>
          <a:p>
            <a:r>
              <a:rPr lang="en-ID" b="1" dirty="0" smtClean="0"/>
              <a:t/>
            </a:r>
            <a:br>
              <a:rPr lang="en-ID" b="1" dirty="0" smtClean="0"/>
            </a:br>
            <a:r>
              <a:rPr lang="en-ID" b="1" dirty="0"/>
              <a:t/>
            </a:r>
            <a:br>
              <a:rPr lang="en-ID" b="1" dirty="0"/>
            </a:br>
            <a:r>
              <a:rPr lang="en-ID" b="1" dirty="0" smtClean="0"/>
              <a:t>REFERENCES </a:t>
            </a:r>
            <a:endParaRPr lang="en-US" b="1" dirty="0"/>
          </a:p>
        </p:txBody>
      </p:sp>
      <p:sp>
        <p:nvSpPr>
          <p:cNvPr id="3" name="Subtitle 2"/>
          <p:cNvSpPr>
            <a:spLocks noGrp="1"/>
          </p:cNvSpPr>
          <p:nvPr>
            <p:ph type="subTitle" idx="1"/>
          </p:nvPr>
        </p:nvSpPr>
        <p:spPr>
          <a:xfrm>
            <a:off x="1524000" y="1384663"/>
            <a:ext cx="9144000" cy="4611188"/>
          </a:xfrm>
        </p:spPr>
        <p:txBody>
          <a:bodyPr/>
          <a:lstStyle/>
          <a:p>
            <a:pPr marL="457200" indent="-457200" algn="l">
              <a:buFont typeface="+mj-lt"/>
              <a:buAutoNum type="arabicPeriod"/>
            </a:pPr>
            <a:endParaRPr lang="en-US" sz="2000" dirty="0" smtClean="0">
              <a:latin typeface="+mj-lt"/>
            </a:endParaRPr>
          </a:p>
          <a:p>
            <a:pPr marL="457200" indent="-457200" algn="l">
              <a:buFont typeface="+mj-lt"/>
              <a:buAutoNum type="arabicPeriod"/>
            </a:pPr>
            <a:endParaRPr lang="en-US" sz="2000" dirty="0">
              <a:latin typeface="+mj-lt"/>
            </a:endParaRPr>
          </a:p>
          <a:p>
            <a:pPr marL="457200" indent="-457200" algn="l">
              <a:buFont typeface="+mj-lt"/>
              <a:buAutoNum type="arabicPeriod"/>
            </a:pPr>
            <a:r>
              <a:rPr lang="en-US" sz="2000" dirty="0" err="1" smtClean="0">
                <a:latin typeface="+mj-lt"/>
              </a:rPr>
              <a:t>C.Tan,L.lee,B.pang</a:t>
            </a:r>
            <a:r>
              <a:rPr lang="en-US" sz="2000" dirty="0" smtClean="0">
                <a:latin typeface="+mj-lt"/>
              </a:rPr>
              <a:t> </a:t>
            </a:r>
            <a:r>
              <a:rPr lang="en-US" sz="2000" dirty="0">
                <a:latin typeface="+mj-lt"/>
              </a:rPr>
              <a:t>,” The effect of wording on message </a:t>
            </a:r>
            <a:r>
              <a:rPr lang="en-US" sz="2000" dirty="0" err="1" smtClean="0">
                <a:latin typeface="+mj-lt"/>
              </a:rPr>
              <a:t>propagation:Topic</a:t>
            </a:r>
            <a:r>
              <a:rPr lang="en-US" sz="2000" dirty="0" smtClean="0">
                <a:latin typeface="+mj-lt"/>
              </a:rPr>
              <a:t>- and author-controlled </a:t>
            </a:r>
            <a:r>
              <a:rPr lang="en-US" sz="2000" dirty="0">
                <a:latin typeface="+mj-lt"/>
              </a:rPr>
              <a:t>natural experiments on </a:t>
            </a:r>
            <a:r>
              <a:rPr lang="en-US" sz="2000" dirty="0" err="1">
                <a:latin typeface="+mj-lt"/>
              </a:rPr>
              <a:t>Twitter”,ICDSE</a:t>
            </a:r>
            <a:r>
              <a:rPr lang="en-US" sz="2000" dirty="0">
                <a:latin typeface="+mj-lt"/>
              </a:rPr>
              <a:t> 2015.</a:t>
            </a:r>
          </a:p>
          <a:p>
            <a:pPr algn="l"/>
            <a:r>
              <a:rPr lang="en-US" dirty="0">
                <a:latin typeface="+mj-lt"/>
              </a:rPr>
              <a:t>2</a:t>
            </a:r>
            <a:r>
              <a:rPr lang="en-US" dirty="0" smtClean="0">
                <a:latin typeface="+mj-lt"/>
              </a:rPr>
              <a:t>.   </a:t>
            </a:r>
            <a:r>
              <a:rPr lang="en-ID" sz="2000" i="1" dirty="0" err="1" smtClean="0">
                <a:latin typeface="+mj-lt"/>
              </a:rPr>
              <a:t>J.Travers</a:t>
            </a:r>
            <a:r>
              <a:rPr lang="en-ID" sz="2000" i="1" dirty="0" smtClean="0">
                <a:latin typeface="+mj-lt"/>
              </a:rPr>
              <a:t> </a:t>
            </a:r>
            <a:r>
              <a:rPr lang="en-ID" sz="2000" i="1" dirty="0">
                <a:latin typeface="+mj-lt"/>
              </a:rPr>
              <a:t>and </a:t>
            </a:r>
            <a:r>
              <a:rPr lang="en-ID" sz="2000" i="1" dirty="0" err="1">
                <a:latin typeface="+mj-lt"/>
              </a:rPr>
              <a:t>S.Milligram</a:t>
            </a:r>
            <a:r>
              <a:rPr lang="en-ID" sz="2000" i="1" dirty="0">
                <a:latin typeface="+mj-lt"/>
              </a:rPr>
              <a:t> , “The Small world, Psychology” Today, Vol no .1</a:t>
            </a:r>
            <a:r>
              <a:rPr lang="en-ID" sz="2000" i="1" dirty="0" smtClean="0">
                <a:latin typeface="+mj-lt"/>
              </a:rPr>
              <a:t>, </a:t>
            </a:r>
            <a:r>
              <a:rPr lang="en-ID" sz="2000" i="1" dirty="0">
                <a:latin typeface="+mj-lt"/>
              </a:rPr>
              <a:t>Proceedings of the 32</a:t>
            </a:r>
            <a:r>
              <a:rPr lang="en-ID" sz="2000" i="1" baseline="30000" dirty="0">
                <a:latin typeface="+mj-lt"/>
              </a:rPr>
              <a:t>nd</a:t>
            </a:r>
            <a:r>
              <a:rPr lang="en-ID" sz="2000" i="1" dirty="0">
                <a:latin typeface="+mj-lt"/>
              </a:rPr>
              <a:t> </a:t>
            </a:r>
            <a:r>
              <a:rPr lang="en-ID" sz="2000" i="1" dirty="0" smtClean="0">
                <a:latin typeface="+mj-lt"/>
              </a:rPr>
              <a:t>Annual </a:t>
            </a:r>
            <a:r>
              <a:rPr lang="en-ID" sz="2000" i="1" dirty="0">
                <a:latin typeface="+mj-lt"/>
              </a:rPr>
              <a:t>ACM Symphosium,2010</a:t>
            </a:r>
            <a:r>
              <a:rPr lang="en-ID" sz="2000" i="1" dirty="0" smtClean="0">
                <a:latin typeface="+mj-lt"/>
              </a:rPr>
              <a:t>.</a:t>
            </a:r>
          </a:p>
          <a:p>
            <a:pPr algn="l"/>
            <a:r>
              <a:rPr lang="en-ID" sz="2000" i="1" dirty="0">
                <a:latin typeface="+mj-lt"/>
              </a:rPr>
              <a:t>3</a:t>
            </a:r>
            <a:r>
              <a:rPr lang="en-ID" sz="2000" i="1" dirty="0" smtClean="0">
                <a:latin typeface="+mj-lt"/>
              </a:rPr>
              <a:t>.   </a:t>
            </a:r>
            <a:r>
              <a:rPr lang="en-ID" sz="2000" dirty="0" err="1" smtClean="0">
                <a:latin typeface="+mj-lt"/>
              </a:rPr>
              <a:t>G.Vasanthakumar</a:t>
            </a:r>
            <a:r>
              <a:rPr lang="en-ID" sz="2000" dirty="0" smtClean="0">
                <a:latin typeface="+mj-lt"/>
              </a:rPr>
              <a:t> </a:t>
            </a:r>
            <a:r>
              <a:rPr lang="en-ID" sz="2000" dirty="0">
                <a:latin typeface="+mj-lt"/>
              </a:rPr>
              <a:t>, </a:t>
            </a:r>
            <a:r>
              <a:rPr lang="en-ID" sz="2000" dirty="0" err="1">
                <a:latin typeface="+mj-lt"/>
              </a:rPr>
              <a:t>R.Priyanka</a:t>
            </a:r>
            <a:r>
              <a:rPr lang="en-ID" sz="2000" dirty="0">
                <a:latin typeface="+mj-lt"/>
              </a:rPr>
              <a:t> , </a:t>
            </a:r>
            <a:r>
              <a:rPr lang="en-ID" sz="2000" dirty="0" err="1">
                <a:latin typeface="+mj-lt"/>
              </a:rPr>
              <a:t>K.V.Raj</a:t>
            </a:r>
            <a:r>
              <a:rPr lang="en-ID" sz="2000" dirty="0">
                <a:latin typeface="+mj-lt"/>
              </a:rPr>
              <a:t> , </a:t>
            </a:r>
            <a:r>
              <a:rPr lang="en-ID" sz="2000" dirty="0" err="1">
                <a:latin typeface="+mj-lt"/>
              </a:rPr>
              <a:t>S.Bhavani</a:t>
            </a:r>
            <a:r>
              <a:rPr lang="en-ID" sz="2000" dirty="0">
                <a:latin typeface="+mj-lt"/>
              </a:rPr>
              <a:t> , </a:t>
            </a:r>
            <a:r>
              <a:rPr lang="en-ID" sz="2000" dirty="0" err="1">
                <a:latin typeface="+mj-lt"/>
              </a:rPr>
              <a:t>B.A.Rani</a:t>
            </a:r>
            <a:r>
              <a:rPr lang="en-ID" sz="2000" dirty="0">
                <a:latin typeface="+mj-lt"/>
              </a:rPr>
              <a:t> , P.D </a:t>
            </a:r>
            <a:r>
              <a:rPr lang="en-ID" sz="2000" dirty="0" err="1">
                <a:latin typeface="+mj-lt"/>
              </a:rPr>
              <a:t>Shenoy</a:t>
            </a:r>
            <a:r>
              <a:rPr lang="en-ID" sz="2000" dirty="0">
                <a:latin typeface="+mj-lt"/>
              </a:rPr>
              <a:t> , and </a:t>
            </a:r>
            <a:r>
              <a:rPr lang="en-ID" sz="2000" dirty="0" smtClean="0">
                <a:latin typeface="+mj-lt"/>
              </a:rPr>
              <a:t>          .      </a:t>
            </a:r>
            <a:r>
              <a:rPr lang="en-ID" sz="2000" dirty="0" err="1" smtClean="0">
                <a:latin typeface="+mj-lt"/>
              </a:rPr>
              <a:t>K.Venugopal</a:t>
            </a:r>
            <a:r>
              <a:rPr lang="en-ID" sz="2000" dirty="0" smtClean="0">
                <a:latin typeface="+mj-lt"/>
              </a:rPr>
              <a:t> </a:t>
            </a:r>
            <a:r>
              <a:rPr lang="en-ID" sz="2000" dirty="0">
                <a:latin typeface="+mj-lt"/>
              </a:rPr>
              <a:t>, </a:t>
            </a:r>
            <a:r>
              <a:rPr lang="en-ID" sz="2000" i="1" dirty="0">
                <a:latin typeface="+mj-lt"/>
              </a:rPr>
              <a:t>“PTMIB </a:t>
            </a:r>
            <a:r>
              <a:rPr lang="en-US" sz="2000" i="1" dirty="0">
                <a:latin typeface="+mj-lt"/>
              </a:rPr>
              <a:t>: Profiling top most influential blogger using content based data </a:t>
            </a:r>
            <a:r>
              <a:rPr lang="en-US" sz="2000" i="1" dirty="0" smtClean="0">
                <a:latin typeface="+mj-lt"/>
              </a:rPr>
              <a:t>    mining </a:t>
            </a:r>
            <a:r>
              <a:rPr lang="en-US" sz="2000" i="1" dirty="0">
                <a:latin typeface="+mj-lt"/>
              </a:rPr>
              <a:t>approach </a:t>
            </a:r>
            <a:r>
              <a:rPr lang="en-US" sz="2000" dirty="0">
                <a:latin typeface="+mj-lt"/>
              </a:rPr>
              <a:t>“ , in International Conference on Data Science and Engineering </a:t>
            </a:r>
            <a:r>
              <a:rPr lang="en-US" sz="2000" dirty="0" smtClean="0">
                <a:latin typeface="+mj-lt"/>
              </a:rPr>
              <a:t>( </a:t>
            </a:r>
            <a:r>
              <a:rPr lang="en-US" sz="2000" dirty="0">
                <a:latin typeface="+mj-lt"/>
              </a:rPr>
              <a:t>ICDSE ) , IEEE 2016</a:t>
            </a:r>
            <a:r>
              <a:rPr lang="en-US" sz="2000" dirty="0">
                <a:latin typeface="+mj-lt"/>
              </a:rPr>
              <a:t>.</a:t>
            </a:r>
          </a:p>
          <a:p>
            <a:pPr algn="l"/>
            <a:r>
              <a:rPr lang="en-ID" sz="2000" i="1" dirty="0" smtClean="0">
                <a:latin typeface="+mj-lt"/>
              </a:rPr>
              <a:t>4. </a:t>
            </a:r>
            <a:r>
              <a:rPr lang="en-US" sz="2000" i="1" dirty="0" err="1">
                <a:latin typeface="+mj-lt"/>
              </a:rPr>
              <a:t>S.Bhagat,M.Burke,C.Diuk,I.O.Filiz</a:t>
            </a:r>
            <a:r>
              <a:rPr lang="en-US" sz="2000" i="1" dirty="0">
                <a:latin typeface="+mj-lt"/>
              </a:rPr>
              <a:t>, and </a:t>
            </a:r>
            <a:r>
              <a:rPr lang="en-US" sz="2000" i="1" dirty="0" err="1">
                <a:latin typeface="+mj-lt"/>
              </a:rPr>
              <a:t>S.Ednov</a:t>
            </a:r>
            <a:r>
              <a:rPr lang="en-US" sz="2000" i="1" dirty="0">
                <a:latin typeface="+mj-lt"/>
              </a:rPr>
              <a:t>(2016) Three and half degree of separation [online link] : https://research.fb.com/three-and-half-degrees-of-separation/</a:t>
            </a:r>
            <a:endParaRPr lang="en-ID" sz="2000" i="1" dirty="0">
              <a:latin typeface="+mj-lt"/>
            </a:endParaRPr>
          </a:p>
        </p:txBody>
      </p:sp>
    </p:spTree>
    <p:extLst>
      <p:ext uri="{BB962C8B-B14F-4D97-AF65-F5344CB8AC3E}">
        <p14:creationId xmlns:p14="http://schemas.microsoft.com/office/powerpoint/2010/main" val="2235674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1035" y="2533560"/>
            <a:ext cx="10515600" cy="1325563"/>
          </a:xfrm>
        </p:spPr>
        <p:txBody>
          <a:bodyPr/>
          <a:lstStyle/>
          <a:p>
            <a:r>
              <a:rPr lang="en-ID" dirty="0" smtClean="0">
                <a:latin typeface="Arial Black" panose="020B0A04020102020204" pitchFamily="34" charset="0"/>
              </a:rPr>
              <a:t>THANK YOU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75455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Arial Black" panose="020B0A04020102020204" pitchFamily="34" charset="0"/>
              </a:rPr>
              <a:t>THE  TEAM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1471400" lvl="8" indent="0">
              <a:buNone/>
            </a:pPr>
            <a:r>
              <a:rPr lang="en-IN" sz="2000" b="1" dirty="0" smtClean="0">
                <a:solidFill>
                  <a:schemeClr val="tx1"/>
                </a:solidFill>
              </a:rPr>
              <a:t>Mentor     :</a:t>
            </a:r>
            <a:r>
              <a:rPr lang="en-IN" sz="2000" b="1" dirty="0" smtClean="0"/>
              <a:t>     </a:t>
            </a:r>
            <a:r>
              <a:rPr lang="en-IN" sz="2000" b="1" dirty="0" smtClean="0">
                <a:solidFill>
                  <a:schemeClr val="tx1"/>
                </a:solidFill>
              </a:rPr>
              <a:t> </a:t>
            </a:r>
            <a:r>
              <a:rPr lang="en-IN" sz="2000" b="1" dirty="0" err="1" smtClean="0">
                <a:solidFill>
                  <a:schemeClr val="tx1"/>
                </a:solidFill>
              </a:rPr>
              <a:t>Mrs.T.Rajasenbagam</a:t>
            </a:r>
            <a:r>
              <a:rPr lang="en-IN" sz="2000" b="1" dirty="0" smtClean="0">
                <a:solidFill>
                  <a:schemeClr val="tx1"/>
                </a:solidFill>
              </a:rPr>
              <a:t> M.E ,</a:t>
            </a:r>
            <a:br>
              <a:rPr lang="en-IN" sz="2000" b="1" dirty="0" smtClean="0">
                <a:solidFill>
                  <a:schemeClr val="tx1"/>
                </a:solidFill>
              </a:rPr>
            </a:br>
            <a:r>
              <a:rPr lang="en-IN" sz="2000" b="1" dirty="0" smtClean="0">
                <a:solidFill>
                  <a:schemeClr val="tx1"/>
                </a:solidFill>
              </a:rPr>
              <a:t>                               Assistant Professor , </a:t>
            </a:r>
            <a:br>
              <a:rPr lang="en-IN" sz="2000" b="1" dirty="0" smtClean="0">
                <a:solidFill>
                  <a:schemeClr val="tx1"/>
                </a:solidFill>
              </a:rPr>
            </a:br>
            <a:r>
              <a:rPr lang="en-IN" sz="2000" b="1" dirty="0" smtClean="0">
                <a:solidFill>
                  <a:schemeClr val="tx1"/>
                </a:solidFill>
              </a:rPr>
              <a:t>                               Department of CSE.</a:t>
            </a:r>
          </a:p>
          <a:p>
            <a:pPr marL="1471400" lvl="8" indent="0">
              <a:buNone/>
            </a:pPr>
            <a:endParaRPr lang="en-IN" sz="2000" b="1" dirty="0" smtClean="0">
              <a:solidFill>
                <a:schemeClr val="tx1"/>
              </a:solidFill>
            </a:endParaRPr>
          </a:p>
          <a:p>
            <a:pPr marL="1471400" lvl="8" indent="0">
              <a:buNone/>
            </a:pPr>
            <a:r>
              <a:rPr lang="en-IN" sz="2000" b="1" dirty="0" smtClean="0">
                <a:solidFill>
                  <a:schemeClr val="tx1"/>
                </a:solidFill>
              </a:rPr>
              <a:t>Members :       </a:t>
            </a:r>
            <a:r>
              <a:rPr lang="en-US" sz="2000" b="1" dirty="0" err="1" smtClean="0">
                <a:solidFill>
                  <a:schemeClr val="tx1">
                    <a:lumMod val="95000"/>
                    <a:lumOff val="5000"/>
                  </a:schemeClr>
                </a:solidFill>
              </a:rPr>
              <a:t>Dharun</a:t>
            </a:r>
            <a:r>
              <a:rPr lang="en-US" sz="2000" b="1" dirty="0" smtClean="0">
                <a:solidFill>
                  <a:schemeClr val="tx1">
                    <a:lumMod val="95000"/>
                    <a:lumOff val="5000"/>
                  </a:schemeClr>
                </a:solidFill>
              </a:rPr>
              <a:t> A</a:t>
            </a:r>
          </a:p>
          <a:p>
            <a:pPr marL="1471400" lvl="8" indent="0">
              <a:buNone/>
            </a:pPr>
            <a:r>
              <a:rPr lang="en-US" sz="2000" b="1" dirty="0" smtClean="0">
                <a:solidFill>
                  <a:schemeClr val="tx1"/>
                </a:solidFill>
              </a:rPr>
              <a:t>                           Mohamed </a:t>
            </a:r>
            <a:r>
              <a:rPr lang="en-US" sz="2000" b="1" dirty="0" err="1" smtClean="0">
                <a:solidFill>
                  <a:schemeClr val="tx1"/>
                </a:solidFill>
              </a:rPr>
              <a:t>Asik</a:t>
            </a:r>
            <a:r>
              <a:rPr lang="en-US" sz="2000" b="1" dirty="0" smtClean="0">
                <a:solidFill>
                  <a:schemeClr val="tx1"/>
                </a:solidFill>
              </a:rPr>
              <a:t> S</a:t>
            </a:r>
          </a:p>
          <a:p>
            <a:pPr marL="1471400" lvl="8" indent="0">
              <a:buNone/>
            </a:pPr>
            <a:r>
              <a:rPr lang="en-ID" sz="2000" b="1" dirty="0" smtClean="0">
                <a:solidFill>
                  <a:schemeClr val="dk1"/>
                </a:solidFill>
              </a:rPr>
              <a:t>                           Nivas G</a:t>
            </a:r>
            <a:r>
              <a:rPr lang="en-ID" sz="2000" dirty="0" smtClean="0">
                <a:solidFill>
                  <a:schemeClr val="dk1"/>
                </a:solidFill>
              </a:rPr>
              <a:t> </a:t>
            </a:r>
          </a:p>
          <a:p>
            <a:pPr marL="1471400" lvl="8" indent="0">
              <a:buNone/>
            </a:pPr>
            <a:r>
              <a:rPr lang="en-ID" sz="2000" dirty="0" smtClean="0">
                <a:solidFill>
                  <a:schemeClr val="dk1"/>
                </a:solidFill>
              </a:rPr>
              <a:t>    </a:t>
            </a:r>
            <a:r>
              <a:rPr lang="en" sz="2000" dirty="0" smtClean="0">
                <a:solidFill>
                  <a:schemeClr val="dk1"/>
                </a:solidFill>
              </a:rPr>
              <a:t>                       </a:t>
            </a:r>
            <a:r>
              <a:rPr lang="en" sz="2000" b="1" dirty="0" smtClean="0">
                <a:solidFill>
                  <a:schemeClr val="dk1"/>
                </a:solidFill>
              </a:rPr>
              <a:t>Gopinath A</a:t>
            </a:r>
            <a:r>
              <a:rPr lang="en" sz="2000" dirty="0" smtClean="0">
                <a:solidFill>
                  <a:schemeClr val="dk1"/>
                </a:solidFill>
              </a:rPr>
              <a:t> </a:t>
            </a:r>
            <a:endParaRPr lang="en-ID" sz="2000" dirty="0" smtClean="0">
              <a:solidFill>
                <a:schemeClr val="dk1"/>
              </a:solidFill>
            </a:endParaRPr>
          </a:p>
          <a:p>
            <a:pPr marL="1471400" lvl="8" indent="0">
              <a:buNone/>
            </a:pPr>
            <a:r>
              <a:rPr lang="en-ID" sz="2000" b="1" dirty="0" smtClean="0">
                <a:solidFill>
                  <a:schemeClr val="tx1"/>
                </a:solidFill>
              </a:rPr>
              <a:t>                           </a:t>
            </a:r>
            <a:r>
              <a:rPr lang="en-US" sz="2000" b="1" dirty="0" smtClean="0">
                <a:solidFill>
                  <a:schemeClr val="dk1"/>
                </a:solidFill>
              </a:rPr>
              <a:t>Mohan Raj N</a:t>
            </a:r>
          </a:p>
          <a:p>
            <a:endParaRPr lang="en-US" dirty="0"/>
          </a:p>
        </p:txBody>
      </p:sp>
    </p:spTree>
    <p:extLst>
      <p:ext uri="{BB962C8B-B14F-4D97-AF65-F5344CB8AC3E}">
        <p14:creationId xmlns:p14="http://schemas.microsoft.com/office/powerpoint/2010/main" val="243809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704760"/>
            <a:ext cx="10515600" cy="1325563"/>
          </a:xfrm>
        </p:spPr>
        <p:txBody>
          <a:bodyPr/>
          <a:lstStyle/>
          <a:p>
            <a:r>
              <a:rPr lang="en-ID" b="1" dirty="0" smtClean="0">
                <a:latin typeface="Arial Black" panose="020B0A04020102020204" pitchFamily="34" charset="0"/>
              </a:rPr>
              <a:t/>
            </a:r>
            <a:br>
              <a:rPr lang="en-ID" b="1" dirty="0" smtClean="0">
                <a:latin typeface="Arial Black" panose="020B0A04020102020204" pitchFamily="34" charset="0"/>
              </a:rPr>
            </a:br>
            <a:r>
              <a:rPr lang="en-ID" b="1" dirty="0" smtClean="0">
                <a:latin typeface="Arial Black" panose="020B0A04020102020204" pitchFamily="34" charset="0"/>
              </a:rPr>
              <a:t>ABSTRACT : </a:t>
            </a:r>
            <a:endParaRPr lang="en-US" b="1" dirty="0">
              <a:latin typeface="Arial Black" panose="020B0A04020102020204" pitchFamily="34" charset="0"/>
            </a:endParaRPr>
          </a:p>
        </p:txBody>
      </p:sp>
      <p:sp>
        <p:nvSpPr>
          <p:cNvPr id="3" name="Content Placeholder 2"/>
          <p:cNvSpPr>
            <a:spLocks noGrp="1"/>
          </p:cNvSpPr>
          <p:nvPr>
            <p:ph idx="1"/>
          </p:nvPr>
        </p:nvSpPr>
        <p:spPr>
          <a:xfrm>
            <a:off x="746760" y="2506662"/>
            <a:ext cx="10515600" cy="4351338"/>
          </a:xfrm>
        </p:spPr>
        <p:txBody>
          <a:bodyPr/>
          <a:lstStyle/>
          <a:p>
            <a:pPr marL="0" indent="0">
              <a:buNone/>
            </a:pPr>
            <a:r>
              <a:rPr lang="en-ID" dirty="0"/>
              <a:t>	</a:t>
            </a:r>
            <a:r>
              <a:rPr lang="en-ID" dirty="0" smtClean="0"/>
              <a:t>The aim of this project is to predict the influencers in a social network. Here, we can predict the influence rate for an individual person or comparative study of influence rate between the multiple users by using different learning models and auxiliary techniques.</a:t>
            </a:r>
            <a:r>
              <a:rPr lang="en-US" dirty="0" smtClean="0"/>
              <a:t>In our project , the goal is to predict the influencers in specific social forum such as Twitter for Political foray.</a:t>
            </a:r>
            <a:endParaRPr lang="en-ID" dirty="0" smtClean="0"/>
          </a:p>
        </p:txBody>
      </p:sp>
    </p:spTree>
    <p:extLst>
      <p:ext uri="{BB962C8B-B14F-4D97-AF65-F5344CB8AC3E}">
        <p14:creationId xmlns:p14="http://schemas.microsoft.com/office/powerpoint/2010/main" val="143313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latin typeface="Arial Black" panose="020B0A04020102020204" pitchFamily="34" charset="0"/>
              </a:rPr>
              <a:t>INPUT : </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a:buNone/>
            </a:pPr>
            <a:r>
              <a:rPr lang="en-ID" dirty="0" smtClean="0"/>
              <a:t>	Collection of Raw Data using Twitter Application Programming Interface (API) which consist of </a:t>
            </a:r>
            <a:r>
              <a:rPr lang="en-ID" b="1" dirty="0" smtClean="0"/>
              <a:t>text Analysis </a:t>
            </a:r>
            <a:r>
              <a:rPr lang="en-ID" dirty="0" smtClean="0"/>
              <a:t>and 11 features such as ,</a:t>
            </a:r>
          </a:p>
          <a:p>
            <a:pPr marL="0" indent="0">
              <a:buNone/>
            </a:pPr>
            <a:r>
              <a:rPr lang="en-ID" dirty="0" smtClean="0"/>
              <a:t>	1) Followers,                           7) </a:t>
            </a:r>
            <a:r>
              <a:rPr lang="en-ID" dirty="0" err="1" smtClean="0"/>
              <a:t>retweets_sent</a:t>
            </a:r>
            <a:r>
              <a:rPr lang="en-ID" dirty="0" smtClean="0"/>
              <a:t>,</a:t>
            </a:r>
          </a:p>
          <a:p>
            <a:pPr marL="0" indent="0">
              <a:buNone/>
            </a:pPr>
            <a:r>
              <a:rPr lang="en-ID" dirty="0"/>
              <a:t>	</a:t>
            </a:r>
            <a:r>
              <a:rPr lang="en-ID" dirty="0" smtClean="0"/>
              <a:t>2) Followings,                         8) </a:t>
            </a:r>
            <a:r>
              <a:rPr lang="en-ID" dirty="0" err="1" smtClean="0"/>
              <a:t>retweets_received</a:t>
            </a:r>
            <a:r>
              <a:rPr lang="en-ID" dirty="0" smtClean="0"/>
              <a:t>,</a:t>
            </a:r>
          </a:p>
          <a:p>
            <a:pPr marL="0" indent="0">
              <a:buNone/>
            </a:pPr>
            <a:r>
              <a:rPr lang="en-ID" dirty="0"/>
              <a:t>	</a:t>
            </a:r>
            <a:r>
              <a:rPr lang="en-ID" dirty="0" smtClean="0"/>
              <a:t>3) Listed,                                  9) network_feature_1,</a:t>
            </a:r>
          </a:p>
          <a:p>
            <a:pPr marL="0" indent="0">
              <a:buNone/>
            </a:pPr>
            <a:r>
              <a:rPr lang="en-ID" dirty="0"/>
              <a:t>	</a:t>
            </a:r>
            <a:r>
              <a:rPr lang="en-ID" dirty="0" smtClean="0"/>
              <a:t>4) posts,                                 10) network_feature_2,</a:t>
            </a:r>
          </a:p>
          <a:p>
            <a:pPr marL="0" indent="0">
              <a:buNone/>
            </a:pPr>
            <a:r>
              <a:rPr lang="en-ID" dirty="0" smtClean="0"/>
              <a:t>	5) </a:t>
            </a:r>
            <a:r>
              <a:rPr lang="en-ID" dirty="0" err="1" smtClean="0"/>
              <a:t>mentions_received</a:t>
            </a:r>
            <a:r>
              <a:rPr lang="en-ID" dirty="0" smtClean="0"/>
              <a:t>,          11) network_feature_3.</a:t>
            </a:r>
          </a:p>
          <a:p>
            <a:pPr marL="0" indent="0">
              <a:buNone/>
            </a:pPr>
            <a:r>
              <a:rPr lang="en-ID" dirty="0"/>
              <a:t>	</a:t>
            </a:r>
            <a:r>
              <a:rPr lang="en-ID" dirty="0" smtClean="0"/>
              <a:t>6) </a:t>
            </a:r>
            <a:r>
              <a:rPr lang="en-ID" dirty="0" err="1" smtClean="0"/>
              <a:t>mentions_sent</a:t>
            </a:r>
            <a:r>
              <a:rPr lang="en-ID" dirty="0" smtClean="0"/>
              <a:t>,</a:t>
            </a:r>
            <a:endParaRPr lang="en-US" dirty="0"/>
          </a:p>
        </p:txBody>
      </p:sp>
    </p:spTree>
    <p:extLst>
      <p:ext uri="{BB962C8B-B14F-4D97-AF65-F5344CB8AC3E}">
        <p14:creationId xmlns:p14="http://schemas.microsoft.com/office/powerpoint/2010/main" val="686945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131" y="1070519"/>
            <a:ext cx="10515600" cy="1325563"/>
          </a:xfrm>
        </p:spPr>
        <p:txBody>
          <a:bodyPr/>
          <a:lstStyle/>
          <a:p>
            <a:r>
              <a:rPr lang="en-ID" dirty="0" smtClean="0">
                <a:latin typeface="Arial Black" panose="020B0A04020102020204" pitchFamily="34" charset="0"/>
              </a:rPr>
              <a:t>EXISTING RELATED WORK :</a:t>
            </a:r>
            <a:endParaRPr lang="en-US" dirty="0">
              <a:latin typeface="Arial Black" panose="020B0A04020102020204" pitchFamily="34" charset="0"/>
            </a:endParaRPr>
          </a:p>
        </p:txBody>
      </p:sp>
      <p:sp>
        <p:nvSpPr>
          <p:cNvPr id="3" name="Content Placeholder 2"/>
          <p:cNvSpPr>
            <a:spLocks noGrp="1"/>
          </p:cNvSpPr>
          <p:nvPr>
            <p:ph idx="1"/>
          </p:nvPr>
        </p:nvSpPr>
        <p:spPr>
          <a:xfrm>
            <a:off x="1399903" y="2396082"/>
            <a:ext cx="10515600" cy="4351338"/>
          </a:xfrm>
        </p:spPr>
        <p:txBody>
          <a:bodyPr/>
          <a:lstStyle/>
          <a:p>
            <a:r>
              <a:rPr lang="en-ID" u="sng" dirty="0" smtClean="0"/>
              <a:t>Small World phenomenon </a:t>
            </a:r>
            <a:r>
              <a:rPr lang="en-ID" dirty="0" smtClean="0"/>
              <a:t>:</a:t>
            </a:r>
          </a:p>
          <a:p>
            <a:pPr marL="914400" lvl="2" indent="0">
              <a:buNone/>
            </a:pPr>
            <a:r>
              <a:rPr lang="en-ID" dirty="0" smtClean="0"/>
              <a:t>Approach 1 :</a:t>
            </a:r>
            <a:r>
              <a:rPr lang="en-ID" i="1" dirty="0" smtClean="0"/>
              <a:t> </a:t>
            </a:r>
            <a:r>
              <a:rPr lang="en-ID" dirty="0" smtClean="0"/>
              <a:t>Existence of shortest path rate between unrelated people.</a:t>
            </a:r>
          </a:p>
          <a:p>
            <a:pPr marL="914400" lvl="2" indent="0">
              <a:buNone/>
            </a:pPr>
            <a:r>
              <a:rPr lang="en-ID" dirty="0" smtClean="0"/>
              <a:t>Approach 2 : Mean Degree of separation for twitter at 4.59 ( strong inter-linking )</a:t>
            </a:r>
          </a:p>
          <a:p>
            <a:r>
              <a:rPr lang="en-ID" u="sng" dirty="0" smtClean="0"/>
              <a:t>USER GRAPH </a:t>
            </a:r>
            <a:r>
              <a:rPr lang="en-ID" dirty="0"/>
              <a:t>:</a:t>
            </a:r>
          </a:p>
          <a:p>
            <a:pPr marL="914400" lvl="2" indent="0">
              <a:buNone/>
            </a:pPr>
            <a:r>
              <a:rPr lang="en-ID" dirty="0"/>
              <a:t>Approach 1 : </a:t>
            </a:r>
            <a:r>
              <a:rPr lang="en-ID" dirty="0" smtClean="0"/>
              <a:t>Vertex Partitioning algorithms.</a:t>
            </a:r>
            <a:endParaRPr lang="en-ID" dirty="0"/>
          </a:p>
          <a:p>
            <a:pPr marL="914400" lvl="2" indent="0">
              <a:buNone/>
            </a:pPr>
            <a:r>
              <a:rPr lang="en-ID" dirty="0"/>
              <a:t>Approach 2 : </a:t>
            </a:r>
            <a:r>
              <a:rPr lang="en-ID" dirty="0" smtClean="0"/>
              <a:t>Suggesting friends with implicit graphs</a:t>
            </a:r>
          </a:p>
          <a:p>
            <a:r>
              <a:rPr lang="en-ID" u="sng" dirty="0" smtClean="0"/>
              <a:t>Retweet Prediction </a:t>
            </a:r>
            <a:r>
              <a:rPr lang="en-ID" dirty="0"/>
              <a:t>:</a:t>
            </a:r>
          </a:p>
          <a:p>
            <a:pPr marL="914400" lvl="2" indent="0">
              <a:buNone/>
            </a:pPr>
            <a:r>
              <a:rPr lang="en-ID" dirty="0"/>
              <a:t>Approach 1 : </a:t>
            </a:r>
            <a:r>
              <a:rPr lang="en-ID" dirty="0" smtClean="0"/>
              <a:t>Analysing Statuses gives accuracy of 76.2%.</a:t>
            </a:r>
            <a:endParaRPr lang="en-ID" dirty="0"/>
          </a:p>
          <a:p>
            <a:pPr marL="914400" lvl="2" indent="0">
              <a:buNone/>
            </a:pPr>
            <a:r>
              <a:rPr lang="en-ID" dirty="0"/>
              <a:t>Approach 2 : U</a:t>
            </a:r>
            <a:r>
              <a:rPr lang="en-ID" dirty="0" smtClean="0"/>
              <a:t>nsupervised model &amp; Supervised model with accuracy of 69.3% and 82.7% 	        respectively.</a:t>
            </a:r>
            <a:endParaRPr lang="en-ID" dirty="0"/>
          </a:p>
          <a:p>
            <a:pPr marL="914400" lvl="2" indent="0">
              <a:buNone/>
            </a:pPr>
            <a:endParaRPr lang="en-ID" dirty="0"/>
          </a:p>
          <a:p>
            <a:pPr marL="914400" lvl="2" indent="0">
              <a:buNone/>
            </a:pPr>
            <a:endParaRPr lang="en-ID" dirty="0" smtClean="0"/>
          </a:p>
        </p:txBody>
      </p:sp>
    </p:spTree>
    <p:extLst>
      <p:ext uri="{BB962C8B-B14F-4D97-AF65-F5344CB8AC3E}">
        <p14:creationId xmlns:p14="http://schemas.microsoft.com/office/powerpoint/2010/main" val="503978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latin typeface="Arial Black" panose="020B0A04020102020204" pitchFamily="34" charset="0"/>
              </a:rPr>
              <a:t>Proposal System : </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ID" b="1" u="sng" dirty="0" smtClean="0"/>
              <a:t> Message Propagation :</a:t>
            </a:r>
            <a:r>
              <a:rPr lang="en-ID" dirty="0" smtClean="0"/>
              <a:t>  Decision Tree classification</a:t>
            </a:r>
          </a:p>
          <a:p>
            <a:r>
              <a:rPr lang="en-ID" b="1" u="sng" dirty="0" smtClean="0"/>
              <a:t> Network Algorithm </a:t>
            </a:r>
            <a:r>
              <a:rPr lang="en-ID" dirty="0" smtClean="0"/>
              <a:t>: Deep Learning </a:t>
            </a:r>
          </a:p>
          <a:p>
            <a:pPr marL="0" indent="0">
              <a:buNone/>
            </a:pPr>
            <a:r>
              <a:rPr lang="en-ID" dirty="0"/>
              <a:t>	</a:t>
            </a:r>
            <a:r>
              <a:rPr lang="en-ID" dirty="0" smtClean="0"/>
              <a:t>1)  Ego Networks – with turnaround time &amp; retweet probability </a:t>
            </a:r>
          </a:p>
          <a:p>
            <a:pPr marL="0" indent="0">
              <a:buNone/>
            </a:pPr>
            <a:r>
              <a:rPr lang="en-ID" dirty="0"/>
              <a:t>	</a:t>
            </a:r>
            <a:r>
              <a:rPr lang="en-ID" dirty="0" smtClean="0"/>
              <a:t>2)  J4.8 Classifier </a:t>
            </a:r>
          </a:p>
          <a:p>
            <a:pPr marL="0" indent="0">
              <a:buNone/>
            </a:pPr>
            <a:r>
              <a:rPr lang="en-ID" dirty="0"/>
              <a:t>	</a:t>
            </a:r>
            <a:r>
              <a:rPr lang="en-ID" dirty="0" smtClean="0"/>
              <a:t>3)  Random Forest – with combination of decision trees </a:t>
            </a:r>
          </a:p>
          <a:p>
            <a:pPr marL="0" indent="0">
              <a:buNone/>
            </a:pPr>
            <a:r>
              <a:rPr lang="en-ID" dirty="0"/>
              <a:t>	4</a:t>
            </a:r>
            <a:r>
              <a:rPr lang="en-ID" dirty="0" smtClean="0"/>
              <a:t>)  CNN with CV - Convolution Neural Network with Cross                     	      Validation.</a:t>
            </a:r>
          </a:p>
          <a:p>
            <a:r>
              <a:rPr lang="en-ID" b="1" u="sng" dirty="0" smtClean="0"/>
              <a:t>Expected Accuracy rate </a:t>
            </a:r>
            <a:r>
              <a:rPr lang="en-ID" dirty="0" smtClean="0"/>
              <a:t>: 87-95% </a:t>
            </a:r>
            <a:endParaRPr lang="en-US" dirty="0"/>
          </a:p>
        </p:txBody>
      </p:sp>
    </p:spTree>
    <p:extLst>
      <p:ext uri="{BB962C8B-B14F-4D97-AF65-F5344CB8AC3E}">
        <p14:creationId xmlns:p14="http://schemas.microsoft.com/office/powerpoint/2010/main" val="1349296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2" y="1632857"/>
            <a:ext cx="10515600" cy="3213463"/>
          </a:xfrm>
        </p:spPr>
        <p:txBody>
          <a:bodyPr/>
          <a:lstStyle/>
          <a:p>
            <a:pPr algn="ctr"/>
            <a:r>
              <a:rPr lang="en-ID" b="1" dirty="0" smtClean="0"/>
              <a:t>LITREATURE SURVEY </a:t>
            </a:r>
            <a:endParaRPr lang="en-US" b="1" dirty="0"/>
          </a:p>
        </p:txBody>
      </p:sp>
    </p:spTree>
    <p:extLst>
      <p:ext uri="{BB962C8B-B14F-4D97-AF65-F5344CB8AC3E}">
        <p14:creationId xmlns:p14="http://schemas.microsoft.com/office/powerpoint/2010/main" val="4085400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091" y="0"/>
            <a:ext cx="9810205" cy="1143000"/>
          </a:xfrm>
        </p:spPr>
        <p:txBody>
          <a:bodyPr>
            <a:normAutofit/>
          </a:bodyPr>
          <a:lstStyle/>
          <a:p>
            <a:pPr algn="ctr"/>
            <a:r>
              <a:rPr lang="en-ID" sz="2400" b="1" dirty="0" smtClean="0">
                <a:latin typeface="Arial" panose="020B0604020202020204" pitchFamily="34" charset="0"/>
                <a:cs typeface="Arial" panose="020B0604020202020204" pitchFamily="34" charset="0"/>
              </a:rPr>
              <a:t>1</a:t>
            </a:r>
            <a:r>
              <a:rPr lang="en-ID" sz="2400" b="1" dirty="0" smtClean="0">
                <a:latin typeface="Arial" panose="020B0604020202020204" pitchFamily="34" charset="0"/>
                <a:cs typeface="Arial" panose="020B0604020202020204" pitchFamily="34" charset="0"/>
              </a:rPr>
              <a:t>) BASE PAPER : </a:t>
            </a:r>
            <a:r>
              <a:rPr lang="en-ID" sz="2400" b="1" dirty="0" smtClean="0">
                <a:latin typeface="Arial" panose="020B0604020202020204" pitchFamily="34" charset="0"/>
                <a:cs typeface="Arial" panose="020B0604020202020204" pitchFamily="34" charset="0"/>
              </a:rPr>
              <a:t>A Micromodel to Predict Message </a:t>
            </a:r>
            <a:r>
              <a:rPr lang="en-ID" sz="2400" b="1" dirty="0" smtClean="0">
                <a:latin typeface="Arial" panose="020B0604020202020204" pitchFamily="34" charset="0"/>
                <a:cs typeface="Arial" panose="020B0604020202020204" pitchFamily="34" charset="0"/>
              </a:rPr>
              <a:t>Propagation for Twitter </a:t>
            </a:r>
            <a:r>
              <a:rPr lang="en-ID" sz="2400" b="1" dirty="0" smtClean="0">
                <a:latin typeface="Arial" panose="020B0604020202020204" pitchFamily="34" charset="0"/>
                <a:cs typeface="Arial" panose="020B0604020202020204" pitchFamily="34" charset="0"/>
              </a:rPr>
              <a:t>Users</a:t>
            </a:r>
            <a:endParaRPr lang="en-US" sz="2400" b="1" dirty="0">
              <a:latin typeface="Arial" panose="020B0604020202020204" pitchFamily="34" charset="0"/>
              <a:cs typeface="Arial" panose="020B0604020202020204"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8659835"/>
              </p:ext>
            </p:extLst>
          </p:nvPr>
        </p:nvGraphicFramePr>
        <p:xfrm>
          <a:off x="509451" y="966651"/>
          <a:ext cx="11416938" cy="5654378"/>
        </p:xfrm>
        <a:graphic>
          <a:graphicData uri="http://schemas.openxmlformats.org/drawingml/2006/table">
            <a:tbl>
              <a:tblPr firstRow="1" bandRow="1">
                <a:tableStyleId>{F2DE63D5-997A-4646-A377-4702673A728D}</a:tableStyleId>
              </a:tblPr>
              <a:tblGrid>
                <a:gridCol w="2955608">
                  <a:extLst>
                    <a:ext uri="{9D8B030D-6E8A-4147-A177-3AD203B41FA5}">
                      <a16:colId xmlns:a16="http://schemas.microsoft.com/office/drawing/2014/main" val="4196220609"/>
                    </a:ext>
                  </a:extLst>
                </a:gridCol>
                <a:gridCol w="8461330">
                  <a:extLst>
                    <a:ext uri="{9D8B030D-6E8A-4147-A177-3AD203B41FA5}">
                      <a16:colId xmlns:a16="http://schemas.microsoft.com/office/drawing/2014/main" val="675296230"/>
                    </a:ext>
                  </a:extLst>
                </a:gridCol>
              </a:tblGrid>
              <a:tr h="10580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chemeClr val="tx1"/>
                          </a:solidFill>
                          <a:latin typeface="Times New Roman" pitchFamily="18" charset="0"/>
                          <a:cs typeface="Times New Roman" pitchFamily="18" charset="0"/>
                        </a:rPr>
                        <a:t>             OBJECTIVE</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ID" sz="1400" dirty="0" smtClean="0"/>
                        <a:t>    </a:t>
                      </a:r>
                    </a:p>
                    <a:p>
                      <a:pPr marL="0" marR="0" lvl="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ID" sz="14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smtClean="0">
                          <a:ln>
                            <a:noFill/>
                          </a:ln>
                          <a:solidFill>
                            <a:prstClr val="black"/>
                          </a:solidFill>
                          <a:effectLst/>
                          <a:uLnTx/>
                          <a:uFillTx/>
                          <a:latin typeface="+mn-lt"/>
                          <a:ea typeface="+mn-ea"/>
                          <a:cs typeface="+mn-cs"/>
                        </a:rPr>
                        <a:t>The goal is to predict the influencers and message propagation in specific social forum such as Twitter.</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endParaRPr lang="en-ID"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8344389"/>
                  </a:ext>
                </a:extLst>
              </a:tr>
              <a:tr h="168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ln>
                            <a:noFill/>
                          </a:ln>
                          <a:solidFill>
                            <a:schemeClr val="tx1"/>
                          </a:solidFill>
                          <a:latin typeface="Times New Roman" pitchFamily="18" charset="0"/>
                          <a:cs typeface="Times New Roman"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ln>
                            <a:noFill/>
                          </a:ln>
                          <a:solidFill>
                            <a:schemeClr val="tx1"/>
                          </a:solidFill>
                          <a:latin typeface="Times New Roman" pitchFamily="18" charset="0"/>
                          <a:cs typeface="Times New Roman" pitchFamily="18" charset="0"/>
                        </a:rPr>
                        <a:t>                 </a:t>
                      </a:r>
                      <a:r>
                        <a:rPr lang="en-US" sz="1400" b="1" dirty="0" smtClean="0">
                          <a:solidFill>
                            <a:schemeClr val="tx1"/>
                          </a:solidFill>
                          <a:latin typeface="Times New Roman" pitchFamily="18" charset="0"/>
                          <a:cs typeface="Times New Roman" pitchFamily="18" charset="0"/>
                        </a:rPr>
                        <a:t>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285750" indent="-285750">
                        <a:buFont typeface="Wingdings" panose="05000000000000000000" pitchFamily="2" charset="2"/>
                        <a:buChar char="§"/>
                      </a:pPr>
                      <a:r>
                        <a:rPr lang="en-US" sz="1800" dirty="0" smtClean="0">
                          <a:solidFill>
                            <a:schemeClr val="tx1"/>
                          </a:solidFill>
                          <a:latin typeface="Times New Roman" pitchFamily="18" charset="0"/>
                          <a:cs typeface="Times New Roman" pitchFamily="18" charset="0"/>
                        </a:rPr>
                        <a:t> </a:t>
                      </a:r>
                      <a:r>
                        <a:rPr lang="en-ID" sz="1800" dirty="0" smtClean="0"/>
                        <a:t>Decision Tree classification</a:t>
                      </a:r>
                    </a:p>
                    <a:p>
                      <a:pPr marL="285750" indent="-285750">
                        <a:buFont typeface="Wingdings" panose="05000000000000000000" pitchFamily="2" charset="2"/>
                        <a:buChar char="§"/>
                      </a:pPr>
                      <a:r>
                        <a:rPr lang="en-ID" sz="1800" b="1" u="sng" dirty="0" smtClean="0"/>
                        <a:t> </a:t>
                      </a:r>
                      <a:r>
                        <a:rPr lang="en-ID" sz="1800" dirty="0" smtClean="0"/>
                        <a:t>Ego Networks – with turnaround time &amp; retweet probability </a:t>
                      </a:r>
                    </a:p>
                    <a:p>
                      <a:pPr marL="285750" indent="-285750">
                        <a:buFont typeface="Wingdings" panose="05000000000000000000" pitchFamily="2" charset="2"/>
                        <a:buChar char="§"/>
                      </a:pPr>
                      <a:r>
                        <a:rPr lang="en-ID" sz="1800" baseline="0" dirty="0" smtClean="0"/>
                        <a:t> </a:t>
                      </a:r>
                      <a:r>
                        <a:rPr lang="en-ID" sz="1800" dirty="0" smtClean="0"/>
                        <a:t>J4.8 Classifier </a:t>
                      </a:r>
                    </a:p>
                    <a:p>
                      <a:pPr marL="285750" indent="-285750">
                        <a:buFont typeface="Wingdings" panose="05000000000000000000" pitchFamily="2" charset="2"/>
                        <a:buChar char="§"/>
                      </a:pPr>
                      <a:r>
                        <a:rPr lang="en-ID" sz="1800" dirty="0" smtClean="0"/>
                        <a:t> Random Forest – with combination of decision trees </a:t>
                      </a:r>
                    </a:p>
                    <a:p>
                      <a:pPr marL="285750" indent="-285750">
                        <a:buFont typeface="Wingdings" panose="05000000000000000000" pitchFamily="2" charset="2"/>
                        <a:buChar char="§"/>
                      </a:pPr>
                      <a:r>
                        <a:rPr lang="en-ID" sz="1800" dirty="0" smtClean="0"/>
                        <a:t> CNN </a:t>
                      </a:r>
                      <a:r>
                        <a:rPr lang="en-ID" sz="1800" dirty="0" smtClean="0"/>
                        <a:t>with CV - Convolution Neural Network with Cross Validation.</a:t>
                      </a:r>
                    </a:p>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849194"/>
                  </a:ext>
                </a:extLst>
              </a:tr>
              <a:tr h="1040675">
                <a:tc>
                  <a:txBody>
                    <a:bodyPr/>
                    <a:lstStyle/>
                    <a:p>
                      <a:pPr algn="ctr"/>
                      <a:endParaRPr lang="en-US" sz="1400" b="0" dirty="0" smtClean="0">
                        <a:solidFill>
                          <a:schemeClr val="tx1"/>
                        </a:solidFill>
                        <a:latin typeface="Times New Roman" pitchFamily="18" charset="0"/>
                        <a:cs typeface="Times New Roman" pitchFamily="18" charset="0"/>
                      </a:endParaRPr>
                    </a:p>
                    <a:p>
                      <a:pPr algn="ctr"/>
                      <a:r>
                        <a:rPr lang="en-US" sz="1400" b="1" dirty="0" smtClean="0">
                          <a:solidFill>
                            <a:schemeClr val="tx1"/>
                          </a:solidFill>
                          <a:latin typeface="Times New Roman" pitchFamily="18" charset="0"/>
                          <a:cs typeface="Times New Roman" pitchFamily="18" charset="0"/>
                        </a:rPr>
                        <a:t>EXPERIMENTAL</a:t>
                      </a:r>
                    </a:p>
                    <a:p>
                      <a:pPr algn="ctr"/>
                      <a:r>
                        <a:rPr lang="en-US" sz="1400" b="1" dirty="0" smtClean="0">
                          <a:solidFill>
                            <a:schemeClr val="tx1"/>
                          </a:solidFill>
                          <a:latin typeface="Times New Roman" pitchFamily="18" charset="0"/>
                          <a:cs typeface="Times New Roman" pitchFamily="18" charset="0"/>
                        </a:rPr>
                        <a:t>RESULTS </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D" sz="1800" baseline="0" dirty="0" smtClean="0"/>
                        <a:t> </a:t>
                      </a:r>
                      <a:r>
                        <a:rPr lang="en-ID" sz="1800" dirty="0" smtClean="0"/>
                        <a:t>J4.8 Classifier – 80.7%</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D" sz="1800" dirty="0" smtClean="0"/>
                        <a:t> Random Forest – 82.7%</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D" sz="1800" dirty="0" smtClean="0"/>
                        <a:t>CNN with CV - Convolution Neural Network with Cross Validation</a:t>
                      </a:r>
                      <a:r>
                        <a:rPr lang="en-ID" sz="1800" baseline="0" dirty="0" smtClean="0"/>
                        <a:t> : Expected : </a:t>
                      </a:r>
                      <a:r>
                        <a:rPr lang="en-ID" sz="1800" dirty="0" smtClean="0"/>
                        <a:t>87-95%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822096"/>
                  </a:ext>
                </a:extLst>
              </a:tr>
              <a:tr h="9666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Times New Roman" pitchFamily="18" charset="0"/>
                          <a:cs typeface="Times New Roman" pitchFamily="18" charset="0"/>
                        </a:rPr>
                        <a:t>               ADVANTAGES</a:t>
                      </a:r>
                      <a:r>
                        <a:rPr lang="en-US" sz="1400" b="1" baseline="0" dirty="0" smtClean="0">
                          <a:solidFill>
                            <a:schemeClr val="tx1"/>
                          </a:solidFill>
                          <a:latin typeface="Times New Roman" pitchFamily="18" charset="0"/>
                          <a:cs typeface="Times New Roman" pitchFamily="18" charset="0"/>
                        </a:rPr>
                        <a:t> </a:t>
                      </a:r>
                      <a:endParaRPr lang="en-US" sz="1400" b="1" dirty="0" smtClean="0">
                        <a:solidFill>
                          <a:schemeClr val="tx1"/>
                        </a:solidFill>
                        <a:latin typeface="Times New Roman" pitchFamily="18" charset="0"/>
                        <a:cs typeface="Times New Roman" pitchFamily="18" charset="0"/>
                      </a:endParaRP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buFont typeface="Wingdings" pitchFamily="2" charset="2"/>
                        <a:buChar char="§"/>
                      </a:pPr>
                      <a:r>
                        <a:rPr lang="en-ID" sz="1400" dirty="0" smtClean="0">
                          <a:solidFill>
                            <a:schemeClr val="tx1"/>
                          </a:solidFill>
                          <a:latin typeface="Times New Roman" pitchFamily="18" charset="0"/>
                          <a:cs typeface="Times New Roman" pitchFamily="18" charset="0"/>
                        </a:rPr>
                        <a:t>  </a:t>
                      </a:r>
                      <a:r>
                        <a:rPr lang="en-ID" sz="1800" dirty="0" smtClean="0">
                          <a:solidFill>
                            <a:schemeClr val="tx1"/>
                          </a:solidFill>
                          <a:latin typeface="Times New Roman" pitchFamily="18" charset="0"/>
                          <a:cs typeface="Times New Roman" pitchFamily="18" charset="0"/>
                        </a:rPr>
                        <a:t>Well</a:t>
                      </a:r>
                      <a:r>
                        <a:rPr lang="en-ID" sz="1800" baseline="0" dirty="0" smtClean="0">
                          <a:solidFill>
                            <a:schemeClr val="tx1"/>
                          </a:solidFill>
                          <a:latin typeface="Times New Roman" pitchFamily="18" charset="0"/>
                          <a:cs typeface="Times New Roman" pitchFamily="18" charset="0"/>
                        </a:rPr>
                        <a:t> impact in Sociology , Governance , Economics </a:t>
                      </a:r>
                    </a:p>
                    <a:p>
                      <a:pPr>
                        <a:buFont typeface="Wingdings" pitchFamily="2" charset="2"/>
                        <a:buChar char="§"/>
                      </a:pPr>
                      <a:r>
                        <a:rPr lang="en-ID" sz="1800" dirty="0" smtClean="0">
                          <a:solidFill>
                            <a:schemeClr val="tx1"/>
                          </a:solidFill>
                          <a:latin typeface="Times New Roman" pitchFamily="18" charset="0"/>
                          <a:cs typeface="Times New Roman" pitchFamily="18" charset="0"/>
                        </a:rPr>
                        <a:t>  Will learn the Cognitive properties which make human</a:t>
                      </a:r>
                      <a:r>
                        <a:rPr lang="en-ID" sz="1800" baseline="0" dirty="0" smtClean="0">
                          <a:solidFill>
                            <a:schemeClr val="tx1"/>
                          </a:solidFill>
                          <a:latin typeface="Times New Roman" pitchFamily="18" charset="0"/>
                          <a:cs typeface="Times New Roman" pitchFamily="18" charset="0"/>
                        </a:rPr>
                        <a:t> relations </a:t>
                      </a:r>
                    </a:p>
                    <a:p>
                      <a:pPr>
                        <a:buFont typeface="Wingdings" pitchFamily="2" charset="2"/>
                        <a:buChar char="§"/>
                      </a:pPr>
                      <a:r>
                        <a:rPr lang="en-ID" sz="1800" baseline="0" dirty="0" smtClean="0">
                          <a:solidFill>
                            <a:schemeClr val="tx1"/>
                          </a:solidFill>
                          <a:latin typeface="Times New Roman" pitchFamily="18" charset="0"/>
                          <a:cs typeface="Times New Roman" pitchFamily="18" charset="0"/>
                        </a:rPr>
                        <a:t>  Helpful for Qualitative research to find valid users and to prevent spammers</a:t>
                      </a: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868922"/>
                  </a:ext>
                </a:extLst>
              </a:tr>
              <a:tr h="78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Times New Roman" pitchFamily="18" charset="0"/>
                          <a:cs typeface="Times New Roman" pitchFamily="18" charset="0"/>
                        </a:rPr>
                        <a:t>                </a:t>
                      </a:r>
                      <a:r>
                        <a:rPr lang="en-US" sz="1400" b="1" dirty="0" smtClean="0">
                          <a:solidFill>
                            <a:schemeClr val="tx1"/>
                          </a:solidFill>
                          <a:latin typeface="Times New Roman" pitchFamily="18" charset="0"/>
                          <a:cs typeface="Times New Roman" pitchFamily="18" charset="0"/>
                        </a:rPr>
                        <a:t>DE-MERITS</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400" baseline="0" dirty="0" smtClean="0">
                        <a:solidFill>
                          <a:schemeClr val="tx1"/>
                        </a:solidFill>
                        <a:latin typeface="Times New Roman" pitchFamily="18" charset="0"/>
                        <a:cs typeface="Times New Roman" pitchFamily="18" charset="0"/>
                      </a:endParaRPr>
                    </a:p>
                    <a:p>
                      <a:pPr marL="285750" indent="-285750">
                        <a:buFont typeface="Wingdings" panose="05000000000000000000" pitchFamily="2" charset="2"/>
                        <a:buChar char="§"/>
                      </a:pPr>
                      <a:r>
                        <a:rPr lang="en-ID" sz="1800" b="0" baseline="0" dirty="0" smtClean="0">
                          <a:solidFill>
                            <a:schemeClr val="tx1"/>
                          </a:solidFill>
                          <a:latin typeface="Times New Roman" pitchFamily="18" charset="0"/>
                          <a:cs typeface="Times New Roman" pitchFamily="18" charset="0"/>
                        </a:rPr>
                        <a:t>Challenging to predict True Negatives </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804732"/>
                  </a:ext>
                </a:extLst>
              </a:tr>
            </a:tbl>
          </a:graphicData>
        </a:graphic>
      </p:graphicFrame>
    </p:spTree>
    <p:extLst>
      <p:ext uri="{BB962C8B-B14F-4D97-AF65-F5344CB8AC3E}">
        <p14:creationId xmlns:p14="http://schemas.microsoft.com/office/powerpoint/2010/main" val="3864259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99" y="0"/>
            <a:ext cx="8963297" cy="1143000"/>
          </a:xfrm>
        </p:spPr>
        <p:txBody>
          <a:bodyPr>
            <a:normAutofit/>
          </a:bodyPr>
          <a:lstStyle/>
          <a:p>
            <a:pPr algn="ctr"/>
            <a:r>
              <a:rPr lang="en-US" sz="2400" b="1" dirty="0" smtClean="0">
                <a:latin typeface="Arial" panose="020B0604020202020204" pitchFamily="34" charset="0"/>
                <a:cs typeface="Arial" panose="020B0604020202020204" pitchFamily="34" charset="0"/>
              </a:rPr>
              <a:t>2) The effect of wording on message propagation:</a:t>
            </a:r>
            <a:br>
              <a:rPr lang="en-US" sz="2400" b="1" dirty="0" smtClean="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Topic- and author-controlled natural experiments on Twitter</a:t>
            </a:r>
            <a:endParaRPr lang="en-US" sz="2400" b="1" dirty="0">
              <a:latin typeface="Arial" panose="020B0604020202020204" pitchFamily="34" charset="0"/>
              <a:cs typeface="Arial" panose="020B0604020202020204" pitchFamily="34" charset="0"/>
            </a:endParaRPr>
          </a:p>
        </p:txBody>
      </p:sp>
      <p:graphicFrame>
        <p:nvGraphicFramePr>
          <p:cNvPr id="7" name="Content Placeholder 6"/>
          <p:cNvGraphicFramePr>
            <a:graphicFrameLocks noGrp="1"/>
          </p:cNvGraphicFramePr>
          <p:nvPr>
            <p:ph idx="1"/>
            <p:extLst/>
          </p:nvPr>
        </p:nvGraphicFramePr>
        <p:xfrm>
          <a:off x="500742" y="1025433"/>
          <a:ext cx="11033760" cy="5669280"/>
        </p:xfrm>
        <a:graphic>
          <a:graphicData uri="http://schemas.openxmlformats.org/drawingml/2006/table">
            <a:tbl>
              <a:tblPr firstRow="1" bandRow="1">
                <a:tableStyleId>{F2DE63D5-997A-4646-A377-4702673A728D}</a:tableStyleId>
              </a:tblPr>
              <a:tblGrid>
                <a:gridCol w="2856411">
                  <a:extLst>
                    <a:ext uri="{9D8B030D-6E8A-4147-A177-3AD203B41FA5}">
                      <a16:colId xmlns:a16="http://schemas.microsoft.com/office/drawing/2014/main" val="4196220609"/>
                    </a:ext>
                  </a:extLst>
                </a:gridCol>
                <a:gridCol w="8177349">
                  <a:extLst>
                    <a:ext uri="{9D8B030D-6E8A-4147-A177-3AD203B41FA5}">
                      <a16:colId xmlns:a16="http://schemas.microsoft.com/office/drawing/2014/main" val="675296230"/>
                    </a:ext>
                  </a:extLst>
                </a:gridCol>
              </a:tblGrid>
              <a:tr h="885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chemeClr val="tx1"/>
                          </a:solidFill>
                          <a:latin typeface="Times New Roman" pitchFamily="18" charset="0"/>
                          <a:cs typeface="Times New Roman" pitchFamily="18" charset="0"/>
                        </a:rPr>
                        <a:t>        OBJECTIVE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D" dirty="0" smtClean="0"/>
                        <a:t>    </a:t>
                      </a:r>
                    </a:p>
                    <a:p>
                      <a:pPr marL="285750" indent="-285750" algn="l">
                        <a:buFont typeface="Wingdings" pitchFamily="2" charset="2"/>
                        <a:buChar char="§"/>
                      </a:pPr>
                      <a:r>
                        <a:rPr lang="en-US" sz="1800" b="0" i="0" u="none" strike="noStrike" kern="1200" baseline="0" dirty="0" smtClean="0">
                          <a:solidFill>
                            <a:schemeClr val="tx1"/>
                          </a:solidFill>
                          <a:latin typeface="Times New Roman" pitchFamily="18" charset="0"/>
                          <a:ea typeface="+mn-ea"/>
                          <a:cs typeface="Times New Roman" pitchFamily="18" charset="0"/>
                        </a:rPr>
                        <a:t>To</a:t>
                      </a:r>
                      <a:r>
                        <a:rPr lang="en-US" sz="1800" b="1" i="0" u="none" strike="noStrike" kern="1200" baseline="0" dirty="0" smtClean="0">
                          <a:solidFill>
                            <a:schemeClr val="tx1"/>
                          </a:solidFill>
                          <a:latin typeface="Times New Roman" pitchFamily="18" charset="0"/>
                          <a:ea typeface="+mn-ea"/>
                          <a:cs typeface="Times New Roman" pitchFamily="18" charset="0"/>
                        </a:rPr>
                        <a:t> </a:t>
                      </a:r>
                      <a:r>
                        <a:rPr lang="en-US" sz="1800" b="0" i="0" u="none" strike="noStrike" kern="1200" baseline="0" dirty="0" smtClean="0">
                          <a:solidFill>
                            <a:schemeClr val="dk1"/>
                          </a:solidFill>
                          <a:latin typeface="Times New Roman" pitchFamily="18" charset="0"/>
                          <a:ea typeface="+mn-ea"/>
                          <a:cs typeface="Times New Roman" pitchFamily="18" charset="0"/>
                        </a:rPr>
                        <a:t>investigate whether a different choice of words affects message propagation, controlling for user and topic.</a:t>
                      </a:r>
                      <a:endParaRPr lang="en-US" sz="1800" baseline="0" dirty="0" smtClean="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8344389"/>
                  </a:ext>
                </a:extLst>
              </a:tr>
              <a:tr h="885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ln>
                          <a:noFill/>
                        </a:ln>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ln>
                            <a:noFill/>
                          </a:ln>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buFont typeface="Wingdings" pitchFamily="2" charset="2"/>
                        <a:buNone/>
                      </a:pPr>
                      <a:r>
                        <a:rPr lang="en-US" sz="1800" dirty="0" smtClean="0">
                          <a:solidFill>
                            <a:schemeClr val="tx1"/>
                          </a:solidFill>
                          <a:latin typeface="Times New Roman" pitchFamily="18" charset="0"/>
                          <a:cs typeface="Times New Roman" pitchFamily="18" charset="0"/>
                        </a:rPr>
                        <a:t>   </a:t>
                      </a:r>
                    </a:p>
                    <a:p>
                      <a:pPr>
                        <a:buFont typeface="Wingdings" pitchFamily="2" charset="2"/>
                        <a:buChar char="§"/>
                      </a:pPr>
                      <a:r>
                        <a:rPr lang="en-US" sz="1800" dirty="0" smtClean="0">
                          <a:solidFill>
                            <a:schemeClr val="tx1"/>
                          </a:solidFill>
                          <a:latin typeface="Times New Roman" pitchFamily="18" charset="0"/>
                          <a:cs typeface="Times New Roman" pitchFamily="18" charset="0"/>
                        </a:rPr>
                        <a:t>   Crawling</a:t>
                      </a:r>
                      <a:r>
                        <a:rPr lang="en-US" sz="1800" baseline="0" dirty="0" smtClean="0">
                          <a:solidFill>
                            <a:schemeClr val="tx1"/>
                          </a:solidFill>
                          <a:latin typeface="Times New Roman" pitchFamily="18" charset="0"/>
                          <a:cs typeface="Times New Roman" pitchFamily="18" charset="0"/>
                        </a:rPr>
                        <a:t> time-lines via Twitter API</a:t>
                      </a:r>
                      <a:endParaRPr lang="en-US" sz="1800" dirty="0" smtClean="0">
                        <a:solidFill>
                          <a:schemeClr val="tx1"/>
                        </a:solidFill>
                        <a:latin typeface="Times New Roman" pitchFamily="18" charset="0"/>
                        <a:cs typeface="Times New Roman" pitchFamily="18"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849194"/>
                  </a:ext>
                </a:extLst>
              </a:tr>
              <a:tr h="1683318">
                <a:tc>
                  <a:txBody>
                    <a:bodyPr/>
                    <a:lstStyle/>
                    <a:p>
                      <a:pPr algn="ctr"/>
                      <a:endParaRPr lang="en-US" sz="1800" dirty="0" smtClean="0">
                        <a:solidFill>
                          <a:schemeClr val="tx1"/>
                        </a:solidFill>
                        <a:latin typeface="Times New Roman" pitchFamily="18" charset="0"/>
                        <a:cs typeface="Times New Roman" pitchFamily="18" charset="0"/>
                      </a:endParaRPr>
                    </a:p>
                    <a:p>
                      <a:pPr algn="ctr"/>
                      <a:endParaRPr lang="en-US" sz="1800" b="1" dirty="0" smtClean="0">
                        <a:solidFill>
                          <a:schemeClr val="tx1"/>
                        </a:solidFill>
                        <a:latin typeface="Times New Roman" pitchFamily="18" charset="0"/>
                        <a:cs typeface="Times New Roman" pitchFamily="18" charset="0"/>
                      </a:endParaRPr>
                    </a:p>
                    <a:p>
                      <a:pPr algn="ctr"/>
                      <a:r>
                        <a:rPr lang="en-US" sz="1800" b="1" dirty="0" smtClean="0">
                          <a:solidFill>
                            <a:schemeClr val="tx1"/>
                          </a:solidFill>
                          <a:latin typeface="Times New Roman" pitchFamily="18" charset="0"/>
                          <a:cs typeface="Times New Roman" pitchFamily="18" charset="0"/>
                        </a:rPr>
                        <a:t>EXPERIMENTAL</a:t>
                      </a:r>
                    </a:p>
                    <a:p>
                      <a:pPr algn="ctr"/>
                      <a:r>
                        <a:rPr lang="en-US" sz="1800" b="1" dirty="0" smtClean="0">
                          <a:solidFill>
                            <a:schemeClr val="tx1"/>
                          </a:solidFill>
                          <a:latin typeface="Times New Roman" pitchFamily="18" charset="0"/>
                          <a:cs typeface="Times New Roman" pitchFamily="18" charset="0"/>
                        </a:rPr>
                        <a:t>RESULTS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800" b="0" i="0" u="none" strike="noStrike" kern="1200" baseline="0" dirty="0" smtClean="0">
                        <a:solidFill>
                          <a:schemeClr val="dk1"/>
                        </a:solidFill>
                        <a:latin typeface="Times New Roman" pitchFamily="18" charset="0"/>
                        <a:ea typeface="+mn-ea"/>
                        <a:cs typeface="Times New Roman" pitchFamily="18" charset="0"/>
                      </a:endParaRPr>
                    </a:p>
                    <a:p>
                      <a:pPr marL="285750" indent="-285750">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Investigates computationally what wording features correspond to messages achieving a broader reach.</a:t>
                      </a:r>
                    </a:p>
                    <a:p>
                      <a:pPr marL="285750" indent="-285750">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Use hypothesis testing  to evaluate the importance of each feature for message propagation.</a:t>
                      </a:r>
                      <a:endParaRPr lang="en-US" sz="1800" dirty="0" smtClean="0">
                        <a:solidFill>
                          <a:schemeClr val="tx1"/>
                        </a:solidFill>
                        <a:latin typeface="Times New Roman" pitchFamily="18" charset="0"/>
                        <a:cs typeface="Times New Roman" pitchFamily="18" charset="0"/>
                      </a:endParaRPr>
                    </a:p>
                    <a:p>
                      <a:r>
                        <a:rPr lang="en-US" sz="1800" b="0" i="0" u="none" strike="noStrike" kern="1200" baseline="0" dirty="0" smtClean="0">
                          <a:solidFill>
                            <a:schemeClr val="dk1"/>
                          </a:solidFill>
                          <a:latin typeface="Times New Roman" pitchFamily="18" charset="0"/>
                          <a:ea typeface="+mn-ea"/>
                          <a:cs typeface="Times New Roman" pitchFamily="18"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822096"/>
                  </a:ext>
                </a:extLst>
              </a:tr>
              <a:tr h="885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ADVANTAGES</a:t>
                      </a:r>
                      <a:r>
                        <a:rPr lang="en-US" sz="1800" b="1" baseline="0" dirty="0" smtClean="0">
                          <a:solidFill>
                            <a:schemeClr val="tx1"/>
                          </a:solidFill>
                          <a:latin typeface="Times New Roman" pitchFamily="18" charset="0"/>
                          <a:cs typeface="Times New Roman" pitchFamily="18" charset="0"/>
                        </a:rPr>
                        <a:t> </a:t>
                      </a:r>
                      <a:endParaRPr lang="en-US" sz="1800" b="1" dirty="0" smtClean="0">
                        <a:solidFill>
                          <a:schemeClr val="tx1"/>
                        </a:solidFill>
                        <a:latin typeface="Times New Roman" pitchFamily="18" charset="0"/>
                        <a:cs typeface="Times New Roman" pitchFamily="18"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   Efficacy and author preference</a:t>
                      </a:r>
                    </a:p>
                    <a:p>
                      <a:pPr>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   Predicting the “better” wording</a:t>
                      </a: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868922"/>
                  </a:ext>
                </a:extLst>
              </a:tr>
              <a:tr h="11517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Times New Roman" pitchFamily="18" charset="0"/>
                          <a:cs typeface="Times New Roman" pitchFamily="18" charset="0"/>
                        </a:rPr>
                        <a:t>        DE-MERITS</a:t>
                      </a:r>
                    </a:p>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800" baseline="0" dirty="0" smtClean="0">
                        <a:solidFill>
                          <a:schemeClr val="tx1"/>
                        </a:solidFill>
                        <a:latin typeface="Times New Roman" pitchFamily="18" charset="0"/>
                        <a:cs typeface="Times New Roman" pitchFamily="18" charset="0"/>
                      </a:endParaRPr>
                    </a:p>
                    <a:p>
                      <a:pPr marL="285750" indent="-285750">
                        <a:buFont typeface="Wingdings" pitchFamily="2" charset="2"/>
                        <a:buChar char="§"/>
                      </a:pPr>
                      <a:r>
                        <a:rPr lang="en-US" sz="1800" b="0" i="0" u="none" strike="noStrike" kern="1200" baseline="0" dirty="0" smtClean="0">
                          <a:solidFill>
                            <a:schemeClr val="dk1"/>
                          </a:solidFill>
                          <a:latin typeface="Times New Roman" pitchFamily="18" charset="0"/>
                          <a:ea typeface="+mn-ea"/>
                          <a:cs typeface="Times New Roman" pitchFamily="18" charset="0"/>
                        </a:rPr>
                        <a:t>Propagation prediction becomes more challenging when topic and author controls are applied.</a:t>
                      </a:r>
                      <a:endParaRPr lang="en-US" sz="1800" dirty="0" smtClean="0">
                        <a:solidFill>
                          <a:schemeClr val="tx1"/>
                        </a:solidFill>
                        <a:latin typeface="Times New Roman" pitchFamily="18" charset="0"/>
                        <a:cs typeface="Times New Roman" pitchFamily="18" charset="0"/>
                      </a:endParaRPr>
                    </a:p>
                    <a:p>
                      <a:pPr marL="0" indent="0">
                        <a:buFont typeface="Wingdings" pitchFamily="2" charset="2"/>
                        <a:buNone/>
                      </a:pP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804732"/>
                  </a:ext>
                </a:extLst>
              </a:tr>
            </a:tbl>
          </a:graphicData>
        </a:graphic>
      </p:graphicFrame>
    </p:spTree>
    <p:extLst>
      <p:ext uri="{BB962C8B-B14F-4D97-AF65-F5344CB8AC3E}">
        <p14:creationId xmlns:p14="http://schemas.microsoft.com/office/powerpoint/2010/main" val="3546364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803</Words>
  <Application>Microsoft Office PowerPoint</Application>
  <PresentationFormat>Widescreen</PresentationFormat>
  <Paragraphs>170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Bahnschrift SemiCondensed</vt:lpstr>
      <vt:lpstr>Calibri</vt:lpstr>
      <vt:lpstr>Calibri Light</vt:lpstr>
      <vt:lpstr>Times New Roman</vt:lpstr>
      <vt:lpstr>Wingdings</vt:lpstr>
      <vt:lpstr>Office Theme</vt:lpstr>
      <vt:lpstr>PREDICTING MESSAGE PROPAGATION  </vt:lpstr>
      <vt:lpstr>THE  TEAM :</vt:lpstr>
      <vt:lpstr> ABSTRACT : </vt:lpstr>
      <vt:lpstr>INPUT : </vt:lpstr>
      <vt:lpstr>EXISTING RELATED WORK :</vt:lpstr>
      <vt:lpstr>Proposal System : </vt:lpstr>
      <vt:lpstr>LITREATURE SURVEY </vt:lpstr>
      <vt:lpstr>1) BASE PAPER : A Micromodel to Predict Message Propagation for Twitter Users</vt:lpstr>
      <vt:lpstr>2) The effect of wording on message propagation: Topic- and author-controlled natural experiments on Twitter</vt:lpstr>
      <vt:lpstr>3) The Small World Problem</vt:lpstr>
      <vt:lpstr>4) PTMIB: Profiling Top Most Influential Blogger using Content Based Data Mining Approach</vt:lpstr>
      <vt:lpstr>5 ) Mean Degrees of Separation </vt:lpstr>
      <vt:lpstr>FLOWCHART : </vt:lpstr>
      <vt:lpstr>OUTPUT :</vt:lpstr>
      <vt:lpstr>  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SOCIAL NEXUS</dc:title>
  <dc:creator>Nivas</dc:creator>
  <cp:lastModifiedBy>Nivas</cp:lastModifiedBy>
  <cp:revision>29</cp:revision>
  <dcterms:created xsi:type="dcterms:W3CDTF">2018-12-28T08:10:46Z</dcterms:created>
  <dcterms:modified xsi:type="dcterms:W3CDTF">2019-02-01T02:53:57Z</dcterms:modified>
</cp:coreProperties>
</file>