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3" r:id="rId6"/>
    <p:sldId id="265" r:id="rId7"/>
    <p:sldId id="266" r:id="rId8"/>
    <p:sldId id="267" r:id="rId9"/>
    <p:sldId id="269" r:id="rId10"/>
    <p:sldId id="270" r:id="rId11"/>
    <p:sldId id="271" r:id="rId12"/>
    <p:sldId id="272" r:id="rId13"/>
    <p:sldId id="273" r:id="rId14"/>
    <p:sldId id="274" r:id="rId15"/>
    <p:sldId id="275" r:id="rId16"/>
    <p:sldId id="276" r:id="rId17"/>
    <p:sldId id="277" r:id="rId18"/>
    <p:sldId id="279" r:id="rId19"/>
    <p:sldId id="280" r:id="rId20"/>
    <p:sldId id="281" r:id="rId21"/>
    <p:sldId id="282" r:id="rId22"/>
    <p:sldId id="284" r:id="rId23"/>
    <p:sldId id="285" r:id="rId24"/>
    <p:sldId id="287" r:id="rId25"/>
    <p:sldId id="289"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2AEC2-48AD-055E-B666-E8DA5717E11F}" v="291" dt="2022-05-13T04:01:34.049"/>
    <p1510:client id="{F19FEE4B-1AA6-C4EA-A0C4-A76B95025BEC}" v="380" dt="2022-05-13T13:08:0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88051" y="329184"/>
            <a:ext cx="5003947" cy="2798063"/>
          </a:xfrm>
        </p:spPr>
        <p:txBody>
          <a:bodyPr anchor="b">
            <a:normAutofit/>
          </a:bodyPr>
          <a:lstStyle/>
          <a:p>
            <a:r>
              <a:rPr lang="en-US" sz="4200" b="1" dirty="0">
                <a:cs typeface="Calibri Light"/>
              </a:rPr>
              <a:t>Design and Implementation of Online Shopping System</a:t>
            </a:r>
          </a:p>
        </p:txBody>
      </p:sp>
      <p:sp>
        <p:nvSpPr>
          <p:cNvPr id="3" name="Subtitle 2"/>
          <p:cNvSpPr>
            <a:spLocks noGrp="1"/>
          </p:cNvSpPr>
          <p:nvPr>
            <p:ph type="subTitle" idx="1"/>
          </p:nvPr>
        </p:nvSpPr>
        <p:spPr>
          <a:xfrm>
            <a:off x="7490736" y="4385133"/>
            <a:ext cx="4248417" cy="2006958"/>
          </a:xfrm>
        </p:spPr>
        <p:txBody>
          <a:bodyPr vert="horz" lIns="91440" tIns="45720" rIns="91440" bIns="45720" rtlCol="0" anchor="t">
            <a:noAutofit/>
          </a:bodyPr>
          <a:lstStyle/>
          <a:p>
            <a:r>
              <a:rPr lang="en-US" sz="1800" b="1" dirty="0">
                <a:cs typeface="Calibri"/>
              </a:rPr>
              <a:t>By</a:t>
            </a:r>
          </a:p>
          <a:p>
            <a:r>
              <a:rPr lang="en-US" sz="1800" b="1" dirty="0">
                <a:ea typeface="+mn-lt"/>
                <a:cs typeface="+mn-lt"/>
              </a:rPr>
              <a:t>Nivas Kanmanthareddy</a:t>
            </a:r>
            <a:r>
              <a:rPr lang="en-US" sz="1800" dirty="0">
                <a:ea typeface="+mn-lt"/>
                <a:cs typeface="+mn-lt"/>
              </a:rPr>
              <a:t> </a:t>
            </a:r>
            <a:endParaRPr lang="en-US" sz="1800" dirty="0"/>
          </a:p>
          <a:p>
            <a:r>
              <a:rPr lang="en-US" sz="1800" b="1" dirty="0">
                <a:ea typeface="+mn-lt"/>
                <a:cs typeface="+mn-lt"/>
              </a:rPr>
              <a:t>Sri Gayatri Mudimbi</a:t>
            </a:r>
            <a:r>
              <a:rPr lang="en-US" sz="1800" dirty="0">
                <a:ea typeface="+mn-lt"/>
                <a:cs typeface="+mn-lt"/>
              </a:rPr>
              <a:t> </a:t>
            </a:r>
          </a:p>
          <a:p>
            <a:r>
              <a:rPr lang="en-US" sz="1800" b="1" dirty="0">
                <a:ea typeface="+mn-lt"/>
                <a:cs typeface="+mn-lt"/>
              </a:rPr>
              <a:t>Keerthana Sankaramaddi</a:t>
            </a:r>
            <a:r>
              <a:rPr lang="en-US" sz="1800" dirty="0">
                <a:ea typeface="+mn-lt"/>
                <a:cs typeface="+mn-lt"/>
              </a:rPr>
              <a:t> </a:t>
            </a:r>
            <a:endParaRPr lang="en-US" sz="1800" dirty="0"/>
          </a:p>
          <a:p>
            <a:r>
              <a:rPr lang="en-US" sz="1800" b="1" dirty="0">
                <a:ea typeface="+mn-lt"/>
                <a:cs typeface="+mn-lt"/>
              </a:rPr>
              <a:t>Asha Jyothi Mannem</a:t>
            </a:r>
            <a:r>
              <a:rPr lang="en-US" sz="1800" dirty="0">
                <a:ea typeface="+mn-lt"/>
                <a:cs typeface="+mn-lt"/>
              </a:rPr>
              <a:t> </a:t>
            </a:r>
            <a:endParaRPr lang="en-US" sz="18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Shopping cart">
            <a:extLst>
              <a:ext uri="{FF2B5EF4-FFF2-40B4-BE49-F238E27FC236}">
                <a16:creationId xmlns:a16="http://schemas.microsoft.com/office/drawing/2014/main" id="{F1F5BCB3-EE1B-D054-6D54-B9F3F2F9E5A2}"/>
              </a:ext>
            </a:extLst>
          </p:cNvPr>
          <p:cNvPicPr>
            <a:picLocks noChangeAspect="1"/>
          </p:cNvPicPr>
          <p:nvPr/>
        </p:nvPicPr>
        <p:blipFill rotWithShape="1">
          <a:blip r:embed="rId2"/>
          <a:srcRect r="3312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F486740-739E-0354-FCB3-06E86E4C6E47}"/>
              </a:ext>
            </a:extLst>
          </p:cNvPr>
          <p:cNvSpPr>
            <a:spLocks noGrp="1"/>
          </p:cNvSpPr>
          <p:nvPr>
            <p:ph type="title"/>
          </p:nvPr>
        </p:nvSpPr>
        <p:spPr>
          <a:xfrm>
            <a:off x="762871" y="429768"/>
            <a:ext cx="5157216" cy="1197864"/>
          </a:xfrm>
        </p:spPr>
        <p:txBody>
          <a:bodyPr>
            <a:normAutofit/>
          </a:bodyPr>
          <a:lstStyle/>
          <a:p>
            <a:r>
              <a:rPr lang="en-US" b="1" dirty="0">
                <a:ea typeface="+mj-lt"/>
                <a:cs typeface="+mj-lt"/>
              </a:rPr>
              <a:t>ORDER US PAGE: </a:t>
            </a:r>
            <a:endParaRPr lang="en-US" dirty="0">
              <a:cs typeface="Calibri Light"/>
            </a:endParaRPr>
          </a:p>
        </p:txBody>
      </p:sp>
      <p:cxnSp>
        <p:nvCxnSpPr>
          <p:cNvPr id="22" name="Straight Connector 2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65AEB1-5D21-E769-39D4-F3E4478606CA}"/>
              </a:ext>
            </a:extLst>
          </p:cNvPr>
          <p:cNvSpPr>
            <a:spLocks noGrp="1"/>
          </p:cNvSpPr>
          <p:nvPr>
            <p:ph idx="1"/>
          </p:nvPr>
        </p:nvSpPr>
        <p:spPr>
          <a:xfrm>
            <a:off x="762871" y="1627632"/>
            <a:ext cx="7736695" cy="576073"/>
          </a:xfrm>
        </p:spPr>
        <p:txBody>
          <a:bodyPr vert="horz" lIns="91440" tIns="45720" rIns="91440" bIns="45720" rtlCol="0" anchor="t">
            <a:normAutofit/>
          </a:bodyPr>
          <a:lstStyle/>
          <a:p>
            <a:r>
              <a:rPr lang="en-US" sz="2200" dirty="0">
                <a:latin typeface="Calibri Light"/>
                <a:cs typeface="Calibri Light"/>
              </a:rPr>
              <a:t>Registered users can order desired products from here.</a:t>
            </a:r>
            <a:endParaRPr lang="en-US" sz="2200" dirty="0">
              <a:latin typeface="Calibri" panose="020F0502020204030204"/>
              <a:cs typeface="Calibri" panose="020F0502020204030204"/>
            </a:endParaRPr>
          </a:p>
          <a:p>
            <a:pPr marL="0" indent="0">
              <a:buNone/>
            </a:pPr>
            <a:endParaRPr lang="en-US" sz="2200" dirty="0">
              <a:ea typeface="+mn-lt"/>
              <a:cs typeface="+mn-lt"/>
            </a:endParaRPr>
          </a:p>
          <a:p>
            <a:endParaRPr lang="en-US" sz="2200" dirty="0">
              <a:cs typeface="Calibri"/>
            </a:endParaRPr>
          </a:p>
        </p:txBody>
      </p:sp>
      <p:pic>
        <p:nvPicPr>
          <p:cNvPr id="5" name="Picture 5" descr="Graphical user interface, website&#10;&#10;Description automatically generated">
            <a:extLst>
              <a:ext uri="{FF2B5EF4-FFF2-40B4-BE49-F238E27FC236}">
                <a16:creationId xmlns:a16="http://schemas.microsoft.com/office/drawing/2014/main" id="{9E342D8E-8F38-A582-C80C-ABA9F87359A3}"/>
              </a:ext>
            </a:extLst>
          </p:cNvPr>
          <p:cNvPicPr>
            <a:picLocks noChangeAspect="1"/>
          </p:cNvPicPr>
          <p:nvPr/>
        </p:nvPicPr>
        <p:blipFill rotWithShape="1">
          <a:blip r:embed="rId2"/>
          <a:srcRect r="3" b="9358"/>
          <a:stretch/>
        </p:blipFill>
        <p:spPr>
          <a:xfrm>
            <a:off x="1262743" y="2397299"/>
            <a:ext cx="7646125" cy="3991157"/>
          </a:xfrm>
          <a:prstGeom prst="rect">
            <a:avLst/>
          </a:prstGeom>
        </p:spPr>
      </p:pic>
    </p:spTree>
    <p:extLst>
      <p:ext uri="{BB962C8B-B14F-4D97-AF65-F5344CB8AC3E}">
        <p14:creationId xmlns:p14="http://schemas.microsoft.com/office/powerpoint/2010/main" val="15416452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D1B54EF-1ACF-199A-682D-FFCC90AB5FF4}"/>
              </a:ext>
            </a:extLst>
          </p:cNvPr>
          <p:cNvSpPr>
            <a:spLocks noGrp="1"/>
          </p:cNvSpPr>
          <p:nvPr>
            <p:ph type="title"/>
          </p:nvPr>
        </p:nvSpPr>
        <p:spPr>
          <a:xfrm>
            <a:off x="841248" y="440436"/>
            <a:ext cx="5157216" cy="1197864"/>
          </a:xfrm>
        </p:spPr>
        <p:txBody>
          <a:bodyPr>
            <a:normAutofit/>
          </a:bodyPr>
          <a:lstStyle/>
          <a:p>
            <a:r>
              <a:rPr lang="en-US" b="1" dirty="0">
                <a:ea typeface="+mj-lt"/>
                <a:cs typeface="+mj-lt"/>
              </a:rPr>
              <a:t>Contact Us Page</a:t>
            </a:r>
            <a:r>
              <a:rPr lang="en-US" dirty="0">
                <a:ea typeface="+mj-lt"/>
                <a:cs typeface="+mj-lt"/>
              </a:rPr>
              <a:t>: </a:t>
            </a:r>
            <a:endParaRPr lang="en-US" dirty="0"/>
          </a:p>
        </p:txBody>
      </p:sp>
      <p:cxnSp>
        <p:nvCxnSpPr>
          <p:cNvPr id="18" name="Straight Connector 1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B97C8F-9B08-7014-C901-0CDD908FF9C1}"/>
              </a:ext>
            </a:extLst>
          </p:cNvPr>
          <p:cNvSpPr>
            <a:spLocks noGrp="1"/>
          </p:cNvSpPr>
          <p:nvPr>
            <p:ph idx="1"/>
          </p:nvPr>
        </p:nvSpPr>
        <p:spPr>
          <a:xfrm>
            <a:off x="782648" y="1445349"/>
            <a:ext cx="8389838" cy="825573"/>
          </a:xfrm>
        </p:spPr>
        <p:txBody>
          <a:bodyPr vert="horz" lIns="91440" tIns="45720" rIns="91440" bIns="45720" rtlCol="0" anchor="t">
            <a:normAutofit/>
          </a:bodyPr>
          <a:lstStyle/>
          <a:p>
            <a:r>
              <a:rPr lang="en-US" sz="2200" dirty="0">
                <a:ea typeface="+mn-lt"/>
                <a:cs typeface="+mn-lt"/>
              </a:rPr>
              <a:t>Visitors and Registered users can contact website owners or administrators from here.</a:t>
            </a:r>
          </a:p>
          <a:p>
            <a:pPr marL="0" indent="0">
              <a:buNone/>
            </a:pPr>
            <a:endParaRPr lang="en-US" sz="2200" dirty="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7813C928-C914-5780-3514-C7ED119EE28A}"/>
              </a:ext>
            </a:extLst>
          </p:cNvPr>
          <p:cNvPicPr>
            <a:picLocks noChangeAspect="1"/>
          </p:cNvPicPr>
          <p:nvPr/>
        </p:nvPicPr>
        <p:blipFill>
          <a:blip r:embed="rId2"/>
          <a:stretch>
            <a:fillRect/>
          </a:stretch>
        </p:blipFill>
        <p:spPr>
          <a:xfrm>
            <a:off x="1576251" y="2342606"/>
            <a:ext cx="7515498" cy="4176405"/>
          </a:xfrm>
          <a:prstGeom prst="rect">
            <a:avLst/>
          </a:prstGeom>
        </p:spPr>
      </p:pic>
    </p:spTree>
    <p:extLst>
      <p:ext uri="{BB962C8B-B14F-4D97-AF65-F5344CB8AC3E}">
        <p14:creationId xmlns:p14="http://schemas.microsoft.com/office/powerpoint/2010/main" val="7515006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1FEF82E-C718-8A56-1A2E-8045AAD133E0}"/>
              </a:ext>
            </a:extLst>
          </p:cNvPr>
          <p:cNvSpPr>
            <a:spLocks noGrp="1"/>
          </p:cNvSpPr>
          <p:nvPr>
            <p:ph type="title"/>
          </p:nvPr>
        </p:nvSpPr>
        <p:spPr>
          <a:xfrm>
            <a:off x="675785" y="321346"/>
            <a:ext cx="5157216" cy="1197864"/>
          </a:xfrm>
        </p:spPr>
        <p:txBody>
          <a:bodyPr>
            <a:normAutofit/>
          </a:bodyPr>
          <a:lstStyle/>
          <a:p>
            <a:r>
              <a:rPr lang="en-US" b="1" dirty="0">
                <a:ea typeface="+mj-lt"/>
                <a:cs typeface="+mj-lt"/>
              </a:rPr>
              <a:t>REGISTER PAGE: </a:t>
            </a:r>
            <a:endParaRPr lang="en-US" dirty="0"/>
          </a:p>
        </p:txBody>
      </p:sp>
      <p:cxnSp>
        <p:nvCxnSpPr>
          <p:cNvPr id="27" name="Straight Connector 2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EF0862-DC97-5F28-4149-1619623E3243}"/>
              </a:ext>
            </a:extLst>
          </p:cNvPr>
          <p:cNvSpPr>
            <a:spLocks noGrp="1"/>
          </p:cNvSpPr>
          <p:nvPr>
            <p:ph idx="1"/>
          </p:nvPr>
        </p:nvSpPr>
        <p:spPr>
          <a:xfrm>
            <a:off x="745453" y="1610029"/>
            <a:ext cx="8267918" cy="461056"/>
          </a:xfrm>
        </p:spPr>
        <p:txBody>
          <a:bodyPr vert="horz" lIns="91440" tIns="45720" rIns="91440" bIns="45720" rtlCol="0" anchor="t">
            <a:normAutofit/>
          </a:bodyPr>
          <a:lstStyle/>
          <a:p>
            <a:r>
              <a:rPr lang="en-US" sz="2200" dirty="0">
                <a:ea typeface="+mn-lt"/>
                <a:cs typeface="+mn-lt"/>
              </a:rPr>
              <a:t>New users can register here </a:t>
            </a:r>
            <a:endParaRPr lang="en-US" sz="2200" dirty="0"/>
          </a:p>
          <a:p>
            <a:pPr marL="0" indent="0">
              <a:buNone/>
            </a:pPr>
            <a:endParaRPr lang="en-US" sz="2200" dirty="0">
              <a:cs typeface="Calibri"/>
            </a:endParaRPr>
          </a:p>
        </p:txBody>
      </p:sp>
      <p:pic>
        <p:nvPicPr>
          <p:cNvPr id="4" name="Picture 4">
            <a:extLst>
              <a:ext uri="{FF2B5EF4-FFF2-40B4-BE49-F238E27FC236}">
                <a16:creationId xmlns:a16="http://schemas.microsoft.com/office/drawing/2014/main" id="{445F6272-1CD4-EA43-6802-66170642568B}"/>
              </a:ext>
            </a:extLst>
          </p:cNvPr>
          <p:cNvPicPr>
            <a:picLocks noChangeAspect="1"/>
          </p:cNvPicPr>
          <p:nvPr/>
        </p:nvPicPr>
        <p:blipFill>
          <a:blip r:embed="rId2"/>
          <a:stretch>
            <a:fillRect/>
          </a:stretch>
        </p:blipFill>
        <p:spPr>
          <a:xfrm>
            <a:off x="1524000" y="2509312"/>
            <a:ext cx="7750629" cy="4115908"/>
          </a:xfrm>
          <a:prstGeom prst="rect">
            <a:avLst/>
          </a:prstGeom>
        </p:spPr>
      </p:pic>
    </p:spTree>
    <p:extLst>
      <p:ext uri="{BB962C8B-B14F-4D97-AF65-F5344CB8AC3E}">
        <p14:creationId xmlns:p14="http://schemas.microsoft.com/office/powerpoint/2010/main" val="24356006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1057AFD-5B77-788A-4BD2-A7D4E336341F}"/>
              </a:ext>
            </a:extLst>
          </p:cNvPr>
          <p:cNvSpPr>
            <a:spLocks noGrp="1"/>
          </p:cNvSpPr>
          <p:nvPr>
            <p:ph type="title"/>
          </p:nvPr>
        </p:nvSpPr>
        <p:spPr>
          <a:xfrm>
            <a:off x="684493" y="338763"/>
            <a:ext cx="5157216" cy="1197864"/>
          </a:xfrm>
        </p:spPr>
        <p:txBody>
          <a:bodyPr>
            <a:normAutofit/>
          </a:bodyPr>
          <a:lstStyle/>
          <a:p>
            <a:r>
              <a:rPr lang="en-US" b="1" dirty="0">
                <a:ea typeface="+mj-lt"/>
                <a:cs typeface="+mj-lt"/>
              </a:rPr>
              <a:t>LOGIN PAGE:</a:t>
            </a:r>
            <a:endParaRPr lang="en-US" dirty="0"/>
          </a:p>
        </p:txBody>
      </p:sp>
      <p:cxnSp>
        <p:nvCxnSpPr>
          <p:cNvPr id="18" name="Straight Connector 1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C33220-6787-9AD2-E724-C0D7A1CBE3A7}"/>
              </a:ext>
            </a:extLst>
          </p:cNvPr>
          <p:cNvSpPr>
            <a:spLocks noGrp="1"/>
          </p:cNvSpPr>
          <p:nvPr>
            <p:ph idx="1"/>
          </p:nvPr>
        </p:nvSpPr>
        <p:spPr>
          <a:xfrm>
            <a:off x="684493" y="1576250"/>
            <a:ext cx="8328878" cy="633984"/>
          </a:xfrm>
        </p:spPr>
        <p:txBody>
          <a:bodyPr vert="horz" lIns="91440" tIns="45720" rIns="91440" bIns="45720" rtlCol="0" anchor="t">
            <a:normAutofit/>
          </a:bodyPr>
          <a:lstStyle/>
          <a:p>
            <a:r>
              <a:rPr lang="en-US" sz="2200" dirty="0">
                <a:ea typeface="+mn-lt"/>
                <a:cs typeface="+mn-lt"/>
              </a:rPr>
              <a:t>Login page for both users and administrators.</a:t>
            </a:r>
          </a:p>
          <a:p>
            <a:pPr marL="0" indent="0">
              <a:buNone/>
            </a:pPr>
            <a:endParaRPr lang="en-US" sz="2200" dirty="0">
              <a:cs typeface="Calibri"/>
            </a:endParaRPr>
          </a:p>
        </p:txBody>
      </p:sp>
      <p:pic>
        <p:nvPicPr>
          <p:cNvPr id="4" name="Picture 4">
            <a:extLst>
              <a:ext uri="{FF2B5EF4-FFF2-40B4-BE49-F238E27FC236}">
                <a16:creationId xmlns:a16="http://schemas.microsoft.com/office/drawing/2014/main" id="{1BC0E251-32C1-CDD1-7119-4BE7268F3E24}"/>
              </a:ext>
            </a:extLst>
          </p:cNvPr>
          <p:cNvPicPr>
            <a:picLocks noChangeAspect="1"/>
          </p:cNvPicPr>
          <p:nvPr/>
        </p:nvPicPr>
        <p:blipFill rotWithShape="1">
          <a:blip r:embed="rId2"/>
          <a:srcRect l="-1" r="4" b="23078"/>
          <a:stretch/>
        </p:blipFill>
        <p:spPr>
          <a:xfrm>
            <a:off x="1445500" y="2515034"/>
            <a:ext cx="7707209" cy="3850932"/>
          </a:xfrm>
          <a:prstGeom prst="rect">
            <a:avLst/>
          </a:prstGeom>
        </p:spPr>
      </p:pic>
    </p:spTree>
    <p:extLst>
      <p:ext uri="{BB962C8B-B14F-4D97-AF65-F5344CB8AC3E}">
        <p14:creationId xmlns:p14="http://schemas.microsoft.com/office/powerpoint/2010/main" val="13965528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BCB204-6CBD-5E4C-AD49-CD55E2847459}"/>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Admin Page: </a:t>
            </a:r>
            <a:endParaRPr lang="en-US"/>
          </a:p>
        </p:txBody>
      </p:sp>
      <p:sp>
        <p:nvSpPr>
          <p:cNvPr id="3" name="Content Placeholder 2">
            <a:extLst>
              <a:ext uri="{FF2B5EF4-FFF2-40B4-BE49-F238E27FC236}">
                <a16:creationId xmlns:a16="http://schemas.microsoft.com/office/drawing/2014/main" id="{3CD27EA6-A705-F87F-82EE-D80959A1CA50}"/>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Only difference you see in this page is Role: Admin. User and Admin role will be checked once the page was login and Session [“role”] will be either Admin or User. If credentials belong to Admin, then role will be Admin and if credentials belong to User, then role will be User.</a:t>
            </a:r>
            <a:endParaRPr lang="en-US" sz="2400"/>
          </a:p>
        </p:txBody>
      </p:sp>
    </p:spTree>
    <p:extLst>
      <p:ext uri="{BB962C8B-B14F-4D97-AF65-F5344CB8AC3E}">
        <p14:creationId xmlns:p14="http://schemas.microsoft.com/office/powerpoint/2010/main" val="38648054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E6472-582B-8F17-56C4-F37CC97E12C1}"/>
              </a:ext>
            </a:extLst>
          </p:cNvPr>
          <p:cNvSpPr>
            <a:spLocks noGrp="1"/>
          </p:cNvSpPr>
          <p:nvPr>
            <p:ph type="title"/>
          </p:nvPr>
        </p:nvSpPr>
        <p:spPr>
          <a:xfrm>
            <a:off x="701909" y="301752"/>
            <a:ext cx="10515593" cy="1197864"/>
          </a:xfrm>
        </p:spPr>
        <p:txBody>
          <a:bodyPr>
            <a:normAutofit/>
          </a:bodyPr>
          <a:lstStyle/>
          <a:p>
            <a:r>
              <a:rPr lang="en-US" b="1" u="sng" dirty="0">
                <a:ea typeface="+mj-lt"/>
                <a:cs typeface="+mj-lt"/>
              </a:rPr>
              <a:t>PAYPAL FOR PAYMENT</a:t>
            </a:r>
            <a:r>
              <a:rPr lang="en-US" dirty="0">
                <a:ea typeface="+mj-lt"/>
                <a:cs typeface="+mj-lt"/>
              </a:rPr>
              <a:t>: </a:t>
            </a:r>
            <a:endParaRPr lang="en-US" dirty="0"/>
          </a:p>
        </p:txBody>
      </p:sp>
      <p:sp>
        <p:nvSpPr>
          <p:cNvPr id="18"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1CE78791-C102-909B-EDD0-3941D41AD629}"/>
              </a:ext>
            </a:extLst>
          </p:cNvPr>
          <p:cNvPicPr>
            <a:picLocks noChangeAspect="1"/>
          </p:cNvPicPr>
          <p:nvPr/>
        </p:nvPicPr>
        <p:blipFill rotWithShape="1">
          <a:blip r:embed="rId2"/>
          <a:srcRect l="10140" r="9026" b="1"/>
          <a:stretch/>
        </p:blipFill>
        <p:spPr>
          <a:xfrm>
            <a:off x="1140823" y="2197526"/>
            <a:ext cx="8325569" cy="4272943"/>
          </a:xfrm>
          <a:prstGeom prst="rect">
            <a:avLst/>
          </a:prstGeom>
        </p:spPr>
      </p:pic>
      <p:sp>
        <p:nvSpPr>
          <p:cNvPr id="3" name="Content Placeholder 2">
            <a:extLst>
              <a:ext uri="{FF2B5EF4-FFF2-40B4-BE49-F238E27FC236}">
                <a16:creationId xmlns:a16="http://schemas.microsoft.com/office/drawing/2014/main" id="{B4B41C9A-5923-66CF-9221-BB5FF0AD5C24}"/>
              </a:ext>
            </a:extLst>
          </p:cNvPr>
          <p:cNvSpPr>
            <a:spLocks noGrp="1"/>
          </p:cNvSpPr>
          <p:nvPr>
            <p:ph idx="1"/>
          </p:nvPr>
        </p:nvSpPr>
        <p:spPr>
          <a:xfrm>
            <a:off x="580602" y="808272"/>
            <a:ext cx="8780677" cy="2409382"/>
          </a:xfrm>
        </p:spPr>
        <p:txBody>
          <a:bodyPr vert="horz" lIns="91440" tIns="45720" rIns="91440" bIns="45720" rtlCol="0" anchor="ctr">
            <a:normAutofit/>
          </a:bodyPr>
          <a:lstStyle/>
          <a:p>
            <a:r>
              <a:rPr lang="en-US" sz="2000" dirty="0">
                <a:ea typeface="+mn-lt"/>
                <a:cs typeface="+mn-lt"/>
              </a:rPr>
              <a:t>Once users order products, they are redirected to a payment page. </a:t>
            </a:r>
          </a:p>
          <a:p>
            <a:pPr marL="0" indent="0">
              <a:buNone/>
            </a:pPr>
            <a:endParaRPr lang="en-US" sz="2000" dirty="0">
              <a:cs typeface="Calibri"/>
            </a:endParaRPr>
          </a:p>
        </p:txBody>
      </p:sp>
    </p:spTree>
    <p:extLst>
      <p:ext uri="{BB962C8B-B14F-4D97-AF65-F5344CB8AC3E}">
        <p14:creationId xmlns:p14="http://schemas.microsoft.com/office/powerpoint/2010/main" val="15852296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DBD06D-BC86-4450-8A04-134F1432CE2A}"/>
              </a:ext>
            </a:extLst>
          </p:cNvPr>
          <p:cNvSpPr>
            <a:spLocks noGrp="1"/>
          </p:cNvSpPr>
          <p:nvPr>
            <p:ph type="title"/>
          </p:nvPr>
        </p:nvSpPr>
        <p:spPr>
          <a:xfrm>
            <a:off x="2311147" y="365760"/>
            <a:ext cx="7569706" cy="1288238"/>
          </a:xfrm>
        </p:spPr>
        <p:txBody>
          <a:bodyPr anchor="ctr">
            <a:normAutofit/>
          </a:bodyPr>
          <a:lstStyle/>
          <a:p>
            <a:pPr algn="ctr"/>
            <a:r>
              <a:rPr lang="en-US" b="1">
                <a:ea typeface="+mj-lt"/>
                <a:cs typeface="+mj-lt"/>
              </a:rPr>
              <a:t>Data Management:</a:t>
            </a:r>
            <a:r>
              <a:rPr lang="en-US">
                <a:ea typeface="+mj-lt"/>
                <a:cs typeface="+mj-lt"/>
              </a:rPr>
              <a:t> </a:t>
            </a:r>
            <a:endParaRPr lang="en-US"/>
          </a:p>
        </p:txBody>
      </p:sp>
      <p:sp>
        <p:nvSpPr>
          <p:cNvPr id="3" name="Content Placeholder 2">
            <a:extLst>
              <a:ext uri="{FF2B5EF4-FFF2-40B4-BE49-F238E27FC236}">
                <a16:creationId xmlns:a16="http://schemas.microsoft.com/office/drawing/2014/main" id="{B6C1A323-7A95-B72B-524E-E3DC035DAB77}"/>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a:ea typeface="+mn-lt"/>
                <a:cs typeface="+mn-lt"/>
              </a:rPr>
              <a:t>Data Description</a:t>
            </a:r>
            <a:r>
              <a:rPr lang="en-US" sz="2400">
                <a:ea typeface="+mn-lt"/>
                <a:cs typeface="+mn-lt"/>
              </a:rPr>
              <a:t> :</a:t>
            </a:r>
            <a:endParaRPr lang="en-US" sz="2400"/>
          </a:p>
          <a:p>
            <a:pPr marL="0" indent="0">
              <a:buNone/>
            </a:pPr>
            <a:r>
              <a:rPr lang="en-US" sz="2400">
                <a:cs typeface="Calibri"/>
              </a:rPr>
              <a:t>   </a:t>
            </a:r>
            <a:r>
              <a:rPr lang="en-US" sz="2400">
                <a:ea typeface="+mn-lt"/>
                <a:cs typeface="+mn-lt"/>
              </a:rPr>
              <a:t>This database consists of </a:t>
            </a:r>
            <a:endParaRPr lang="en-US" sz="2400">
              <a:cs typeface="Calibri"/>
            </a:endParaRPr>
          </a:p>
          <a:p>
            <a:r>
              <a:rPr lang="en-US" sz="2400">
                <a:ea typeface="+mn-lt"/>
                <a:cs typeface="+mn-lt"/>
              </a:rPr>
              <a:t>Users: User and Admin information is added to database with Unique ID based on their roles.</a:t>
            </a:r>
            <a:endParaRPr lang="en-US" sz="2400"/>
          </a:p>
          <a:p>
            <a:r>
              <a:rPr lang="en-US" sz="2400">
                <a:ea typeface="+mn-lt"/>
                <a:cs typeface="+mn-lt"/>
              </a:rPr>
              <a:t>Shopping: Complete products information is stored in this table.</a:t>
            </a:r>
            <a:endParaRPr lang="en-US" sz="2400"/>
          </a:p>
          <a:p>
            <a:r>
              <a:rPr lang="en-US" sz="2400">
                <a:ea typeface="+mn-lt"/>
                <a:cs typeface="+mn-lt"/>
              </a:rPr>
              <a:t>Orders: Customer ordered products, status and delivery information is stored in this table.</a:t>
            </a:r>
            <a:endParaRPr lang="en-US" sz="2400"/>
          </a:p>
          <a:p>
            <a:pPr marL="0" indent="0">
              <a:buNone/>
            </a:pPr>
            <a:endParaRPr lang="en-US" sz="2400">
              <a:cs typeface="Calibri"/>
            </a:endParaRPr>
          </a:p>
        </p:txBody>
      </p:sp>
    </p:spTree>
    <p:extLst>
      <p:ext uri="{BB962C8B-B14F-4D97-AF65-F5344CB8AC3E}">
        <p14:creationId xmlns:p14="http://schemas.microsoft.com/office/powerpoint/2010/main" val="21457360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0F896AD-0CA9-543B-C1B7-4A10DA875377}"/>
              </a:ext>
            </a:extLst>
          </p:cNvPr>
          <p:cNvPicPr>
            <a:picLocks noChangeAspect="1"/>
          </p:cNvPicPr>
          <p:nvPr/>
        </p:nvPicPr>
        <p:blipFill rotWithShape="1">
          <a:blip r:embed="rId2"/>
          <a:srcRect t="832" r="-3" b="7856"/>
          <a:stretch/>
        </p:blipFill>
        <p:spPr>
          <a:xfrm>
            <a:off x="1540547" y="2472318"/>
            <a:ext cx="6215794" cy="4171569"/>
          </a:xfrm>
          <a:prstGeom prst="rect">
            <a:avLst/>
          </a:prstGeom>
        </p:spPr>
      </p:pic>
      <p:sp>
        <p:nvSpPr>
          <p:cNvPr id="3" name="Content Placeholder 2">
            <a:extLst>
              <a:ext uri="{FF2B5EF4-FFF2-40B4-BE49-F238E27FC236}">
                <a16:creationId xmlns:a16="http://schemas.microsoft.com/office/drawing/2014/main" id="{E002C1BC-32B6-10F1-1504-6FD4F2C487AD}"/>
              </a:ext>
            </a:extLst>
          </p:cNvPr>
          <p:cNvSpPr>
            <a:spLocks noGrp="1"/>
          </p:cNvSpPr>
          <p:nvPr>
            <p:ph idx="1"/>
          </p:nvPr>
        </p:nvSpPr>
        <p:spPr>
          <a:xfrm>
            <a:off x="801802" y="526913"/>
            <a:ext cx="8934381" cy="1945405"/>
          </a:xfrm>
        </p:spPr>
        <p:txBody>
          <a:bodyPr vert="horz" lIns="91440" tIns="45720" rIns="91440" bIns="45720" rtlCol="0" anchor="ctr">
            <a:normAutofit lnSpcReduction="10000"/>
          </a:bodyPr>
          <a:lstStyle/>
          <a:p>
            <a:pPr marL="0" indent="0">
              <a:buNone/>
            </a:pPr>
            <a:r>
              <a:rPr lang="en-US" sz="2000" b="1" dirty="0">
                <a:ea typeface="+mn-lt"/>
                <a:cs typeface="+mn-lt"/>
              </a:rPr>
              <a:t>Data Objects:</a:t>
            </a:r>
          </a:p>
          <a:p>
            <a:pPr>
              <a:buFont typeface="Arial"/>
              <a:buChar char="•"/>
            </a:pPr>
            <a:r>
              <a:rPr lang="en-US" sz="2000" dirty="0">
                <a:ea typeface="+mn-lt"/>
                <a:cs typeface="+mn-lt"/>
              </a:rPr>
              <a:t>User: ID, Username, Password, Email, Role</a:t>
            </a:r>
            <a:endParaRPr lang="en-US" sz="2000" dirty="0"/>
          </a:p>
          <a:p>
            <a:pPr>
              <a:buFont typeface="Arial"/>
              <a:buChar char="•"/>
            </a:pPr>
            <a:r>
              <a:rPr lang="en-US" sz="2000" dirty="0">
                <a:ea typeface="+mn-lt"/>
                <a:cs typeface="+mn-lt"/>
              </a:rPr>
              <a:t>Shopping: ID, Product, Product ID, Cost, Category, Image, Description</a:t>
            </a:r>
            <a:endParaRPr lang="en-US" sz="2000" dirty="0"/>
          </a:p>
          <a:p>
            <a:pPr>
              <a:buFont typeface="Arial"/>
              <a:buChar char="•"/>
            </a:pPr>
            <a:r>
              <a:rPr lang="en-US" sz="2000" dirty="0">
                <a:ea typeface="+mn-lt"/>
                <a:cs typeface="+mn-lt"/>
              </a:rPr>
              <a:t>Orders: ID, Client, Product, Quantity, Price, Date, Order Shipped</a:t>
            </a:r>
            <a:endParaRPr lang="en-US" sz="2000" dirty="0"/>
          </a:p>
          <a:p>
            <a:pPr marL="0" indent="0">
              <a:buNone/>
            </a:pPr>
            <a:r>
              <a:rPr lang="en-US" sz="2000" b="1" dirty="0">
                <a:ea typeface="+mn-lt"/>
                <a:cs typeface="+mn-lt"/>
              </a:rPr>
              <a:t>Database Table Diagram:</a:t>
            </a:r>
            <a:r>
              <a:rPr lang="en-US" sz="2000" dirty="0">
                <a:ea typeface="+mn-lt"/>
                <a:cs typeface="+mn-lt"/>
              </a:rPr>
              <a:t> </a:t>
            </a:r>
          </a:p>
          <a:p>
            <a:pPr marL="0" indent="0">
              <a:buNone/>
            </a:pPr>
            <a:endParaRPr lang="en-US" sz="2000" dirty="0">
              <a:cs typeface="Calibri"/>
            </a:endParaRPr>
          </a:p>
        </p:txBody>
      </p:sp>
    </p:spTree>
    <p:extLst>
      <p:ext uri="{BB962C8B-B14F-4D97-AF65-F5344CB8AC3E}">
        <p14:creationId xmlns:p14="http://schemas.microsoft.com/office/powerpoint/2010/main" val="9736218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827C39-8ADF-86A6-DCB6-8D0A8108258B}"/>
              </a:ext>
            </a:extLst>
          </p:cNvPr>
          <p:cNvSpPr>
            <a:spLocks noGrp="1"/>
          </p:cNvSpPr>
          <p:nvPr>
            <p:ph type="title"/>
          </p:nvPr>
        </p:nvSpPr>
        <p:spPr>
          <a:xfrm>
            <a:off x="2311147" y="365760"/>
            <a:ext cx="7569706" cy="1288238"/>
          </a:xfrm>
        </p:spPr>
        <p:txBody>
          <a:bodyPr anchor="ctr">
            <a:normAutofit/>
          </a:bodyPr>
          <a:lstStyle/>
          <a:p>
            <a:pPr algn="ctr"/>
            <a:r>
              <a:rPr lang="en-US" sz="4100" b="1" dirty="0">
                <a:ea typeface="+mj-lt"/>
                <a:cs typeface="+mj-lt"/>
              </a:rPr>
              <a:t>Non-Functional / Operational Requirements:</a:t>
            </a:r>
            <a:r>
              <a:rPr lang="en-US" sz="4100" dirty="0">
                <a:ea typeface="+mj-lt"/>
                <a:cs typeface="+mj-lt"/>
              </a:rPr>
              <a:t> </a:t>
            </a:r>
            <a:endParaRPr lang="en-US" sz="4100" dirty="0"/>
          </a:p>
        </p:txBody>
      </p:sp>
      <p:sp>
        <p:nvSpPr>
          <p:cNvPr id="3" name="Content Placeholder 2">
            <a:extLst>
              <a:ext uri="{FF2B5EF4-FFF2-40B4-BE49-F238E27FC236}">
                <a16:creationId xmlns:a16="http://schemas.microsoft.com/office/drawing/2014/main" id="{9ACB8B66-640C-0E9B-4717-EE82891DB601}"/>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dirty="0">
                <a:ea typeface="+mn-lt"/>
                <a:cs typeface="+mn-lt"/>
              </a:rPr>
              <a:t>Security</a:t>
            </a:r>
            <a:r>
              <a:rPr lang="en-US" sz="2400" dirty="0">
                <a:ea typeface="+mn-lt"/>
                <a:cs typeface="+mn-lt"/>
              </a:rPr>
              <a:t> :</a:t>
            </a:r>
          </a:p>
          <a:p>
            <a:pPr>
              <a:buFont typeface="Arial"/>
              <a:buChar char="•"/>
            </a:pPr>
            <a:r>
              <a:rPr lang="en-US" sz="2400" dirty="0">
                <a:ea typeface="+mn-lt"/>
                <a:cs typeface="+mn-lt"/>
              </a:rPr>
              <a:t>Pages of the website must be access in the way they were intended to be accessed. Included files shall not be accessed outside of their parent file.</a:t>
            </a:r>
            <a:endParaRPr lang="en-US" sz="2400" dirty="0"/>
          </a:p>
          <a:p>
            <a:pPr>
              <a:buFont typeface="Arial"/>
              <a:buChar char="•"/>
            </a:pPr>
            <a:r>
              <a:rPr lang="en-US" sz="2400" dirty="0">
                <a:ea typeface="+mn-lt"/>
                <a:cs typeface="+mn-lt"/>
              </a:rPr>
              <a:t>Administrator can only perform administrative task on pages they are privileged to access. Customers will not be allowed to access the administrator pages.</a:t>
            </a:r>
            <a:endParaRPr lang="en-US" sz="2400" dirty="0"/>
          </a:p>
          <a:p>
            <a:pPr marL="0" indent="0">
              <a:buNone/>
            </a:pPr>
            <a:endParaRPr lang="en-US" sz="2400" dirty="0">
              <a:cs typeface="Calibri"/>
            </a:endParaRPr>
          </a:p>
        </p:txBody>
      </p:sp>
    </p:spTree>
    <p:extLst>
      <p:ext uri="{BB962C8B-B14F-4D97-AF65-F5344CB8AC3E}">
        <p14:creationId xmlns:p14="http://schemas.microsoft.com/office/powerpoint/2010/main" val="206459207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08FB5-1C64-8386-8EB3-DC0478A87512}"/>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a:ea typeface="+mn-lt"/>
                <a:cs typeface="+mn-lt"/>
              </a:rPr>
              <a:t>Efficiency and Maintainability:</a:t>
            </a:r>
          </a:p>
          <a:p>
            <a:pPr>
              <a:buFont typeface="Arial"/>
              <a:buChar char="•"/>
            </a:pPr>
            <a:r>
              <a:rPr lang="en-US" sz="2400">
                <a:ea typeface="+mn-lt"/>
                <a:cs typeface="+mn-lt"/>
              </a:rPr>
              <a:t>Page loads should be returned and formatted in a timely fashion depending on the request being made.</a:t>
            </a:r>
            <a:endParaRPr lang="en-US" sz="2400"/>
          </a:p>
          <a:p>
            <a:pPr>
              <a:buFont typeface="Arial"/>
              <a:buChar char="•"/>
            </a:pPr>
            <a:r>
              <a:rPr lang="en-US" sz="2400">
                <a:ea typeface="+mn-lt"/>
                <a:cs typeface="+mn-lt"/>
              </a:rPr>
              <a:t>Administrators will have the ability to edit the aspects of the order forms, product descriptions, prices, and website directly.</a:t>
            </a:r>
            <a:endParaRPr lang="en-US" sz="2400"/>
          </a:p>
        </p:txBody>
      </p:sp>
    </p:spTree>
    <p:extLst>
      <p:ext uri="{BB962C8B-B14F-4D97-AF65-F5344CB8AC3E}">
        <p14:creationId xmlns:p14="http://schemas.microsoft.com/office/powerpoint/2010/main" val="3361074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B0B855-2634-3A90-69A9-5128E618E7A1}"/>
              </a:ext>
            </a:extLst>
          </p:cNvPr>
          <p:cNvSpPr>
            <a:spLocks noGrp="1"/>
          </p:cNvSpPr>
          <p:nvPr>
            <p:ph type="title"/>
          </p:nvPr>
        </p:nvSpPr>
        <p:spPr>
          <a:xfrm>
            <a:off x="2311147" y="365760"/>
            <a:ext cx="7569706" cy="1288238"/>
          </a:xfrm>
        </p:spPr>
        <p:txBody>
          <a:bodyPr anchor="ctr">
            <a:normAutofit/>
          </a:bodyPr>
          <a:lstStyle/>
          <a:p>
            <a:pPr algn="ctr"/>
            <a:r>
              <a:rPr lang="en-US" b="1" dirty="0">
                <a:cs typeface="Calibri Light"/>
              </a:rPr>
              <a:t>Introduction</a:t>
            </a:r>
            <a:endParaRPr lang="en-US" b="1"/>
          </a:p>
        </p:txBody>
      </p:sp>
      <p:sp>
        <p:nvSpPr>
          <p:cNvPr id="3" name="Content Placeholder 2">
            <a:extLst>
              <a:ext uri="{FF2B5EF4-FFF2-40B4-BE49-F238E27FC236}">
                <a16:creationId xmlns:a16="http://schemas.microsoft.com/office/drawing/2014/main" id="{BF31939D-73DE-74DF-51D6-027EEC3F0515}"/>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000">
                <a:ea typeface="+mn-lt"/>
                <a:cs typeface="+mn-lt"/>
              </a:rPr>
              <a:t>In today’s fast-changing business environment, it’s extremely important to be able to respond to client needs in the most effective and timely manner. </a:t>
            </a:r>
          </a:p>
          <a:p>
            <a:r>
              <a:rPr lang="en-US" sz="2000">
                <a:ea typeface="+mn-lt"/>
                <a:cs typeface="+mn-lt"/>
              </a:rPr>
              <a:t>E-commerce is rapidly gaining traction as an accepted and used business model. More and more traders are setting up websites that provide the functionality of conducting business transactions over the web.</a:t>
            </a:r>
          </a:p>
          <a:p>
            <a:r>
              <a:rPr lang="en-US" sz="2000">
                <a:ea typeface="+mn-lt"/>
                <a:cs typeface="+mn-lt"/>
              </a:rPr>
              <a:t>The goal of this project is to develop a general-purpose e-commerce store where products such as clothing and electronics can be purchased from the comfort of home via the internet. </a:t>
            </a:r>
          </a:p>
          <a:p>
            <a:r>
              <a:rPr lang="en-US" sz="2000">
                <a:ea typeface="+mn-lt"/>
                <a:cs typeface="+mn-lt"/>
              </a:rPr>
              <a:t>To develop an e-commerce website, several Technologies must be studied and understood.</a:t>
            </a:r>
          </a:p>
          <a:p>
            <a:endParaRPr lang="en-US" sz="2000">
              <a:cs typeface="Calibri"/>
            </a:endParaRPr>
          </a:p>
          <a:p>
            <a:endParaRPr lang="en-US" sz="2000">
              <a:ea typeface="+mn-lt"/>
              <a:cs typeface="+mn-lt"/>
            </a:endParaRPr>
          </a:p>
          <a:p>
            <a:endParaRPr lang="en-US" sz="2000"/>
          </a:p>
        </p:txBody>
      </p:sp>
    </p:spTree>
    <p:extLst>
      <p:ext uri="{BB962C8B-B14F-4D97-AF65-F5344CB8AC3E}">
        <p14:creationId xmlns:p14="http://schemas.microsoft.com/office/powerpoint/2010/main" val="285688777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9260F-F000-BF39-F0A2-7561320C9C27}"/>
              </a:ext>
            </a:extLst>
          </p:cNvPr>
          <p:cNvSpPr>
            <a:spLocks noGrp="1"/>
          </p:cNvSpPr>
          <p:nvPr>
            <p:ph type="title"/>
          </p:nvPr>
        </p:nvSpPr>
        <p:spPr>
          <a:xfrm>
            <a:off x="838200" y="963877"/>
            <a:ext cx="3494362" cy="4930246"/>
          </a:xfrm>
        </p:spPr>
        <p:txBody>
          <a:bodyPr>
            <a:normAutofit/>
          </a:bodyPr>
          <a:lstStyle/>
          <a:p>
            <a:pPr algn="r"/>
            <a:r>
              <a:rPr lang="en-US" b="1">
                <a:cs typeface="Calibri Light"/>
              </a:rPr>
              <a:t>E-Commerce Testing Checklist:</a:t>
            </a:r>
            <a:endParaRPr lang="en-US">
              <a:cs typeface="Calibri Light"/>
            </a:endParaRPr>
          </a:p>
        </p:txBody>
      </p:sp>
      <p:cxnSp>
        <p:nvCxnSpPr>
          <p:cNvPr id="20"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A80AA1-BC69-4C21-12A2-0CFD1B81E703}"/>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a:cs typeface="Calibri"/>
              </a:rPr>
              <a:t>Below, we have listed important segments and test cases for eCommerce website testing.</a:t>
            </a:r>
          </a:p>
          <a:p>
            <a:pPr marL="0" indent="0">
              <a:buNone/>
            </a:pPr>
            <a:r>
              <a:rPr lang="en-US" sz="2400">
                <a:cs typeface="Calibri"/>
              </a:rPr>
              <a:t>1. Homepage</a:t>
            </a:r>
          </a:p>
          <a:p>
            <a:pPr marL="0" indent="0">
              <a:buNone/>
            </a:pPr>
            <a:r>
              <a:rPr lang="en-US" sz="2400">
                <a:cs typeface="Calibri"/>
              </a:rPr>
              <a:t>2. Search</a:t>
            </a:r>
          </a:p>
          <a:p>
            <a:pPr marL="0" indent="0">
              <a:buNone/>
            </a:pPr>
            <a:r>
              <a:rPr lang="en-US" sz="2400">
                <a:cs typeface="Calibri"/>
              </a:rPr>
              <a:t>3. Product Details</a:t>
            </a:r>
          </a:p>
          <a:p>
            <a:pPr marL="0" indent="0">
              <a:buNone/>
            </a:pPr>
            <a:r>
              <a:rPr lang="en-US" sz="2400">
                <a:cs typeface="Calibri"/>
              </a:rPr>
              <a:t>4. Shopping Cart</a:t>
            </a:r>
          </a:p>
          <a:p>
            <a:pPr marL="0" indent="0">
              <a:buNone/>
            </a:pPr>
            <a:r>
              <a:rPr lang="en-US" sz="2400">
                <a:cs typeface="Calibri"/>
              </a:rPr>
              <a:t>5. Payments</a:t>
            </a:r>
          </a:p>
          <a:p>
            <a:pPr marL="0" indent="0">
              <a:buNone/>
            </a:pPr>
            <a:r>
              <a:rPr lang="en-US" sz="2400">
                <a:cs typeface="Calibri"/>
              </a:rPr>
              <a:t>6. After-Order Tests</a:t>
            </a:r>
          </a:p>
          <a:p>
            <a:pPr marL="0" indent="0">
              <a:buNone/>
            </a:pPr>
            <a:r>
              <a:rPr lang="en-US" sz="2400">
                <a:cs typeface="Calibri"/>
              </a:rPr>
              <a:t>7. Other Tests</a:t>
            </a:r>
          </a:p>
        </p:txBody>
      </p:sp>
    </p:spTree>
    <p:extLst>
      <p:ext uri="{BB962C8B-B14F-4D97-AF65-F5344CB8AC3E}">
        <p14:creationId xmlns:p14="http://schemas.microsoft.com/office/powerpoint/2010/main" val="179072498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A502883-C87B-7613-06AF-956D68C6889C}"/>
              </a:ext>
            </a:extLst>
          </p:cNvPr>
          <p:cNvSpPr>
            <a:spLocks noGrp="1"/>
          </p:cNvSpPr>
          <p:nvPr>
            <p:ph type="title"/>
          </p:nvPr>
        </p:nvSpPr>
        <p:spPr>
          <a:xfrm>
            <a:off x="-683187" y="138466"/>
            <a:ext cx="10524744" cy="1222683"/>
          </a:xfrm>
          <a:prstGeom prst="ellipse">
            <a:avLst/>
          </a:prstGeom>
        </p:spPr>
        <p:txBody>
          <a:bodyPr>
            <a:normAutofit/>
          </a:bodyPr>
          <a:lstStyle/>
          <a:p>
            <a:r>
              <a:rPr lang="en-US" b="1" dirty="0">
                <a:cs typeface="Calibri Light"/>
              </a:rPr>
              <a:t>Homepage:</a:t>
            </a:r>
            <a:endParaRPr lang="en-US" dirty="0">
              <a:cs typeface="Calibri Light"/>
            </a:endParaRP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website&#10;&#10;Description automatically generated">
            <a:extLst>
              <a:ext uri="{FF2B5EF4-FFF2-40B4-BE49-F238E27FC236}">
                <a16:creationId xmlns:a16="http://schemas.microsoft.com/office/drawing/2014/main" id="{8C1D6377-C961-B807-BF92-E42F167BD20F}"/>
              </a:ext>
            </a:extLst>
          </p:cNvPr>
          <p:cNvPicPr>
            <a:picLocks noChangeAspect="1"/>
          </p:cNvPicPr>
          <p:nvPr/>
        </p:nvPicPr>
        <p:blipFill rotWithShape="1">
          <a:blip r:embed="rId2"/>
          <a:srcRect l="3981" r="11478" b="-1"/>
          <a:stretch/>
        </p:blipFill>
        <p:spPr>
          <a:xfrm>
            <a:off x="1258822" y="2512423"/>
            <a:ext cx="7676172" cy="4027673"/>
          </a:xfrm>
          <a:prstGeom prst="rect">
            <a:avLst/>
          </a:prstGeom>
        </p:spPr>
      </p:pic>
      <p:sp>
        <p:nvSpPr>
          <p:cNvPr id="3" name="Content Placeholder 2">
            <a:extLst>
              <a:ext uri="{FF2B5EF4-FFF2-40B4-BE49-F238E27FC236}">
                <a16:creationId xmlns:a16="http://schemas.microsoft.com/office/drawing/2014/main" id="{77DFEFC7-04FF-B2E2-6D8C-50A6BAAAFF95}"/>
              </a:ext>
            </a:extLst>
          </p:cNvPr>
          <p:cNvSpPr>
            <a:spLocks noGrp="1"/>
          </p:cNvSpPr>
          <p:nvPr>
            <p:ph idx="1"/>
          </p:nvPr>
        </p:nvSpPr>
        <p:spPr>
          <a:xfrm>
            <a:off x="832104" y="1151273"/>
            <a:ext cx="9484940" cy="1382921"/>
          </a:xfrm>
        </p:spPr>
        <p:txBody>
          <a:bodyPr vert="horz" lIns="91440" tIns="45720" rIns="91440" bIns="45720" rtlCol="0" anchor="t">
            <a:normAutofit/>
          </a:bodyPr>
          <a:lstStyle/>
          <a:p>
            <a:r>
              <a:rPr lang="en-US" sz="2200" dirty="0">
                <a:ea typeface="+mn-lt"/>
                <a:cs typeface="+mn-lt"/>
              </a:rPr>
              <a:t>Homepages of retail sites are busy. They have a lot going on. </a:t>
            </a:r>
          </a:p>
          <a:p>
            <a:r>
              <a:rPr lang="en-US" sz="2200" dirty="0">
                <a:ea typeface="+mn-lt"/>
                <a:cs typeface="+mn-lt"/>
              </a:rPr>
              <a:t>This is the kind of the clickable image (a slideshow of sorts) that occupies the majority of the page.</a:t>
            </a:r>
          </a:p>
          <a:p>
            <a:pPr marL="0" indent="0">
              <a:buNone/>
            </a:pPr>
            <a:endParaRPr lang="en-US" sz="2200" dirty="0">
              <a:cs typeface="Calibri"/>
            </a:endParaRPr>
          </a:p>
        </p:txBody>
      </p:sp>
    </p:spTree>
    <p:extLst>
      <p:ext uri="{BB962C8B-B14F-4D97-AF65-F5344CB8AC3E}">
        <p14:creationId xmlns:p14="http://schemas.microsoft.com/office/powerpoint/2010/main" val="312269210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2363277-E772-2C0C-47E8-291D82D18153}"/>
              </a:ext>
            </a:extLst>
          </p:cNvPr>
          <p:cNvSpPr>
            <a:spLocks noGrp="1"/>
          </p:cNvSpPr>
          <p:nvPr>
            <p:ph type="ctrTitle"/>
          </p:nvPr>
        </p:nvSpPr>
        <p:spPr>
          <a:xfrm>
            <a:off x="841248" y="818457"/>
            <a:ext cx="3322317" cy="2975876"/>
          </a:xfrm>
        </p:spPr>
        <p:txBody>
          <a:bodyPr anchor="b">
            <a:normAutofit/>
          </a:bodyPr>
          <a:lstStyle/>
          <a:p>
            <a:pPr algn="l"/>
            <a:r>
              <a:rPr lang="en-US" sz="4400" b="1">
                <a:cs typeface="Calibri Light"/>
              </a:rPr>
              <a:t>Product Details Page:</a:t>
            </a:r>
            <a:endParaRPr lang="en-US" sz="4400"/>
          </a:p>
        </p:txBody>
      </p:sp>
      <p:sp>
        <p:nvSpPr>
          <p:cNvPr id="4" name="Subtitle 3">
            <a:extLst>
              <a:ext uri="{FF2B5EF4-FFF2-40B4-BE49-F238E27FC236}">
                <a16:creationId xmlns:a16="http://schemas.microsoft.com/office/drawing/2014/main" id="{AA9608A9-A446-C68B-97AC-DE86B734B95F}"/>
              </a:ext>
            </a:extLst>
          </p:cNvPr>
          <p:cNvSpPr>
            <a:spLocks noGrp="1"/>
          </p:cNvSpPr>
          <p:nvPr>
            <p:ph type="subTitle" idx="1"/>
          </p:nvPr>
        </p:nvSpPr>
        <p:spPr>
          <a:xfrm>
            <a:off x="841248" y="3948158"/>
            <a:ext cx="3322316" cy="1692066"/>
          </a:xfrm>
        </p:spPr>
        <p:txBody>
          <a:bodyPr anchor="t">
            <a:normAutofit/>
          </a:bodyPr>
          <a:lstStyle/>
          <a:p>
            <a:pPr algn="l"/>
            <a:r>
              <a:rPr lang="en-US" sz="1900">
                <a:ea typeface="+mn-lt"/>
                <a:cs typeface="+mn-lt"/>
              </a:rPr>
              <a:t>Once a user finds a product either through search or by browsing or by clicking on it from the homepage, the user will be taken to the product information page.</a:t>
            </a:r>
          </a:p>
          <a:p>
            <a:pPr algn="l"/>
            <a:endParaRPr lang="en-US" sz="1900"/>
          </a:p>
        </p:txBody>
      </p:sp>
      <p:cxnSp>
        <p:nvCxnSpPr>
          <p:cNvPr id="29" name="Straight Connector 25">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D0084989-6F51-7BE4-C962-2F9FE0D53BB4}"/>
              </a:ext>
            </a:extLst>
          </p:cNvPr>
          <p:cNvPicPr>
            <a:picLocks noChangeAspect="1"/>
          </p:cNvPicPr>
          <p:nvPr/>
        </p:nvPicPr>
        <p:blipFill>
          <a:blip r:embed="rId2"/>
          <a:stretch>
            <a:fillRect/>
          </a:stretch>
        </p:blipFill>
        <p:spPr>
          <a:xfrm>
            <a:off x="5442856" y="1254034"/>
            <a:ext cx="6338369" cy="4763589"/>
          </a:xfrm>
          <a:prstGeom prst="rect">
            <a:avLst/>
          </a:prstGeom>
        </p:spPr>
      </p:pic>
    </p:spTree>
    <p:extLst>
      <p:ext uri="{BB962C8B-B14F-4D97-AF65-F5344CB8AC3E}">
        <p14:creationId xmlns:p14="http://schemas.microsoft.com/office/powerpoint/2010/main" val="40699205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extBox 5">
            <a:extLst>
              <a:ext uri="{FF2B5EF4-FFF2-40B4-BE49-F238E27FC236}">
                <a16:creationId xmlns:a16="http://schemas.microsoft.com/office/drawing/2014/main" id="{F45793FD-7E7B-E7A6-1A66-2A735A169F55}"/>
              </a:ext>
            </a:extLst>
          </p:cNvPr>
          <p:cNvSpPr txBox="1"/>
          <p:nvPr/>
        </p:nvSpPr>
        <p:spPr>
          <a:xfrm>
            <a:off x="672301" y="900684"/>
            <a:ext cx="10515600" cy="11978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Shopping Cart:</a:t>
            </a:r>
            <a:endParaRPr lang="en-US" sz="4400" kern="1200" dirty="0">
              <a:solidFill>
                <a:schemeClr val="tx1"/>
              </a:solidFill>
              <a:latin typeface="+mj-lt"/>
              <a:ea typeface="+mj-ea"/>
              <a:cs typeface="+mj-cs"/>
            </a:endParaRPr>
          </a:p>
          <a:p>
            <a:pPr>
              <a:lnSpc>
                <a:spcPct val="90000"/>
              </a:lnSpc>
              <a:spcBef>
                <a:spcPct val="0"/>
              </a:spcBef>
              <a:spcAft>
                <a:spcPts val="600"/>
              </a:spcAft>
            </a:pPr>
            <a:endParaRPr lang="en-US" sz="4400" b="1"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84F158B-3EFB-C4F6-831F-FB51BD093802}"/>
              </a:ext>
            </a:extLst>
          </p:cNvPr>
          <p:cNvSpPr txBox="1"/>
          <p:nvPr/>
        </p:nvSpPr>
        <p:spPr>
          <a:xfrm>
            <a:off x="672301" y="1499616"/>
            <a:ext cx="8706829" cy="13350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This is the penultimate stage before the user commits to the purchase.</a:t>
            </a:r>
          </a:p>
        </p:txBody>
      </p:sp>
      <p:pic>
        <p:nvPicPr>
          <p:cNvPr id="10" name="Picture 7" descr="Graphical user interface, text, application&#10;&#10;Description automatically generated">
            <a:extLst>
              <a:ext uri="{FF2B5EF4-FFF2-40B4-BE49-F238E27FC236}">
                <a16:creationId xmlns:a16="http://schemas.microsoft.com/office/drawing/2014/main" id="{9EE5E684-655C-6047-546D-B206B266A492}"/>
              </a:ext>
            </a:extLst>
          </p:cNvPr>
          <p:cNvPicPr>
            <a:picLocks noChangeAspect="1"/>
          </p:cNvPicPr>
          <p:nvPr/>
        </p:nvPicPr>
        <p:blipFill rotWithShape="1">
          <a:blip r:embed="rId2"/>
          <a:srcRect r="777" b="5255"/>
          <a:stretch/>
        </p:blipFill>
        <p:spPr>
          <a:xfrm>
            <a:off x="1295916" y="2204336"/>
            <a:ext cx="8018769" cy="3926498"/>
          </a:xfrm>
          <a:prstGeom prst="rect">
            <a:avLst/>
          </a:prstGeom>
        </p:spPr>
      </p:pic>
    </p:spTree>
    <p:extLst>
      <p:ext uri="{BB962C8B-B14F-4D97-AF65-F5344CB8AC3E}">
        <p14:creationId xmlns:p14="http://schemas.microsoft.com/office/powerpoint/2010/main" val="32001657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96E727-FF86-9203-CA5C-0359BA834FE2}"/>
              </a:ext>
            </a:extLst>
          </p:cNvPr>
          <p:cNvSpPr>
            <a:spLocks noGrp="1"/>
          </p:cNvSpPr>
          <p:nvPr>
            <p:ph type="title"/>
          </p:nvPr>
        </p:nvSpPr>
        <p:spPr>
          <a:xfrm>
            <a:off x="841248" y="713232"/>
            <a:ext cx="5157216" cy="1197864"/>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After-Order Tests</a:t>
            </a:r>
            <a:br>
              <a:rPr lang="en-US" sz="3700" b="1"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cxnSp>
        <p:nvCxnSpPr>
          <p:cNvPr id="28" name="Straight Connector 2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AD97D86-31DC-DA6F-91DF-8590FCA3F063}"/>
              </a:ext>
            </a:extLst>
          </p:cNvPr>
          <p:cNvSpPr txBox="1"/>
          <p:nvPr/>
        </p:nvSpPr>
        <p:spPr>
          <a:xfrm>
            <a:off x="841248" y="1604119"/>
            <a:ext cx="5157216" cy="4123944"/>
          </a:xfrm>
          <a:prstGeom prst="rect">
            <a:avLst/>
          </a:prstGeom>
        </p:spPr>
        <p:txBody>
          <a:bodyPr vert="horz" lIns="91440" tIns="45720" rIns="91440" bIns="45720" rtlCol="0" anchor="t">
            <a:normAutofit/>
          </a:bodyPr>
          <a:lstStyle/>
          <a:p>
            <a:pPr>
              <a:lnSpc>
                <a:spcPct val="90000"/>
              </a:lnSpc>
              <a:spcAft>
                <a:spcPts val="600"/>
              </a:spcAft>
            </a:pPr>
            <a:r>
              <a:rPr lang="en-US" sz="2200" b="1" i="0" dirty="0">
                <a:effectLst/>
              </a:rPr>
              <a:t>Check:</a:t>
            </a:r>
            <a:endParaRPr lang="en-US" sz="2200" b="0" i="0" dirty="0">
              <a:effectLst/>
            </a:endParaRPr>
          </a:p>
          <a:p>
            <a:pPr indent="-228600">
              <a:lnSpc>
                <a:spcPct val="90000"/>
              </a:lnSpc>
              <a:spcAft>
                <a:spcPts val="600"/>
              </a:spcAft>
              <a:buFont typeface="Arial" panose="020B0604020202020204" pitchFamily="34" charset="0"/>
              <a:buChar char="•"/>
            </a:pPr>
            <a:r>
              <a:rPr lang="en-US" sz="2200" b="0" i="0" dirty="0">
                <a:effectLst/>
              </a:rPr>
              <a:t>Change the Order</a:t>
            </a:r>
          </a:p>
          <a:p>
            <a:pPr indent="-228600">
              <a:lnSpc>
                <a:spcPct val="90000"/>
              </a:lnSpc>
              <a:spcAft>
                <a:spcPts val="600"/>
              </a:spcAft>
              <a:buFont typeface="Arial" panose="020B0604020202020204" pitchFamily="34" charset="0"/>
              <a:buChar char="•"/>
            </a:pPr>
            <a:r>
              <a:rPr lang="en-US" sz="2200" b="0" i="0" dirty="0">
                <a:effectLst/>
              </a:rPr>
              <a:t>Cancel the Order</a:t>
            </a:r>
          </a:p>
          <a:p>
            <a:pPr indent="-228600">
              <a:lnSpc>
                <a:spcPct val="90000"/>
              </a:lnSpc>
              <a:spcAft>
                <a:spcPts val="600"/>
              </a:spcAft>
              <a:buFont typeface="Arial" panose="020B0604020202020204" pitchFamily="34" charset="0"/>
              <a:buChar char="•"/>
            </a:pPr>
            <a:r>
              <a:rPr lang="en-US" sz="2200" b="0" i="0" dirty="0">
                <a:effectLst/>
              </a:rPr>
              <a:t>Track the Order</a:t>
            </a:r>
          </a:p>
          <a:p>
            <a:pPr indent="-228600">
              <a:lnSpc>
                <a:spcPct val="90000"/>
              </a:lnSpc>
              <a:spcAft>
                <a:spcPts val="600"/>
              </a:spcAft>
              <a:buFont typeface="Arial" panose="020B0604020202020204" pitchFamily="34" charset="0"/>
              <a:buChar char="•"/>
            </a:pPr>
            <a:r>
              <a:rPr lang="en-US" sz="2200" b="0" i="0" dirty="0">
                <a:effectLst/>
              </a:rPr>
              <a:t>Returns</a:t>
            </a:r>
          </a:p>
          <a:p>
            <a:pPr indent="-228600">
              <a:lnSpc>
                <a:spcPct val="90000"/>
              </a:lnSpc>
              <a:spcAft>
                <a:spcPts val="600"/>
              </a:spcAft>
              <a:buFont typeface="Arial" panose="020B0604020202020204" pitchFamily="34" charset="0"/>
              <a:buChar char="•"/>
            </a:pPr>
            <a:endParaRPr lang="en-US" sz="2200" dirty="0"/>
          </a:p>
        </p:txBody>
      </p:sp>
      <p:pic>
        <p:nvPicPr>
          <p:cNvPr id="6" name="Content Placeholder 5" descr="Graphical user interface, application&#10;&#10;Description automatically generated">
            <a:extLst>
              <a:ext uri="{FF2B5EF4-FFF2-40B4-BE49-F238E27FC236}">
                <a16:creationId xmlns:a16="http://schemas.microsoft.com/office/drawing/2014/main" id="{729F9DA3-C7FA-9188-8C8D-6A350335C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692" y="1681189"/>
            <a:ext cx="6316860" cy="4702193"/>
          </a:xfrm>
          <a:prstGeom prst="rect">
            <a:avLst/>
          </a:prstGeom>
        </p:spPr>
      </p:pic>
    </p:spTree>
    <p:extLst>
      <p:ext uri="{BB962C8B-B14F-4D97-AF65-F5344CB8AC3E}">
        <p14:creationId xmlns:p14="http://schemas.microsoft.com/office/powerpoint/2010/main" val="401092947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BB489-796E-47B1-04A3-A9D5DD7D8239}"/>
              </a:ext>
            </a:extLst>
          </p:cNvPr>
          <p:cNvSpPr>
            <a:spLocks noGrp="1"/>
          </p:cNvSpPr>
          <p:nvPr>
            <p:ph type="title"/>
          </p:nvPr>
        </p:nvSpPr>
        <p:spPr>
          <a:xfrm>
            <a:off x="838200" y="963877"/>
            <a:ext cx="3494362" cy="4930246"/>
          </a:xfrm>
        </p:spPr>
        <p:txBody>
          <a:bodyPr>
            <a:normAutofit/>
          </a:bodyPr>
          <a:lstStyle/>
          <a:p>
            <a:pPr algn="r"/>
            <a:r>
              <a:rPr lang="en-US" b="1" i="0">
                <a:effectLst/>
                <a:latin typeface="Work Sans" pitchFamily="2" charset="0"/>
              </a:rPr>
              <a:t>Other Tests</a:t>
            </a:r>
            <a:br>
              <a:rPr lang="en-US" b="1" i="0">
                <a:effectLst/>
                <a:latin typeface="Work Sans" pitchFamily="2" charset="0"/>
              </a:rPr>
            </a:br>
            <a:endParaRPr lang="en-US"/>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ACACB0-9828-AE03-0011-C1E87F913F54}"/>
              </a:ext>
            </a:extLst>
          </p:cNvPr>
          <p:cNvSpPr>
            <a:spLocks noGrp="1"/>
          </p:cNvSpPr>
          <p:nvPr>
            <p:ph idx="1"/>
          </p:nvPr>
        </p:nvSpPr>
        <p:spPr>
          <a:xfrm>
            <a:off x="4976031" y="963877"/>
            <a:ext cx="6377769" cy="4930246"/>
          </a:xfrm>
        </p:spPr>
        <p:txBody>
          <a:bodyPr anchor="ctr">
            <a:normAutofit/>
          </a:bodyPr>
          <a:lstStyle/>
          <a:p>
            <a:pPr>
              <a:buFont typeface="Arial" panose="020B0604020202020204" pitchFamily="34" charset="0"/>
              <a:buChar char="•"/>
            </a:pPr>
            <a:r>
              <a:rPr lang="en-US" sz="2400" b="0" i="0">
                <a:effectLst/>
                <a:latin typeface="Work Sans" pitchFamily="2" charset="0"/>
              </a:rPr>
              <a:t>Login</a:t>
            </a:r>
          </a:p>
          <a:p>
            <a:pPr>
              <a:buFont typeface="Arial" panose="020B0604020202020204" pitchFamily="34" charset="0"/>
              <a:buChar char="•"/>
            </a:pPr>
            <a:r>
              <a:rPr lang="en-US" sz="2400" b="0" i="0">
                <a:effectLst/>
                <a:latin typeface="Work Sans" pitchFamily="2" charset="0"/>
              </a:rPr>
              <a:t>FAQs</a:t>
            </a:r>
          </a:p>
          <a:p>
            <a:pPr>
              <a:buFont typeface="Arial" panose="020B0604020202020204" pitchFamily="34" charset="0"/>
              <a:buChar char="•"/>
            </a:pPr>
            <a:r>
              <a:rPr lang="en-US" sz="2400" b="0" i="0">
                <a:effectLst/>
                <a:latin typeface="Work Sans" pitchFamily="2" charset="0"/>
              </a:rPr>
              <a:t>Contact Us page</a:t>
            </a:r>
          </a:p>
          <a:p>
            <a:pPr>
              <a:buFont typeface="Arial" panose="020B0604020202020204" pitchFamily="34" charset="0"/>
              <a:buChar char="•"/>
            </a:pPr>
            <a:r>
              <a:rPr lang="en-US" sz="2400" b="0" i="0">
                <a:effectLst/>
                <a:latin typeface="Work Sans" pitchFamily="2" charset="0"/>
              </a:rPr>
              <a:t>Customer Service page etc.</a:t>
            </a:r>
          </a:p>
          <a:p>
            <a:pPr marL="0" indent="0">
              <a:buNone/>
            </a:pPr>
            <a:endParaRPr lang="en-US" sz="2400"/>
          </a:p>
        </p:txBody>
      </p:sp>
    </p:spTree>
    <p:extLst>
      <p:ext uri="{BB962C8B-B14F-4D97-AF65-F5344CB8AC3E}">
        <p14:creationId xmlns:p14="http://schemas.microsoft.com/office/powerpoint/2010/main" val="86419635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6152A0-AAF3-BCFB-4652-8BC9370A4DF5}"/>
              </a:ext>
            </a:extLst>
          </p:cNvPr>
          <p:cNvSpPr>
            <a:spLocks noGrp="1"/>
          </p:cNvSpPr>
          <p:nvPr>
            <p:ph type="title"/>
          </p:nvPr>
        </p:nvSpPr>
        <p:spPr>
          <a:xfrm>
            <a:off x="2311147" y="365760"/>
            <a:ext cx="7569706" cy="1288238"/>
          </a:xfrm>
        </p:spPr>
        <p:txBody>
          <a:bodyPr anchor="ctr">
            <a:normAutofit/>
          </a:bodyPr>
          <a:lstStyle/>
          <a:p>
            <a:pPr algn="ctr"/>
            <a:r>
              <a:rPr lang="en-US" b="1" dirty="0"/>
              <a:t>Conclusion</a:t>
            </a:r>
            <a:endParaRPr lang="en-US" b="1"/>
          </a:p>
        </p:txBody>
      </p:sp>
      <p:sp>
        <p:nvSpPr>
          <p:cNvPr id="3" name="Content Placeholder 2">
            <a:extLst>
              <a:ext uri="{FF2B5EF4-FFF2-40B4-BE49-F238E27FC236}">
                <a16:creationId xmlns:a16="http://schemas.microsoft.com/office/drawing/2014/main" id="{DF7A2EAE-AF1C-16B5-840C-79CE626A1208}"/>
              </a:ext>
            </a:extLst>
          </p:cNvPr>
          <p:cNvSpPr>
            <a:spLocks noGrp="1"/>
          </p:cNvSpPr>
          <p:nvPr>
            <p:ph idx="1"/>
          </p:nvPr>
        </p:nvSpPr>
        <p:spPr>
          <a:xfrm>
            <a:off x="2165569" y="1956816"/>
            <a:ext cx="7860863" cy="4024884"/>
          </a:xfrm>
        </p:spPr>
        <p:txBody>
          <a:bodyPr anchor="t">
            <a:normAutofit/>
          </a:bodyPr>
          <a:lstStyle/>
          <a:p>
            <a:pPr marL="0" indent="0">
              <a:buNone/>
            </a:pPr>
            <a:r>
              <a:rPr lang="en-US" sz="2400">
                <a:ea typeface="+mn-lt"/>
                <a:cs typeface="+mn-lt"/>
              </a:rPr>
              <a:t>As per a survey, most consumers of online stores are impulsive and usually decide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the user is provided with an ecommerce web site that can be used to buy electronics online.</a:t>
            </a:r>
            <a:endParaRPr lang="en-US" sz="2400"/>
          </a:p>
          <a:p>
            <a:endParaRPr lang="en-US" sz="2400"/>
          </a:p>
        </p:txBody>
      </p:sp>
    </p:spTree>
    <p:extLst>
      <p:ext uri="{BB962C8B-B14F-4D97-AF65-F5344CB8AC3E}">
        <p14:creationId xmlns:p14="http://schemas.microsoft.com/office/powerpoint/2010/main" val="78194906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EE175-66AB-53DB-840B-E7BB6C11320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9275071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5A0D9D-5ABF-107B-8100-C57360D3ED7C}"/>
              </a:ext>
            </a:extLst>
          </p:cNvPr>
          <p:cNvSpPr>
            <a:spLocks noGrp="1"/>
          </p:cNvSpPr>
          <p:nvPr>
            <p:ph type="title"/>
          </p:nvPr>
        </p:nvSpPr>
        <p:spPr>
          <a:xfrm>
            <a:off x="2311147" y="365760"/>
            <a:ext cx="7569706" cy="1288238"/>
          </a:xfrm>
        </p:spPr>
        <p:txBody>
          <a:bodyPr anchor="ctr">
            <a:normAutofit/>
          </a:bodyPr>
          <a:lstStyle/>
          <a:p>
            <a:pPr algn="ctr"/>
            <a:r>
              <a:rPr lang="en-US" b="1">
                <a:cs typeface="Calibri Light"/>
              </a:rPr>
              <a:t>Overview </a:t>
            </a:r>
          </a:p>
        </p:txBody>
      </p:sp>
      <p:sp>
        <p:nvSpPr>
          <p:cNvPr id="3" name="Content Placeholder 2">
            <a:extLst>
              <a:ext uri="{FF2B5EF4-FFF2-40B4-BE49-F238E27FC236}">
                <a16:creationId xmlns:a16="http://schemas.microsoft.com/office/drawing/2014/main" id="{9F161418-48AF-818B-2741-E67C44C1ADFF}"/>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1700">
                <a:ea typeface="+mn-lt"/>
                <a:cs typeface="+mn-lt"/>
              </a:rPr>
              <a:t>Any member can register and view available products.</a:t>
            </a:r>
            <a:endParaRPr lang="en-US" sz="1700">
              <a:cs typeface="Calibri" panose="020F0502020204030204"/>
            </a:endParaRPr>
          </a:p>
          <a:p>
            <a:r>
              <a:rPr lang="en-US" sz="1700">
                <a:ea typeface="+mn-lt"/>
                <a:cs typeface="+mn-lt"/>
              </a:rPr>
              <a:t>Only registered member can purchase multiple products regardless of quantity.</a:t>
            </a:r>
            <a:endParaRPr lang="en-US" sz="1700">
              <a:cs typeface="Calibri"/>
            </a:endParaRPr>
          </a:p>
          <a:p>
            <a:r>
              <a:rPr lang="en-US" sz="1700">
                <a:ea typeface="+mn-lt"/>
                <a:cs typeface="+mn-lt"/>
              </a:rPr>
              <a:t>Contact Us page is available to contact Admin for queries.</a:t>
            </a:r>
            <a:endParaRPr lang="en-US" sz="1700">
              <a:cs typeface="Calibri"/>
            </a:endParaRPr>
          </a:p>
          <a:p>
            <a:r>
              <a:rPr lang="en-US" sz="1700">
                <a:ea typeface="+mn-lt"/>
                <a:cs typeface="+mn-lt"/>
              </a:rPr>
              <a:t>There are three roles available: Visitor, User and Admin.</a:t>
            </a:r>
            <a:endParaRPr lang="en-US" sz="1700">
              <a:cs typeface="Calibri"/>
            </a:endParaRPr>
          </a:p>
          <a:p>
            <a:r>
              <a:rPr lang="en-US" sz="1700">
                <a:ea typeface="+mn-lt"/>
                <a:cs typeface="+mn-lt"/>
              </a:rPr>
              <a:t>Visitor can view available products.</a:t>
            </a:r>
            <a:endParaRPr lang="en-US" sz="1700">
              <a:cs typeface="Calibri"/>
            </a:endParaRPr>
          </a:p>
          <a:p>
            <a:r>
              <a:rPr lang="en-US" sz="1700">
                <a:ea typeface="+mn-lt"/>
                <a:cs typeface="+mn-lt"/>
              </a:rPr>
              <a:t>User can view and purchase products.</a:t>
            </a:r>
            <a:endParaRPr lang="en-US" sz="1700">
              <a:cs typeface="Calibri"/>
            </a:endParaRPr>
          </a:p>
          <a:p>
            <a:r>
              <a:rPr lang="en-US" sz="1700">
                <a:ea typeface="+mn-lt"/>
                <a:cs typeface="+mn-lt"/>
              </a:rPr>
              <a:t>An Admin has some extra privilege including all privilege of visitor and user.</a:t>
            </a:r>
            <a:endParaRPr lang="en-US" sz="1700"/>
          </a:p>
          <a:p>
            <a:r>
              <a:rPr lang="en-US" sz="1700">
                <a:cs typeface="Calibri"/>
              </a:rPr>
              <a:t>Admin can add products, edit product information and add/remove product.</a:t>
            </a:r>
            <a:endParaRPr lang="en-US" sz="1700">
              <a:ea typeface="+mn-lt"/>
              <a:cs typeface="+mn-lt"/>
            </a:endParaRPr>
          </a:p>
          <a:p>
            <a:r>
              <a:rPr lang="en-US" sz="1700">
                <a:cs typeface="Calibri"/>
              </a:rPr>
              <a:t>Admin can add user, edit user information, and can remove user.</a:t>
            </a:r>
            <a:endParaRPr lang="en-US" sz="1700">
              <a:ea typeface="+mn-lt"/>
              <a:cs typeface="+mn-lt"/>
            </a:endParaRPr>
          </a:p>
          <a:p>
            <a:r>
              <a:rPr lang="en-US" sz="1700">
                <a:cs typeface="Calibri"/>
              </a:rPr>
              <a:t>Admin can ship order to user based on order placed by sending confirmation mail.</a:t>
            </a:r>
            <a:endParaRPr lang="en-US" sz="1700">
              <a:ea typeface="+mn-lt"/>
              <a:cs typeface="+mn-lt"/>
            </a:endParaRPr>
          </a:p>
          <a:p>
            <a:endParaRPr lang="en-US" sz="1700">
              <a:ea typeface="+mn-lt"/>
              <a:cs typeface="+mn-lt"/>
            </a:endParaRPr>
          </a:p>
          <a:p>
            <a:endParaRPr lang="en-US" sz="1700">
              <a:ea typeface="+mn-lt"/>
              <a:cs typeface="+mn-lt"/>
            </a:endParaRPr>
          </a:p>
          <a:p>
            <a:endParaRPr lang="en-US" sz="1700">
              <a:cs typeface="Calibri"/>
            </a:endParaRPr>
          </a:p>
          <a:p>
            <a:endParaRPr lang="en-US" sz="1700">
              <a:cs typeface="Calibri"/>
            </a:endParaRPr>
          </a:p>
        </p:txBody>
      </p:sp>
    </p:spTree>
    <p:extLst>
      <p:ext uri="{BB962C8B-B14F-4D97-AF65-F5344CB8AC3E}">
        <p14:creationId xmlns:p14="http://schemas.microsoft.com/office/powerpoint/2010/main" val="158328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5C6BF3-C1FB-A976-36D7-5E584DDEA24C}"/>
              </a:ext>
            </a:extLst>
          </p:cNvPr>
          <p:cNvSpPr>
            <a:spLocks noGrp="1"/>
          </p:cNvSpPr>
          <p:nvPr>
            <p:ph type="title"/>
          </p:nvPr>
        </p:nvSpPr>
        <p:spPr>
          <a:xfrm>
            <a:off x="2311147" y="365760"/>
            <a:ext cx="7569706" cy="1288238"/>
          </a:xfrm>
        </p:spPr>
        <p:txBody>
          <a:bodyPr anchor="ctr">
            <a:normAutofit/>
          </a:bodyPr>
          <a:lstStyle/>
          <a:p>
            <a:pPr algn="ctr"/>
            <a:r>
              <a:rPr lang="en-US" b="1">
                <a:latin typeface="Calibri Light"/>
                <a:cs typeface="Calibri"/>
              </a:rPr>
              <a:t>Web Pages details:</a:t>
            </a:r>
            <a:r>
              <a:rPr lang="en-US">
                <a:latin typeface="Calibri Light"/>
                <a:cs typeface="Calibri"/>
              </a:rPr>
              <a:t> </a:t>
            </a:r>
          </a:p>
        </p:txBody>
      </p:sp>
      <p:sp>
        <p:nvSpPr>
          <p:cNvPr id="3" name="Content Placeholder 2">
            <a:extLst>
              <a:ext uri="{FF2B5EF4-FFF2-40B4-BE49-F238E27FC236}">
                <a16:creationId xmlns:a16="http://schemas.microsoft.com/office/drawing/2014/main" id="{DE588FF0-4AEE-9609-A63F-EBE91DDEF2BA}"/>
              </a:ext>
            </a:extLst>
          </p:cNvPr>
          <p:cNvSpPr>
            <a:spLocks noGrp="1"/>
          </p:cNvSpPr>
          <p:nvPr>
            <p:ph idx="1"/>
          </p:nvPr>
        </p:nvSpPr>
        <p:spPr>
          <a:xfrm>
            <a:off x="2165569" y="1956816"/>
            <a:ext cx="7860863" cy="4024884"/>
          </a:xfrm>
        </p:spPr>
        <p:txBody>
          <a:bodyPr vert="horz" lIns="91440" tIns="45720" rIns="91440" bIns="45720" rtlCol="0" anchor="t">
            <a:normAutofit/>
          </a:bodyPr>
          <a:lstStyle/>
          <a:p>
            <a:endParaRPr lang="en-US" sz="2400">
              <a:cs typeface="Calibri" panose="020F0502020204030204"/>
            </a:endParaRPr>
          </a:p>
          <a:p>
            <a:r>
              <a:rPr lang="en-US" sz="2400">
                <a:ea typeface="+mn-lt"/>
                <a:cs typeface="+mn-lt"/>
              </a:rPr>
              <a:t>Home Page</a:t>
            </a:r>
            <a:endParaRPr lang="en-US" sz="2400">
              <a:cs typeface="Calibri"/>
            </a:endParaRPr>
          </a:p>
          <a:p>
            <a:r>
              <a:rPr lang="en-US" sz="2400">
                <a:ea typeface="+mn-lt"/>
                <a:cs typeface="+mn-lt"/>
              </a:rPr>
              <a:t>Electronics Page</a:t>
            </a:r>
            <a:endParaRPr lang="en-US" sz="2400">
              <a:cs typeface="Calibri"/>
            </a:endParaRPr>
          </a:p>
          <a:p>
            <a:r>
              <a:rPr lang="en-US" sz="2400">
                <a:ea typeface="+mn-lt"/>
                <a:cs typeface="+mn-lt"/>
              </a:rPr>
              <a:t>Contact Us Page</a:t>
            </a:r>
            <a:endParaRPr lang="en-US" sz="2400">
              <a:cs typeface="Calibri"/>
            </a:endParaRPr>
          </a:p>
          <a:p>
            <a:r>
              <a:rPr lang="en-US" sz="2400">
                <a:ea typeface="+mn-lt"/>
                <a:cs typeface="+mn-lt"/>
              </a:rPr>
              <a:t>Admin Page</a:t>
            </a:r>
            <a:endParaRPr lang="en-US" sz="2400">
              <a:cs typeface="Calibri"/>
            </a:endParaRPr>
          </a:p>
          <a:p>
            <a:r>
              <a:rPr lang="en-US" sz="2400">
                <a:ea typeface="+mn-lt"/>
                <a:cs typeface="+mn-lt"/>
              </a:rPr>
              <a:t>Login Page</a:t>
            </a:r>
            <a:endParaRPr lang="en-US" sz="2400">
              <a:cs typeface="Calibri"/>
            </a:endParaRPr>
          </a:p>
          <a:p>
            <a:r>
              <a:rPr lang="en-US" sz="2400">
                <a:ea typeface="+mn-lt"/>
                <a:cs typeface="+mn-lt"/>
              </a:rPr>
              <a:t>Register Page</a:t>
            </a:r>
            <a:endParaRPr lang="en-US" sz="2400">
              <a:cs typeface="Calibri"/>
            </a:endParaRPr>
          </a:p>
          <a:p>
            <a:endParaRPr lang="en-US" sz="2400">
              <a:cs typeface="Calibri"/>
            </a:endParaRPr>
          </a:p>
        </p:txBody>
      </p:sp>
    </p:spTree>
    <p:extLst>
      <p:ext uri="{BB962C8B-B14F-4D97-AF65-F5344CB8AC3E}">
        <p14:creationId xmlns:p14="http://schemas.microsoft.com/office/powerpoint/2010/main" val="18147096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7E8B8B-588C-8E02-975A-4D6529880E56}"/>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TECHNICAL TOOLS: </a:t>
            </a:r>
            <a:endParaRPr lang="en-US" b="1">
              <a:cs typeface="Calibri Light"/>
            </a:endParaRPr>
          </a:p>
        </p:txBody>
      </p:sp>
      <p:sp>
        <p:nvSpPr>
          <p:cNvPr id="3" name="Content Placeholder 2">
            <a:extLst>
              <a:ext uri="{FF2B5EF4-FFF2-40B4-BE49-F238E27FC236}">
                <a16:creationId xmlns:a16="http://schemas.microsoft.com/office/drawing/2014/main" id="{F5C965C5-254E-F3C9-7EEB-E0641AE8A306}"/>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The various system tools that have been used in developing both the front end and the back end of the project are:</a:t>
            </a:r>
          </a:p>
          <a:p>
            <a:r>
              <a:rPr lang="en-US" sz="2400">
                <a:ea typeface="+mn-lt"/>
                <a:cs typeface="+mn-lt"/>
              </a:rPr>
              <a:t> </a:t>
            </a:r>
            <a:r>
              <a:rPr lang="en-US" sz="2400" b="1">
                <a:ea typeface="+mn-lt"/>
                <a:cs typeface="+mn-lt"/>
              </a:rPr>
              <a:t>FRONT END: </a:t>
            </a:r>
          </a:p>
          <a:p>
            <a:pPr marL="0" indent="0">
              <a:buNone/>
            </a:pPr>
            <a:r>
              <a:rPr lang="en-US" sz="2400">
                <a:ea typeface="+mn-lt"/>
                <a:cs typeface="+mn-lt"/>
              </a:rPr>
              <a:t>	JSP </a:t>
            </a:r>
          </a:p>
          <a:p>
            <a:pPr marL="0" indent="0">
              <a:buNone/>
            </a:pPr>
            <a:r>
              <a:rPr lang="en-US" sz="2400">
                <a:ea typeface="+mn-lt"/>
                <a:cs typeface="+mn-lt"/>
              </a:rPr>
              <a:t>	HTML </a:t>
            </a:r>
          </a:p>
          <a:p>
            <a:pPr marL="0" indent="0">
              <a:buNone/>
            </a:pPr>
            <a:r>
              <a:rPr lang="en-US" sz="2400">
                <a:ea typeface="+mn-lt"/>
                <a:cs typeface="+mn-lt"/>
              </a:rPr>
              <a:t>	CSS </a:t>
            </a:r>
          </a:p>
          <a:p>
            <a:pPr marL="0" indent="0">
              <a:buNone/>
            </a:pPr>
            <a:r>
              <a:rPr lang="en-US" sz="2400">
                <a:ea typeface="+mn-lt"/>
                <a:cs typeface="+mn-lt"/>
              </a:rPr>
              <a:t>	JAVA SCRIPT </a:t>
            </a:r>
          </a:p>
          <a:p>
            <a:r>
              <a:rPr lang="en-US" sz="2400" b="1">
                <a:ea typeface="+mn-lt"/>
                <a:cs typeface="+mn-lt"/>
              </a:rPr>
              <a:t>BACK END:</a:t>
            </a:r>
            <a:r>
              <a:rPr lang="en-US" sz="2400">
                <a:ea typeface="+mn-lt"/>
                <a:cs typeface="+mn-lt"/>
              </a:rPr>
              <a:t> The back end is implemented using MySQL which is used to design the databases.</a:t>
            </a:r>
          </a:p>
          <a:p>
            <a:endParaRPr lang="en-US" sz="2400">
              <a:ea typeface="+mn-lt"/>
              <a:cs typeface="+mn-lt"/>
            </a:endParaRPr>
          </a:p>
        </p:txBody>
      </p:sp>
    </p:spTree>
    <p:extLst>
      <p:ext uri="{BB962C8B-B14F-4D97-AF65-F5344CB8AC3E}">
        <p14:creationId xmlns:p14="http://schemas.microsoft.com/office/powerpoint/2010/main" val="20851807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2466762-8C7C-AEA1-E72F-0B89479B1DF5}"/>
              </a:ext>
            </a:extLst>
          </p:cNvPr>
          <p:cNvSpPr>
            <a:spLocks noGrp="1"/>
          </p:cNvSpPr>
          <p:nvPr>
            <p:ph type="title"/>
          </p:nvPr>
        </p:nvSpPr>
        <p:spPr>
          <a:xfrm>
            <a:off x="841248" y="475488"/>
            <a:ext cx="10515600" cy="1197864"/>
          </a:xfrm>
        </p:spPr>
        <p:txBody>
          <a:bodyPr vert="horz" lIns="91440" tIns="45720" rIns="91440" bIns="45720" rtlCol="0" anchor="ctr">
            <a:normAutofit/>
          </a:bodyPr>
          <a:lstStyle/>
          <a:p>
            <a:r>
              <a:rPr lang="en-US" b="1" kern="1200">
                <a:solidFill>
                  <a:schemeClr val="tx1"/>
                </a:solidFill>
                <a:latin typeface="+mj-lt"/>
                <a:ea typeface="+mj-ea"/>
                <a:cs typeface="+mj-cs"/>
              </a:rPr>
              <a:t>SYSTEM REQUREMENTS: </a:t>
            </a:r>
          </a:p>
          <a:p>
            <a:endParaRPr lang="en-US" b="1" kern="1200">
              <a:solidFill>
                <a:schemeClr val="tx1"/>
              </a:solidFill>
              <a:latin typeface="+mj-lt"/>
              <a:ea typeface="+mj-ea"/>
              <a:cs typeface="+mj-cs"/>
            </a:endParaRPr>
          </a:p>
        </p:txBody>
      </p:sp>
      <p:cxnSp>
        <p:nvCxnSpPr>
          <p:cNvPr id="22"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Diagram&#10;&#10;Description automatically generated">
            <a:extLst>
              <a:ext uri="{FF2B5EF4-FFF2-40B4-BE49-F238E27FC236}">
                <a16:creationId xmlns:a16="http://schemas.microsoft.com/office/drawing/2014/main" id="{8246DBF9-5841-E11A-E9AF-910648CD4062}"/>
              </a:ext>
            </a:extLst>
          </p:cNvPr>
          <p:cNvPicPr>
            <a:picLocks noChangeAspect="1"/>
          </p:cNvPicPr>
          <p:nvPr/>
        </p:nvPicPr>
        <p:blipFill>
          <a:blip r:embed="rId2"/>
          <a:stretch>
            <a:fillRect/>
          </a:stretch>
        </p:blipFill>
        <p:spPr>
          <a:xfrm>
            <a:off x="1685033" y="1785257"/>
            <a:ext cx="6927744" cy="4710868"/>
          </a:xfrm>
          <a:prstGeom prst="rect">
            <a:avLst/>
          </a:prstGeom>
        </p:spPr>
      </p:pic>
      <p:sp>
        <p:nvSpPr>
          <p:cNvPr id="4" name="TextBox 3">
            <a:extLst>
              <a:ext uri="{FF2B5EF4-FFF2-40B4-BE49-F238E27FC236}">
                <a16:creationId xmlns:a16="http://schemas.microsoft.com/office/drawing/2014/main" id="{4D601CE6-C11D-3E35-6022-66F87B6D2CAB}"/>
              </a:ext>
            </a:extLst>
          </p:cNvPr>
          <p:cNvSpPr txBox="1"/>
          <p:nvPr/>
        </p:nvSpPr>
        <p:spPr>
          <a:xfrm>
            <a:off x="875136" y="1201348"/>
            <a:ext cx="7145458" cy="5839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dirty="0"/>
              <a:t>USE-CASE DIAGRAM:</a:t>
            </a:r>
            <a:r>
              <a:rPr lang="en-US" sz="2200" dirty="0"/>
              <a:t> </a:t>
            </a:r>
          </a:p>
        </p:txBody>
      </p:sp>
    </p:spTree>
    <p:extLst>
      <p:ext uri="{BB962C8B-B14F-4D97-AF65-F5344CB8AC3E}">
        <p14:creationId xmlns:p14="http://schemas.microsoft.com/office/powerpoint/2010/main" val="8970605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9A0FE5-7A6B-9AC9-0BEE-CD46CD5356A6}"/>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ONLINE SHOPPING PORTAL:</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A7A90C16-B942-556C-E159-2BE6AEE6B5B5}"/>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Anyone can view Online Shopping portal and available products, but every user must login by his/her Username and password to purchase or order products. </a:t>
            </a:r>
          </a:p>
          <a:p>
            <a:r>
              <a:rPr lang="en-US" sz="2400">
                <a:ea typeface="+mn-lt"/>
                <a:cs typeface="+mn-lt"/>
              </a:rPr>
              <a:t>Unregistered members can register by navigating to registration page. Only Admin will have access to modify roles, by default developer can only be an ‘Admin’. </a:t>
            </a:r>
          </a:p>
          <a:p>
            <a:r>
              <a:rPr lang="en-US" sz="2400">
                <a:ea typeface="+mn-lt"/>
                <a:cs typeface="+mn-lt"/>
              </a:rPr>
              <a:t>Once user register site, his default role will be ‘User’. </a:t>
            </a:r>
            <a:endParaRPr lang="en-US" sz="2400">
              <a:cs typeface="Calibri"/>
            </a:endParaRPr>
          </a:p>
        </p:txBody>
      </p:sp>
    </p:spTree>
    <p:extLst>
      <p:ext uri="{BB962C8B-B14F-4D97-AF65-F5344CB8AC3E}">
        <p14:creationId xmlns:p14="http://schemas.microsoft.com/office/powerpoint/2010/main" val="9413032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11EB1-89F7-7B85-ED1F-9F3B27AB2D03}"/>
              </a:ext>
            </a:extLst>
          </p:cNvPr>
          <p:cNvSpPr>
            <a:spLocks noGrp="1"/>
          </p:cNvSpPr>
          <p:nvPr>
            <p:ph type="title"/>
          </p:nvPr>
        </p:nvSpPr>
        <p:spPr>
          <a:xfrm>
            <a:off x="727600" y="125803"/>
            <a:ext cx="10515593" cy="1197864"/>
          </a:xfrm>
        </p:spPr>
        <p:txBody>
          <a:bodyPr>
            <a:normAutofit/>
          </a:bodyPr>
          <a:lstStyle/>
          <a:p>
            <a:r>
              <a:rPr lang="en-US" b="1" dirty="0">
                <a:cs typeface="Calibri Light"/>
              </a:rPr>
              <a:t>Home Page</a:t>
            </a:r>
          </a:p>
        </p:txBody>
      </p:sp>
      <p:sp>
        <p:nvSpPr>
          <p:cNvPr id="11"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47683EFE-8D01-7ACC-914A-AB4A7F297696}"/>
              </a:ext>
            </a:extLst>
          </p:cNvPr>
          <p:cNvPicPr>
            <a:picLocks noChangeAspect="1"/>
          </p:cNvPicPr>
          <p:nvPr/>
        </p:nvPicPr>
        <p:blipFill rotWithShape="1">
          <a:blip r:embed="rId2"/>
          <a:srcRect r="-3" b="13956"/>
          <a:stretch/>
        </p:blipFill>
        <p:spPr>
          <a:xfrm>
            <a:off x="1375954" y="2264229"/>
            <a:ext cx="7619999" cy="4240382"/>
          </a:xfrm>
          <a:prstGeom prst="rect">
            <a:avLst/>
          </a:prstGeom>
        </p:spPr>
      </p:pic>
      <p:sp>
        <p:nvSpPr>
          <p:cNvPr id="3" name="Content Placeholder 2">
            <a:extLst>
              <a:ext uri="{FF2B5EF4-FFF2-40B4-BE49-F238E27FC236}">
                <a16:creationId xmlns:a16="http://schemas.microsoft.com/office/drawing/2014/main" id="{75341087-B5F1-36F7-5367-2E9ADF139444}"/>
              </a:ext>
            </a:extLst>
          </p:cNvPr>
          <p:cNvSpPr>
            <a:spLocks noGrp="1"/>
          </p:cNvSpPr>
          <p:nvPr>
            <p:ph idx="1"/>
          </p:nvPr>
        </p:nvSpPr>
        <p:spPr>
          <a:xfrm>
            <a:off x="835160" y="984069"/>
            <a:ext cx="8688098" cy="1197864"/>
          </a:xfrm>
        </p:spPr>
        <p:txBody>
          <a:bodyPr vert="horz" lIns="91440" tIns="45720" rIns="91440" bIns="45720" rtlCol="0" anchor="ctr">
            <a:normAutofit/>
          </a:bodyPr>
          <a:lstStyle/>
          <a:p>
            <a:r>
              <a:rPr lang="en-US" sz="2000" dirty="0">
                <a:ea typeface="+mn-lt"/>
                <a:cs typeface="+mn-lt"/>
              </a:rPr>
              <a:t> The Home page will consist of screen were one can browse through the products which we have on our website.</a:t>
            </a:r>
            <a:endParaRPr lang="en-US" sz="2000" dirty="0">
              <a:cs typeface="Calibri" panose="020F0502020204030204"/>
            </a:endParaRPr>
          </a:p>
        </p:txBody>
      </p:sp>
    </p:spTree>
    <p:extLst>
      <p:ext uri="{BB962C8B-B14F-4D97-AF65-F5344CB8AC3E}">
        <p14:creationId xmlns:p14="http://schemas.microsoft.com/office/powerpoint/2010/main" val="4772788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870B51C-B06A-019B-4FAC-711A0E35E2BF}"/>
              </a:ext>
            </a:extLst>
          </p:cNvPr>
          <p:cNvSpPr>
            <a:spLocks noGrp="1"/>
          </p:cNvSpPr>
          <p:nvPr>
            <p:ph type="title"/>
          </p:nvPr>
        </p:nvSpPr>
        <p:spPr>
          <a:xfrm>
            <a:off x="841247" y="713232"/>
            <a:ext cx="7431893" cy="749808"/>
          </a:xfrm>
        </p:spPr>
        <p:txBody>
          <a:bodyPr>
            <a:normAutofit/>
          </a:bodyPr>
          <a:lstStyle/>
          <a:p>
            <a:r>
              <a:rPr lang="en-US" sz="3700" b="1" dirty="0">
                <a:ea typeface="+mj-lt"/>
                <a:cs typeface="+mj-lt"/>
              </a:rPr>
              <a:t>ELECTRONICS PAGE (PRODUCTS)</a:t>
            </a:r>
            <a:endParaRPr lang="en-US" sz="3700" dirty="0"/>
          </a:p>
        </p:txBody>
      </p:sp>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B20603-03FA-505F-3ECB-5F90AE1A4011}"/>
              </a:ext>
            </a:extLst>
          </p:cNvPr>
          <p:cNvSpPr>
            <a:spLocks noGrp="1"/>
          </p:cNvSpPr>
          <p:nvPr>
            <p:ph idx="1"/>
          </p:nvPr>
        </p:nvSpPr>
        <p:spPr>
          <a:xfrm>
            <a:off x="841247" y="1463040"/>
            <a:ext cx="9130060" cy="914400"/>
          </a:xfrm>
        </p:spPr>
        <p:txBody>
          <a:bodyPr vert="horz" lIns="91440" tIns="45720" rIns="91440" bIns="45720" rtlCol="0" anchor="t">
            <a:normAutofit/>
          </a:bodyPr>
          <a:lstStyle/>
          <a:p>
            <a:r>
              <a:rPr lang="en-US" sz="2200" dirty="0">
                <a:ea typeface="+mn-lt"/>
                <a:cs typeface="+mn-lt"/>
              </a:rPr>
              <a:t>This page consists of product details. This page appears same for both visitors and users</a:t>
            </a:r>
          </a:p>
          <a:p>
            <a:endParaRPr lang="en-US" sz="2200" dirty="0">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0D2F6A1D-888E-2DFD-3E08-BC9986441C84}"/>
              </a:ext>
            </a:extLst>
          </p:cNvPr>
          <p:cNvPicPr>
            <a:picLocks noChangeAspect="1"/>
          </p:cNvPicPr>
          <p:nvPr/>
        </p:nvPicPr>
        <p:blipFill rotWithShape="1">
          <a:blip r:embed="rId2"/>
          <a:srcRect b="22179"/>
          <a:stretch/>
        </p:blipFill>
        <p:spPr>
          <a:xfrm>
            <a:off x="1254034" y="2212848"/>
            <a:ext cx="7994469" cy="4362123"/>
          </a:xfrm>
          <a:prstGeom prst="rect">
            <a:avLst/>
          </a:prstGeom>
        </p:spPr>
      </p:pic>
    </p:spTree>
    <p:extLst>
      <p:ext uri="{BB962C8B-B14F-4D97-AF65-F5344CB8AC3E}">
        <p14:creationId xmlns:p14="http://schemas.microsoft.com/office/powerpoint/2010/main" val="34271754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787</TotalTime>
  <Words>1047</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Tw Cen MT</vt:lpstr>
      <vt:lpstr>Work Sans</vt:lpstr>
      <vt:lpstr>office theme</vt:lpstr>
      <vt:lpstr>Design and Implementation of Online Shopping System</vt:lpstr>
      <vt:lpstr>Introduction</vt:lpstr>
      <vt:lpstr>Overview </vt:lpstr>
      <vt:lpstr>Web Pages details: </vt:lpstr>
      <vt:lpstr>TECHNICAL TOOLS: </vt:lpstr>
      <vt:lpstr>SYSTEM REQUREMENTS:  </vt:lpstr>
      <vt:lpstr>ONLINE SHOPPING PORTAL: </vt:lpstr>
      <vt:lpstr>Home Page</vt:lpstr>
      <vt:lpstr>ELECTRONICS PAGE (PRODUCTS)</vt:lpstr>
      <vt:lpstr>ORDER US PAGE: </vt:lpstr>
      <vt:lpstr>Contact Us Page: </vt:lpstr>
      <vt:lpstr>REGISTER PAGE: </vt:lpstr>
      <vt:lpstr>LOGIN PAGE:</vt:lpstr>
      <vt:lpstr>Admin Page: </vt:lpstr>
      <vt:lpstr>PAYPAL FOR PAYMENT: </vt:lpstr>
      <vt:lpstr>Data Management: </vt:lpstr>
      <vt:lpstr>PowerPoint Presentation</vt:lpstr>
      <vt:lpstr>Non-Functional / Operational Requirements: </vt:lpstr>
      <vt:lpstr>PowerPoint Presentation</vt:lpstr>
      <vt:lpstr>E-Commerce Testing Checklist:</vt:lpstr>
      <vt:lpstr>Homepage:</vt:lpstr>
      <vt:lpstr>Product Details Page:</vt:lpstr>
      <vt:lpstr>PowerPoint Presentation</vt:lpstr>
      <vt:lpstr>After-Order Tests </vt:lpstr>
      <vt:lpstr>Other Tests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MANNEM</dc:creator>
  <cp:lastModifiedBy>Nivas Reddy Kanmanthareddy</cp:lastModifiedBy>
  <cp:revision>165</cp:revision>
  <dcterms:created xsi:type="dcterms:W3CDTF">2022-05-13T02:55:11Z</dcterms:created>
  <dcterms:modified xsi:type="dcterms:W3CDTF">2022-05-14T03:48:49Z</dcterms:modified>
</cp:coreProperties>
</file>