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32004000" cy="36347400"/>
  <p:notesSz cx="6858000" cy="9144000"/>
  <p:embeddedFontLst>
    <p:embeddedFont>
      <p:font typeface="Calibri (MS)" panose="020B0604020202020204" charset="0"/>
      <p:regular r:id="rId3"/>
    </p:embeddedFont>
    <p:embeddedFont>
      <p:font typeface="Canva Sans" panose="020B0604020202020204" charset="0"/>
      <p:regular r:id="rId4"/>
    </p:embeddedFont>
    <p:embeddedFont>
      <p:font typeface="Poppins Bold" panose="00000800000000000000" pitchFamily="2" charset="0"/>
      <p:regular r:id="rId5"/>
      <p:bold r:id="rId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4" d="100"/>
          <a:sy n="14" d="100"/>
        </p:scale>
        <p:origin x="2410" y="1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font" Target="fonts/font1.fntdata"/><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5" Type="http://schemas.openxmlformats.org/officeDocument/2006/relationships/font" Target="fonts/font3.fntdata"/><Relationship Id="rId10" Type="http://schemas.openxmlformats.org/officeDocument/2006/relationships/tableStyles" Target="tableStyles.xml"/><Relationship Id="rId4" Type="http://schemas.openxmlformats.org/officeDocument/2006/relationships/font" Target="fonts/font2.fntdata"/><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6185" y="5341402"/>
            <a:ext cx="6104428" cy="938719"/>
            <a:chOff x="0" y="0"/>
            <a:chExt cx="8139237" cy="1251625"/>
          </a:xfrm>
        </p:grpSpPr>
        <p:sp>
          <p:nvSpPr>
            <p:cNvPr id="3" name="Freeform 3"/>
            <p:cNvSpPr/>
            <p:nvPr/>
          </p:nvSpPr>
          <p:spPr>
            <a:xfrm>
              <a:off x="0" y="0"/>
              <a:ext cx="8139237" cy="1251625"/>
            </a:xfrm>
            <a:custGeom>
              <a:avLst/>
              <a:gdLst/>
              <a:ahLst/>
              <a:cxnLst/>
              <a:rect l="l" t="t" r="r" b="b"/>
              <a:pathLst>
                <a:path w="8139237" h="1251625">
                  <a:moveTo>
                    <a:pt x="0" y="0"/>
                  </a:moveTo>
                  <a:lnTo>
                    <a:pt x="8139237" y="0"/>
                  </a:lnTo>
                  <a:lnTo>
                    <a:pt x="8139237" y="1251625"/>
                  </a:lnTo>
                  <a:lnTo>
                    <a:pt x="0" y="1251625"/>
                  </a:lnTo>
                  <a:close/>
                </a:path>
              </a:pathLst>
            </a:custGeom>
            <a:solidFill>
              <a:srgbClr val="000000">
                <a:alpha val="0"/>
              </a:srgbClr>
            </a:solidFill>
          </p:spPr>
        </p:sp>
        <p:sp>
          <p:nvSpPr>
            <p:cNvPr id="4" name="TextBox 4"/>
            <p:cNvSpPr txBox="1"/>
            <p:nvPr/>
          </p:nvSpPr>
          <p:spPr>
            <a:xfrm>
              <a:off x="0" y="-123825"/>
              <a:ext cx="8139237" cy="1375450"/>
            </a:xfrm>
            <a:prstGeom prst="rect">
              <a:avLst/>
            </a:prstGeom>
          </p:spPr>
          <p:txBody>
            <a:bodyPr lIns="0" tIns="0" rIns="0" bIns="0" rtlCol="0" anchor="t"/>
            <a:lstStyle/>
            <a:p>
              <a:pPr algn="l">
                <a:lnSpc>
                  <a:spcPts val="6600"/>
                </a:lnSpc>
              </a:pPr>
              <a:r>
                <a:rPr lang="en-US" sz="5500">
                  <a:solidFill>
                    <a:srgbClr val="000000"/>
                  </a:solidFill>
                  <a:latin typeface="Calibri (MS)"/>
                  <a:ea typeface="Calibri (MS)"/>
                  <a:cs typeface="Calibri (MS)"/>
                  <a:sym typeface="Calibri (MS)"/>
                </a:rPr>
                <a:t>Insert your text Here</a:t>
              </a:r>
            </a:p>
          </p:txBody>
        </p:sp>
      </p:grpSp>
      <p:grpSp>
        <p:nvGrpSpPr>
          <p:cNvPr id="5" name="Group 5"/>
          <p:cNvGrpSpPr/>
          <p:nvPr/>
        </p:nvGrpSpPr>
        <p:grpSpPr>
          <a:xfrm>
            <a:off x="348508" y="19230032"/>
            <a:ext cx="6104428" cy="938719"/>
            <a:chOff x="0" y="0"/>
            <a:chExt cx="8139237" cy="1251625"/>
          </a:xfrm>
        </p:grpSpPr>
        <p:sp>
          <p:nvSpPr>
            <p:cNvPr id="6" name="Freeform 6"/>
            <p:cNvSpPr/>
            <p:nvPr/>
          </p:nvSpPr>
          <p:spPr>
            <a:xfrm>
              <a:off x="0" y="0"/>
              <a:ext cx="8139237" cy="1251625"/>
            </a:xfrm>
            <a:custGeom>
              <a:avLst/>
              <a:gdLst/>
              <a:ahLst/>
              <a:cxnLst/>
              <a:rect l="l" t="t" r="r" b="b"/>
              <a:pathLst>
                <a:path w="8139237" h="1251625">
                  <a:moveTo>
                    <a:pt x="0" y="0"/>
                  </a:moveTo>
                  <a:lnTo>
                    <a:pt x="8139237" y="0"/>
                  </a:lnTo>
                  <a:lnTo>
                    <a:pt x="8139237" y="1251625"/>
                  </a:lnTo>
                  <a:lnTo>
                    <a:pt x="0" y="1251625"/>
                  </a:lnTo>
                  <a:close/>
                </a:path>
              </a:pathLst>
            </a:custGeom>
            <a:solidFill>
              <a:srgbClr val="000000">
                <a:alpha val="0"/>
              </a:srgbClr>
            </a:solidFill>
          </p:spPr>
        </p:sp>
        <p:sp>
          <p:nvSpPr>
            <p:cNvPr id="7" name="TextBox 7"/>
            <p:cNvSpPr txBox="1"/>
            <p:nvPr/>
          </p:nvSpPr>
          <p:spPr>
            <a:xfrm>
              <a:off x="0" y="-123825"/>
              <a:ext cx="8139237" cy="1375450"/>
            </a:xfrm>
            <a:prstGeom prst="rect">
              <a:avLst/>
            </a:prstGeom>
          </p:spPr>
          <p:txBody>
            <a:bodyPr lIns="0" tIns="0" rIns="0" bIns="0" rtlCol="0" anchor="t"/>
            <a:lstStyle/>
            <a:p>
              <a:pPr algn="l">
                <a:lnSpc>
                  <a:spcPts val="6600"/>
                </a:lnSpc>
              </a:pPr>
              <a:r>
                <a:rPr lang="en-US" sz="5500">
                  <a:solidFill>
                    <a:srgbClr val="000000"/>
                  </a:solidFill>
                  <a:latin typeface="Calibri (MS)"/>
                  <a:ea typeface="Calibri (MS)"/>
                  <a:cs typeface="Calibri (MS)"/>
                  <a:sym typeface="Calibri (MS)"/>
                </a:rPr>
                <a:t>Insert your text Here</a:t>
              </a:r>
            </a:p>
          </p:txBody>
        </p:sp>
      </p:grpSp>
      <p:grpSp>
        <p:nvGrpSpPr>
          <p:cNvPr id="8" name="Group 8"/>
          <p:cNvGrpSpPr/>
          <p:nvPr/>
        </p:nvGrpSpPr>
        <p:grpSpPr>
          <a:xfrm>
            <a:off x="11148182" y="5341402"/>
            <a:ext cx="6104428" cy="938719"/>
            <a:chOff x="0" y="0"/>
            <a:chExt cx="8139237" cy="1251625"/>
          </a:xfrm>
        </p:grpSpPr>
        <p:sp>
          <p:nvSpPr>
            <p:cNvPr id="9" name="Freeform 9"/>
            <p:cNvSpPr/>
            <p:nvPr/>
          </p:nvSpPr>
          <p:spPr>
            <a:xfrm>
              <a:off x="0" y="0"/>
              <a:ext cx="8139237" cy="1251625"/>
            </a:xfrm>
            <a:custGeom>
              <a:avLst/>
              <a:gdLst/>
              <a:ahLst/>
              <a:cxnLst/>
              <a:rect l="l" t="t" r="r" b="b"/>
              <a:pathLst>
                <a:path w="8139237" h="1251625">
                  <a:moveTo>
                    <a:pt x="0" y="0"/>
                  </a:moveTo>
                  <a:lnTo>
                    <a:pt x="8139237" y="0"/>
                  </a:lnTo>
                  <a:lnTo>
                    <a:pt x="8139237" y="1251625"/>
                  </a:lnTo>
                  <a:lnTo>
                    <a:pt x="0" y="1251625"/>
                  </a:lnTo>
                  <a:close/>
                </a:path>
              </a:pathLst>
            </a:custGeom>
            <a:solidFill>
              <a:srgbClr val="000000">
                <a:alpha val="0"/>
              </a:srgbClr>
            </a:solidFill>
          </p:spPr>
        </p:sp>
        <p:sp>
          <p:nvSpPr>
            <p:cNvPr id="10" name="TextBox 10"/>
            <p:cNvSpPr txBox="1"/>
            <p:nvPr/>
          </p:nvSpPr>
          <p:spPr>
            <a:xfrm>
              <a:off x="0" y="-123825"/>
              <a:ext cx="8139237" cy="1375450"/>
            </a:xfrm>
            <a:prstGeom prst="rect">
              <a:avLst/>
            </a:prstGeom>
          </p:spPr>
          <p:txBody>
            <a:bodyPr lIns="0" tIns="0" rIns="0" bIns="0" rtlCol="0" anchor="t"/>
            <a:lstStyle/>
            <a:p>
              <a:pPr algn="l">
                <a:lnSpc>
                  <a:spcPts val="6600"/>
                </a:lnSpc>
              </a:pPr>
              <a:r>
                <a:rPr lang="en-US" sz="5500">
                  <a:solidFill>
                    <a:srgbClr val="000000"/>
                  </a:solidFill>
                  <a:latin typeface="Calibri (MS)"/>
                  <a:ea typeface="Calibri (MS)"/>
                  <a:cs typeface="Calibri (MS)"/>
                  <a:sym typeface="Calibri (MS)"/>
                </a:rPr>
                <a:t>Insert your text Here</a:t>
              </a:r>
            </a:p>
          </p:txBody>
        </p:sp>
      </p:grpSp>
      <p:grpSp>
        <p:nvGrpSpPr>
          <p:cNvPr id="11" name="Group 11"/>
          <p:cNvGrpSpPr/>
          <p:nvPr/>
        </p:nvGrpSpPr>
        <p:grpSpPr>
          <a:xfrm>
            <a:off x="21488398" y="5341402"/>
            <a:ext cx="6104428" cy="938719"/>
            <a:chOff x="0" y="0"/>
            <a:chExt cx="8139237" cy="1251625"/>
          </a:xfrm>
        </p:grpSpPr>
        <p:sp>
          <p:nvSpPr>
            <p:cNvPr id="12" name="Freeform 12"/>
            <p:cNvSpPr/>
            <p:nvPr/>
          </p:nvSpPr>
          <p:spPr>
            <a:xfrm>
              <a:off x="0" y="0"/>
              <a:ext cx="8139237" cy="1251625"/>
            </a:xfrm>
            <a:custGeom>
              <a:avLst/>
              <a:gdLst/>
              <a:ahLst/>
              <a:cxnLst/>
              <a:rect l="l" t="t" r="r" b="b"/>
              <a:pathLst>
                <a:path w="8139237" h="1251625">
                  <a:moveTo>
                    <a:pt x="0" y="0"/>
                  </a:moveTo>
                  <a:lnTo>
                    <a:pt x="8139237" y="0"/>
                  </a:lnTo>
                  <a:lnTo>
                    <a:pt x="8139237" y="1251625"/>
                  </a:lnTo>
                  <a:lnTo>
                    <a:pt x="0" y="1251625"/>
                  </a:lnTo>
                  <a:close/>
                </a:path>
              </a:pathLst>
            </a:custGeom>
            <a:solidFill>
              <a:srgbClr val="000000">
                <a:alpha val="0"/>
              </a:srgbClr>
            </a:solidFill>
          </p:spPr>
        </p:sp>
        <p:sp>
          <p:nvSpPr>
            <p:cNvPr id="13" name="TextBox 13"/>
            <p:cNvSpPr txBox="1"/>
            <p:nvPr/>
          </p:nvSpPr>
          <p:spPr>
            <a:xfrm>
              <a:off x="0" y="-123825"/>
              <a:ext cx="8139237" cy="1375450"/>
            </a:xfrm>
            <a:prstGeom prst="rect">
              <a:avLst/>
            </a:prstGeom>
          </p:spPr>
          <p:txBody>
            <a:bodyPr lIns="0" tIns="0" rIns="0" bIns="0" rtlCol="0" anchor="t"/>
            <a:lstStyle/>
            <a:p>
              <a:pPr algn="l">
                <a:lnSpc>
                  <a:spcPts val="6600"/>
                </a:lnSpc>
              </a:pPr>
              <a:r>
                <a:rPr lang="en-US" sz="5500">
                  <a:solidFill>
                    <a:srgbClr val="000000"/>
                  </a:solidFill>
                  <a:latin typeface="Calibri (MS)"/>
                  <a:ea typeface="Calibri (MS)"/>
                  <a:cs typeface="Calibri (MS)"/>
                  <a:sym typeface="Calibri (MS)"/>
                </a:rPr>
                <a:t>Insert your text Here</a:t>
              </a:r>
            </a:p>
          </p:txBody>
        </p:sp>
      </p:grpSp>
      <p:grpSp>
        <p:nvGrpSpPr>
          <p:cNvPr id="14" name="Group 14"/>
          <p:cNvGrpSpPr/>
          <p:nvPr/>
        </p:nvGrpSpPr>
        <p:grpSpPr>
          <a:xfrm>
            <a:off x="11125200" y="25647650"/>
            <a:ext cx="6104428" cy="938719"/>
            <a:chOff x="0" y="0"/>
            <a:chExt cx="8139237" cy="1251625"/>
          </a:xfrm>
        </p:grpSpPr>
        <p:sp>
          <p:nvSpPr>
            <p:cNvPr id="15" name="Freeform 15"/>
            <p:cNvSpPr/>
            <p:nvPr/>
          </p:nvSpPr>
          <p:spPr>
            <a:xfrm>
              <a:off x="0" y="0"/>
              <a:ext cx="8139237" cy="1251625"/>
            </a:xfrm>
            <a:custGeom>
              <a:avLst/>
              <a:gdLst/>
              <a:ahLst/>
              <a:cxnLst/>
              <a:rect l="l" t="t" r="r" b="b"/>
              <a:pathLst>
                <a:path w="8139237" h="1251625">
                  <a:moveTo>
                    <a:pt x="0" y="0"/>
                  </a:moveTo>
                  <a:lnTo>
                    <a:pt x="8139237" y="0"/>
                  </a:lnTo>
                  <a:lnTo>
                    <a:pt x="8139237" y="1251625"/>
                  </a:lnTo>
                  <a:lnTo>
                    <a:pt x="0" y="1251625"/>
                  </a:lnTo>
                  <a:close/>
                </a:path>
              </a:pathLst>
            </a:custGeom>
            <a:solidFill>
              <a:srgbClr val="000000">
                <a:alpha val="0"/>
              </a:srgbClr>
            </a:solidFill>
          </p:spPr>
        </p:sp>
        <p:sp>
          <p:nvSpPr>
            <p:cNvPr id="16" name="TextBox 16"/>
            <p:cNvSpPr txBox="1"/>
            <p:nvPr/>
          </p:nvSpPr>
          <p:spPr>
            <a:xfrm>
              <a:off x="0" y="-123825"/>
              <a:ext cx="8139237" cy="1375450"/>
            </a:xfrm>
            <a:prstGeom prst="rect">
              <a:avLst/>
            </a:prstGeom>
          </p:spPr>
          <p:txBody>
            <a:bodyPr lIns="0" tIns="0" rIns="0" bIns="0" rtlCol="0" anchor="t"/>
            <a:lstStyle/>
            <a:p>
              <a:pPr algn="l">
                <a:lnSpc>
                  <a:spcPts val="6600"/>
                </a:lnSpc>
              </a:pPr>
              <a:r>
                <a:rPr lang="en-US" sz="5500">
                  <a:solidFill>
                    <a:srgbClr val="000000"/>
                  </a:solidFill>
                  <a:latin typeface="Calibri (MS)"/>
                  <a:ea typeface="Calibri (MS)"/>
                  <a:cs typeface="Calibri (MS)"/>
                  <a:sym typeface="Calibri (MS)"/>
                </a:rPr>
                <a:t>Insert your text Here</a:t>
              </a:r>
            </a:p>
          </p:txBody>
        </p:sp>
      </p:grpSp>
      <p:grpSp>
        <p:nvGrpSpPr>
          <p:cNvPr id="17" name="Group 17"/>
          <p:cNvGrpSpPr/>
          <p:nvPr/>
        </p:nvGrpSpPr>
        <p:grpSpPr>
          <a:xfrm>
            <a:off x="0" y="2810275"/>
            <a:ext cx="32004000" cy="33518073"/>
            <a:chOff x="0" y="0"/>
            <a:chExt cx="42672000" cy="44690764"/>
          </a:xfrm>
        </p:grpSpPr>
        <p:sp>
          <p:nvSpPr>
            <p:cNvPr id="18" name="Freeform 18"/>
            <p:cNvSpPr/>
            <p:nvPr/>
          </p:nvSpPr>
          <p:spPr>
            <a:xfrm>
              <a:off x="0" y="0"/>
              <a:ext cx="42672000" cy="44690792"/>
            </a:xfrm>
            <a:custGeom>
              <a:avLst/>
              <a:gdLst/>
              <a:ahLst/>
              <a:cxnLst/>
              <a:rect l="l" t="t" r="r" b="b"/>
              <a:pathLst>
                <a:path w="42672000" h="44690792">
                  <a:moveTo>
                    <a:pt x="0" y="0"/>
                  </a:moveTo>
                  <a:lnTo>
                    <a:pt x="42672000" y="0"/>
                  </a:lnTo>
                  <a:lnTo>
                    <a:pt x="42672000" y="44690792"/>
                  </a:lnTo>
                  <a:lnTo>
                    <a:pt x="0" y="44690792"/>
                  </a:lnTo>
                  <a:close/>
                </a:path>
              </a:pathLst>
            </a:custGeom>
            <a:solidFill>
              <a:srgbClr val="9DC3E6"/>
            </a:solidFill>
          </p:spPr>
        </p:sp>
      </p:grpSp>
      <p:grpSp>
        <p:nvGrpSpPr>
          <p:cNvPr id="19" name="Group 19"/>
          <p:cNvGrpSpPr/>
          <p:nvPr/>
        </p:nvGrpSpPr>
        <p:grpSpPr>
          <a:xfrm>
            <a:off x="0" y="-31750"/>
            <a:ext cx="32004000" cy="2842026"/>
            <a:chOff x="0" y="0"/>
            <a:chExt cx="42672000" cy="3789368"/>
          </a:xfrm>
        </p:grpSpPr>
        <p:sp>
          <p:nvSpPr>
            <p:cNvPr id="20" name="Freeform 20"/>
            <p:cNvSpPr/>
            <p:nvPr/>
          </p:nvSpPr>
          <p:spPr>
            <a:xfrm>
              <a:off x="0" y="0"/>
              <a:ext cx="42672000" cy="3789426"/>
            </a:xfrm>
            <a:custGeom>
              <a:avLst/>
              <a:gdLst/>
              <a:ahLst/>
              <a:cxnLst/>
              <a:rect l="l" t="t" r="r" b="b"/>
              <a:pathLst>
                <a:path w="42672000" h="3789426">
                  <a:moveTo>
                    <a:pt x="0" y="0"/>
                  </a:moveTo>
                  <a:lnTo>
                    <a:pt x="42672000" y="0"/>
                  </a:lnTo>
                  <a:lnTo>
                    <a:pt x="42672000" y="3789426"/>
                  </a:lnTo>
                  <a:lnTo>
                    <a:pt x="0" y="3789426"/>
                  </a:lnTo>
                  <a:close/>
                </a:path>
              </a:pathLst>
            </a:custGeom>
            <a:solidFill>
              <a:srgbClr val="E2F0D9"/>
            </a:solidFill>
          </p:spPr>
        </p:sp>
      </p:grpSp>
      <p:grpSp>
        <p:nvGrpSpPr>
          <p:cNvPr id="21" name="Group 21"/>
          <p:cNvGrpSpPr/>
          <p:nvPr/>
        </p:nvGrpSpPr>
        <p:grpSpPr>
          <a:xfrm>
            <a:off x="5396292" y="481940"/>
            <a:ext cx="21283901" cy="2308347"/>
            <a:chOff x="-1137035" y="0"/>
            <a:chExt cx="28378535" cy="3077795"/>
          </a:xfrm>
        </p:grpSpPr>
        <p:sp>
          <p:nvSpPr>
            <p:cNvPr id="22" name="Freeform 22"/>
            <p:cNvSpPr/>
            <p:nvPr/>
          </p:nvSpPr>
          <p:spPr>
            <a:xfrm>
              <a:off x="0" y="0"/>
              <a:ext cx="27241500" cy="2237189"/>
            </a:xfrm>
            <a:custGeom>
              <a:avLst/>
              <a:gdLst/>
              <a:ahLst/>
              <a:cxnLst/>
              <a:rect l="l" t="t" r="r" b="b"/>
              <a:pathLst>
                <a:path w="27241500" h="2237189">
                  <a:moveTo>
                    <a:pt x="0" y="0"/>
                  </a:moveTo>
                  <a:lnTo>
                    <a:pt x="27241500" y="0"/>
                  </a:lnTo>
                  <a:lnTo>
                    <a:pt x="27241500" y="2237189"/>
                  </a:lnTo>
                  <a:lnTo>
                    <a:pt x="0" y="2237189"/>
                  </a:lnTo>
                  <a:close/>
                </a:path>
              </a:pathLst>
            </a:custGeom>
            <a:solidFill>
              <a:srgbClr val="000000">
                <a:alpha val="0"/>
              </a:srgbClr>
            </a:solidFill>
          </p:spPr>
        </p:sp>
        <p:sp>
          <p:nvSpPr>
            <p:cNvPr id="23" name="TextBox 23"/>
            <p:cNvSpPr txBox="1"/>
            <p:nvPr/>
          </p:nvSpPr>
          <p:spPr>
            <a:xfrm>
              <a:off x="-1137035" y="783455"/>
              <a:ext cx="27241499" cy="2294340"/>
            </a:xfrm>
            <a:prstGeom prst="rect">
              <a:avLst/>
            </a:prstGeom>
          </p:spPr>
          <p:txBody>
            <a:bodyPr lIns="0" tIns="0" rIns="0" bIns="0" rtlCol="0" anchor="t"/>
            <a:lstStyle/>
            <a:p>
              <a:pPr algn="ctr">
                <a:lnSpc>
                  <a:spcPts val="7319"/>
                </a:lnSpc>
              </a:pPr>
              <a:r>
                <a:rPr lang="en-US" sz="6099" b="1" dirty="0">
                  <a:solidFill>
                    <a:srgbClr val="000000"/>
                  </a:solidFill>
                  <a:latin typeface="Poppins Bold"/>
                  <a:ea typeface="Poppins Bold"/>
                  <a:cs typeface="Poppins Bold"/>
                  <a:sym typeface="Poppins Bold"/>
                </a:rPr>
                <a:t>Braille to Speech</a:t>
              </a:r>
            </a:p>
          </p:txBody>
        </p:sp>
      </p:grpSp>
      <p:grpSp>
        <p:nvGrpSpPr>
          <p:cNvPr id="24" name="Group 24"/>
          <p:cNvGrpSpPr/>
          <p:nvPr/>
        </p:nvGrpSpPr>
        <p:grpSpPr>
          <a:xfrm>
            <a:off x="2763791" y="2999853"/>
            <a:ext cx="27241501" cy="426973"/>
            <a:chOff x="0" y="0"/>
            <a:chExt cx="36322001" cy="569297"/>
          </a:xfrm>
        </p:grpSpPr>
        <p:sp>
          <p:nvSpPr>
            <p:cNvPr id="25" name="Freeform 25"/>
            <p:cNvSpPr/>
            <p:nvPr/>
          </p:nvSpPr>
          <p:spPr>
            <a:xfrm>
              <a:off x="0" y="0"/>
              <a:ext cx="36322000" cy="569297"/>
            </a:xfrm>
            <a:custGeom>
              <a:avLst/>
              <a:gdLst/>
              <a:ahLst/>
              <a:cxnLst/>
              <a:rect l="l" t="t" r="r" b="b"/>
              <a:pathLst>
                <a:path w="36322000" h="569297">
                  <a:moveTo>
                    <a:pt x="0" y="0"/>
                  </a:moveTo>
                  <a:lnTo>
                    <a:pt x="36322000" y="0"/>
                  </a:lnTo>
                  <a:lnTo>
                    <a:pt x="36322000" y="569297"/>
                  </a:lnTo>
                  <a:lnTo>
                    <a:pt x="0" y="569297"/>
                  </a:lnTo>
                  <a:close/>
                </a:path>
              </a:pathLst>
            </a:custGeom>
            <a:solidFill>
              <a:srgbClr val="000000">
                <a:alpha val="0"/>
              </a:srgbClr>
            </a:solidFill>
          </p:spPr>
        </p:sp>
        <p:sp>
          <p:nvSpPr>
            <p:cNvPr id="26" name="TextBox 26"/>
            <p:cNvSpPr txBox="1"/>
            <p:nvPr/>
          </p:nvSpPr>
          <p:spPr>
            <a:xfrm>
              <a:off x="0" y="123825"/>
              <a:ext cx="36322001" cy="445472"/>
            </a:xfrm>
            <a:prstGeom prst="rect">
              <a:avLst/>
            </a:prstGeom>
          </p:spPr>
          <p:txBody>
            <a:bodyPr lIns="0" tIns="0" rIns="0" bIns="0" rtlCol="0" anchor="t"/>
            <a:lstStyle/>
            <a:p>
              <a:pPr algn="ctr">
                <a:lnSpc>
                  <a:spcPts val="2520"/>
                </a:lnSpc>
              </a:pPr>
              <a:r>
                <a:rPr lang="en-US" sz="3500" b="1">
                  <a:solidFill>
                    <a:srgbClr val="000000"/>
                  </a:solidFill>
                  <a:latin typeface="Poppins Bold"/>
                  <a:ea typeface="Poppins Bold"/>
                  <a:cs typeface="Poppins Bold"/>
                  <a:sym typeface="Poppins Bold"/>
                </a:rPr>
                <a:t>.  </a:t>
              </a:r>
            </a:p>
          </p:txBody>
        </p:sp>
      </p:grpSp>
      <p:grpSp>
        <p:nvGrpSpPr>
          <p:cNvPr id="27" name="Group 27"/>
          <p:cNvGrpSpPr/>
          <p:nvPr/>
        </p:nvGrpSpPr>
        <p:grpSpPr>
          <a:xfrm>
            <a:off x="2196036" y="3419040"/>
            <a:ext cx="27241501" cy="1633529"/>
            <a:chOff x="0" y="0"/>
            <a:chExt cx="36322001" cy="2178039"/>
          </a:xfrm>
        </p:grpSpPr>
        <p:sp>
          <p:nvSpPr>
            <p:cNvPr id="28" name="Freeform 28"/>
            <p:cNvSpPr/>
            <p:nvPr/>
          </p:nvSpPr>
          <p:spPr>
            <a:xfrm>
              <a:off x="0" y="0"/>
              <a:ext cx="36322000" cy="1492504"/>
            </a:xfrm>
            <a:custGeom>
              <a:avLst/>
              <a:gdLst/>
              <a:ahLst/>
              <a:cxnLst/>
              <a:rect l="l" t="t" r="r" b="b"/>
              <a:pathLst>
                <a:path w="36322000" h="1492504">
                  <a:moveTo>
                    <a:pt x="0" y="0"/>
                  </a:moveTo>
                  <a:lnTo>
                    <a:pt x="36322000" y="0"/>
                  </a:lnTo>
                  <a:lnTo>
                    <a:pt x="36322000" y="1492504"/>
                  </a:lnTo>
                  <a:lnTo>
                    <a:pt x="0" y="1492504"/>
                  </a:lnTo>
                  <a:close/>
                </a:path>
              </a:pathLst>
            </a:custGeom>
            <a:solidFill>
              <a:srgbClr val="000000">
                <a:alpha val="0"/>
              </a:srgbClr>
            </a:solidFill>
          </p:spPr>
        </p:sp>
        <p:sp>
          <p:nvSpPr>
            <p:cNvPr id="29" name="TextBox 29"/>
            <p:cNvSpPr txBox="1"/>
            <p:nvPr/>
          </p:nvSpPr>
          <p:spPr>
            <a:xfrm>
              <a:off x="0" y="847460"/>
              <a:ext cx="36322001" cy="1330579"/>
            </a:xfrm>
            <a:prstGeom prst="rect">
              <a:avLst/>
            </a:prstGeom>
          </p:spPr>
          <p:txBody>
            <a:bodyPr lIns="0" tIns="0" rIns="0" bIns="0" rtlCol="0" anchor="t"/>
            <a:lstStyle/>
            <a:p>
              <a:pPr algn="ctr">
                <a:lnSpc>
                  <a:spcPts val="3240"/>
                </a:lnSpc>
              </a:pPr>
              <a:r>
                <a:rPr lang="en-US" sz="4500" b="1" dirty="0">
                  <a:solidFill>
                    <a:srgbClr val="000000"/>
                  </a:solidFill>
                  <a:latin typeface="Poppins Bold"/>
                  <a:ea typeface="Poppins Bold"/>
                  <a:cs typeface="Poppins Bold"/>
                  <a:sym typeface="Poppins Bold"/>
                </a:rPr>
                <a:t>Supervisor : HJ JAYATHEERTHA</a:t>
              </a:r>
            </a:p>
          </p:txBody>
        </p:sp>
      </p:grpSp>
      <p:grpSp>
        <p:nvGrpSpPr>
          <p:cNvPr id="30" name="Group 30"/>
          <p:cNvGrpSpPr/>
          <p:nvPr/>
        </p:nvGrpSpPr>
        <p:grpSpPr>
          <a:xfrm>
            <a:off x="200785" y="4513659"/>
            <a:ext cx="10391013" cy="13154693"/>
            <a:chOff x="0" y="0"/>
            <a:chExt cx="13854684" cy="17539591"/>
          </a:xfrm>
        </p:grpSpPr>
        <p:sp>
          <p:nvSpPr>
            <p:cNvPr id="31" name="Freeform 31"/>
            <p:cNvSpPr/>
            <p:nvPr/>
          </p:nvSpPr>
          <p:spPr>
            <a:xfrm>
              <a:off x="0" y="0"/>
              <a:ext cx="13854685" cy="17539590"/>
            </a:xfrm>
            <a:custGeom>
              <a:avLst/>
              <a:gdLst/>
              <a:ahLst/>
              <a:cxnLst/>
              <a:rect l="l" t="t" r="r" b="b"/>
              <a:pathLst>
                <a:path w="13854685" h="17539590">
                  <a:moveTo>
                    <a:pt x="0" y="344932"/>
                  </a:moveTo>
                  <a:cubicBezTo>
                    <a:pt x="0" y="154432"/>
                    <a:pt x="154432" y="0"/>
                    <a:pt x="344932" y="0"/>
                  </a:cubicBezTo>
                  <a:lnTo>
                    <a:pt x="13509752" y="0"/>
                  </a:lnTo>
                  <a:cubicBezTo>
                    <a:pt x="13700252" y="0"/>
                    <a:pt x="13854685" y="154432"/>
                    <a:pt x="13854685" y="344932"/>
                  </a:cubicBezTo>
                  <a:lnTo>
                    <a:pt x="13854685" y="17194657"/>
                  </a:lnTo>
                  <a:cubicBezTo>
                    <a:pt x="13854685" y="17385157"/>
                    <a:pt x="13700252" y="17539590"/>
                    <a:pt x="13509752" y="17539590"/>
                  </a:cubicBezTo>
                  <a:lnTo>
                    <a:pt x="344932" y="17539590"/>
                  </a:lnTo>
                  <a:cubicBezTo>
                    <a:pt x="154432" y="17539590"/>
                    <a:pt x="0" y="17385157"/>
                    <a:pt x="0" y="17194657"/>
                  </a:cubicBezTo>
                  <a:close/>
                </a:path>
              </a:pathLst>
            </a:custGeom>
            <a:solidFill>
              <a:srgbClr val="E2F0D9"/>
            </a:solidFill>
          </p:spPr>
        </p:sp>
      </p:grpSp>
      <p:grpSp>
        <p:nvGrpSpPr>
          <p:cNvPr id="32" name="Group 32"/>
          <p:cNvGrpSpPr/>
          <p:nvPr/>
        </p:nvGrpSpPr>
        <p:grpSpPr>
          <a:xfrm>
            <a:off x="200785" y="17919698"/>
            <a:ext cx="10391013" cy="18088307"/>
            <a:chOff x="0" y="0"/>
            <a:chExt cx="13854684" cy="24117743"/>
          </a:xfrm>
        </p:grpSpPr>
        <p:sp>
          <p:nvSpPr>
            <p:cNvPr id="33" name="Freeform 33"/>
            <p:cNvSpPr/>
            <p:nvPr/>
          </p:nvSpPr>
          <p:spPr>
            <a:xfrm>
              <a:off x="0" y="0"/>
              <a:ext cx="13854685" cy="24117681"/>
            </a:xfrm>
            <a:custGeom>
              <a:avLst/>
              <a:gdLst/>
              <a:ahLst/>
              <a:cxnLst/>
              <a:rect l="l" t="t" r="r" b="b"/>
              <a:pathLst>
                <a:path w="13854685" h="24117681">
                  <a:moveTo>
                    <a:pt x="0" y="344932"/>
                  </a:moveTo>
                  <a:cubicBezTo>
                    <a:pt x="0" y="154432"/>
                    <a:pt x="154432" y="0"/>
                    <a:pt x="344932" y="0"/>
                  </a:cubicBezTo>
                  <a:lnTo>
                    <a:pt x="13509752" y="0"/>
                  </a:lnTo>
                  <a:cubicBezTo>
                    <a:pt x="13700252" y="0"/>
                    <a:pt x="13854685" y="154432"/>
                    <a:pt x="13854685" y="344932"/>
                  </a:cubicBezTo>
                  <a:lnTo>
                    <a:pt x="13854685" y="23772749"/>
                  </a:lnTo>
                  <a:cubicBezTo>
                    <a:pt x="13854685" y="23963249"/>
                    <a:pt x="13700252" y="24117681"/>
                    <a:pt x="13509752" y="24117681"/>
                  </a:cubicBezTo>
                  <a:lnTo>
                    <a:pt x="344932" y="24117681"/>
                  </a:lnTo>
                  <a:cubicBezTo>
                    <a:pt x="154432" y="24117681"/>
                    <a:pt x="0" y="23963249"/>
                    <a:pt x="0" y="23772749"/>
                  </a:cubicBezTo>
                  <a:close/>
                </a:path>
              </a:pathLst>
            </a:custGeom>
            <a:solidFill>
              <a:srgbClr val="E2F0D9"/>
            </a:solidFill>
          </p:spPr>
        </p:sp>
      </p:grpSp>
      <p:grpSp>
        <p:nvGrpSpPr>
          <p:cNvPr id="34" name="Group 34"/>
          <p:cNvGrpSpPr/>
          <p:nvPr/>
        </p:nvGrpSpPr>
        <p:grpSpPr>
          <a:xfrm>
            <a:off x="10896600" y="4608185"/>
            <a:ext cx="9857616" cy="19744114"/>
            <a:chOff x="0" y="0"/>
            <a:chExt cx="13143488" cy="26325485"/>
          </a:xfrm>
        </p:grpSpPr>
        <p:sp>
          <p:nvSpPr>
            <p:cNvPr id="35" name="Freeform 35"/>
            <p:cNvSpPr/>
            <p:nvPr/>
          </p:nvSpPr>
          <p:spPr>
            <a:xfrm>
              <a:off x="0" y="0"/>
              <a:ext cx="13143485" cy="26325450"/>
            </a:xfrm>
            <a:custGeom>
              <a:avLst/>
              <a:gdLst/>
              <a:ahLst/>
              <a:cxnLst/>
              <a:rect l="l" t="t" r="r" b="b"/>
              <a:pathLst>
                <a:path w="13143485" h="26325450">
                  <a:moveTo>
                    <a:pt x="0" y="327279"/>
                  </a:moveTo>
                  <a:cubicBezTo>
                    <a:pt x="0" y="146558"/>
                    <a:pt x="146558" y="0"/>
                    <a:pt x="327279" y="0"/>
                  </a:cubicBezTo>
                  <a:lnTo>
                    <a:pt x="12816205" y="0"/>
                  </a:lnTo>
                  <a:cubicBezTo>
                    <a:pt x="12996926" y="0"/>
                    <a:pt x="13143485" y="146558"/>
                    <a:pt x="13143485" y="327279"/>
                  </a:cubicBezTo>
                  <a:lnTo>
                    <a:pt x="13143485" y="25998170"/>
                  </a:lnTo>
                  <a:cubicBezTo>
                    <a:pt x="13143485" y="26178892"/>
                    <a:pt x="12996926" y="26325447"/>
                    <a:pt x="12816205" y="26325447"/>
                  </a:cubicBezTo>
                  <a:lnTo>
                    <a:pt x="327279" y="26325447"/>
                  </a:lnTo>
                  <a:cubicBezTo>
                    <a:pt x="146558" y="26325450"/>
                    <a:pt x="0" y="26179019"/>
                    <a:pt x="0" y="25998170"/>
                  </a:cubicBezTo>
                  <a:close/>
                </a:path>
              </a:pathLst>
            </a:custGeom>
            <a:solidFill>
              <a:srgbClr val="E2F0D9"/>
            </a:solidFill>
          </p:spPr>
        </p:sp>
      </p:grpSp>
      <p:grpSp>
        <p:nvGrpSpPr>
          <p:cNvPr id="36" name="Group 36"/>
          <p:cNvGrpSpPr/>
          <p:nvPr/>
        </p:nvGrpSpPr>
        <p:grpSpPr>
          <a:xfrm>
            <a:off x="20935547" y="4655774"/>
            <a:ext cx="10515597" cy="10583543"/>
            <a:chOff x="0" y="0"/>
            <a:chExt cx="14020796" cy="14111391"/>
          </a:xfrm>
        </p:grpSpPr>
        <p:sp>
          <p:nvSpPr>
            <p:cNvPr id="37" name="Freeform 37"/>
            <p:cNvSpPr/>
            <p:nvPr/>
          </p:nvSpPr>
          <p:spPr>
            <a:xfrm>
              <a:off x="0" y="0"/>
              <a:ext cx="14020800" cy="14111351"/>
            </a:xfrm>
            <a:custGeom>
              <a:avLst/>
              <a:gdLst/>
              <a:ahLst/>
              <a:cxnLst/>
              <a:rect l="l" t="t" r="r" b="b"/>
              <a:pathLst>
                <a:path w="14020800" h="14111351">
                  <a:moveTo>
                    <a:pt x="0" y="349123"/>
                  </a:moveTo>
                  <a:cubicBezTo>
                    <a:pt x="0" y="156337"/>
                    <a:pt x="156337" y="0"/>
                    <a:pt x="349123" y="0"/>
                  </a:cubicBezTo>
                  <a:lnTo>
                    <a:pt x="13671677" y="0"/>
                  </a:lnTo>
                  <a:cubicBezTo>
                    <a:pt x="13864462" y="0"/>
                    <a:pt x="14020800" y="156337"/>
                    <a:pt x="14020800" y="349123"/>
                  </a:cubicBezTo>
                  <a:lnTo>
                    <a:pt x="14020800" y="13762228"/>
                  </a:lnTo>
                  <a:cubicBezTo>
                    <a:pt x="14020800" y="13955015"/>
                    <a:pt x="13864462" y="14111351"/>
                    <a:pt x="13671677" y="14111351"/>
                  </a:cubicBezTo>
                  <a:lnTo>
                    <a:pt x="349123" y="14111351"/>
                  </a:lnTo>
                  <a:cubicBezTo>
                    <a:pt x="156337" y="14111351"/>
                    <a:pt x="0" y="13955015"/>
                    <a:pt x="0" y="13762228"/>
                  </a:cubicBezTo>
                  <a:close/>
                </a:path>
              </a:pathLst>
            </a:custGeom>
            <a:solidFill>
              <a:srgbClr val="E2F0D9"/>
            </a:solidFill>
          </p:spPr>
        </p:sp>
      </p:grpSp>
      <p:grpSp>
        <p:nvGrpSpPr>
          <p:cNvPr id="38" name="Group 38"/>
          <p:cNvGrpSpPr/>
          <p:nvPr/>
        </p:nvGrpSpPr>
        <p:grpSpPr>
          <a:xfrm>
            <a:off x="10896600" y="29305251"/>
            <a:ext cx="20678015" cy="4048674"/>
            <a:chOff x="0" y="0"/>
            <a:chExt cx="27570687" cy="5398232"/>
          </a:xfrm>
        </p:grpSpPr>
        <p:sp>
          <p:nvSpPr>
            <p:cNvPr id="39" name="Freeform 39"/>
            <p:cNvSpPr/>
            <p:nvPr/>
          </p:nvSpPr>
          <p:spPr>
            <a:xfrm>
              <a:off x="0" y="0"/>
              <a:ext cx="27570686" cy="5398262"/>
            </a:xfrm>
            <a:custGeom>
              <a:avLst/>
              <a:gdLst/>
              <a:ahLst/>
              <a:cxnLst/>
              <a:rect l="l" t="t" r="r" b="b"/>
              <a:pathLst>
                <a:path w="27570686" h="5398262">
                  <a:moveTo>
                    <a:pt x="0" y="134366"/>
                  </a:moveTo>
                  <a:cubicBezTo>
                    <a:pt x="0" y="60198"/>
                    <a:pt x="60198" y="0"/>
                    <a:pt x="134366" y="0"/>
                  </a:cubicBezTo>
                  <a:lnTo>
                    <a:pt x="27436319" y="0"/>
                  </a:lnTo>
                  <a:cubicBezTo>
                    <a:pt x="27510615" y="0"/>
                    <a:pt x="27570686" y="60198"/>
                    <a:pt x="27570686" y="134366"/>
                  </a:cubicBezTo>
                  <a:lnTo>
                    <a:pt x="27570686" y="5263769"/>
                  </a:lnTo>
                  <a:cubicBezTo>
                    <a:pt x="27570686" y="5338064"/>
                    <a:pt x="27510488" y="5398135"/>
                    <a:pt x="27436319" y="5398135"/>
                  </a:cubicBezTo>
                  <a:lnTo>
                    <a:pt x="134366" y="5398135"/>
                  </a:lnTo>
                  <a:cubicBezTo>
                    <a:pt x="60198" y="5398262"/>
                    <a:pt x="0" y="5338064"/>
                    <a:pt x="0" y="5263769"/>
                  </a:cubicBezTo>
                  <a:close/>
                </a:path>
              </a:pathLst>
            </a:custGeom>
            <a:solidFill>
              <a:srgbClr val="E2F0D9"/>
            </a:solidFill>
          </p:spPr>
        </p:sp>
      </p:grpSp>
      <p:grpSp>
        <p:nvGrpSpPr>
          <p:cNvPr id="40" name="Group 40"/>
          <p:cNvGrpSpPr/>
          <p:nvPr/>
        </p:nvGrpSpPr>
        <p:grpSpPr>
          <a:xfrm>
            <a:off x="10842131" y="24547220"/>
            <a:ext cx="20678015" cy="4529236"/>
            <a:chOff x="0" y="0"/>
            <a:chExt cx="27570687" cy="6038981"/>
          </a:xfrm>
        </p:grpSpPr>
        <p:sp>
          <p:nvSpPr>
            <p:cNvPr id="41" name="Freeform 41"/>
            <p:cNvSpPr/>
            <p:nvPr/>
          </p:nvSpPr>
          <p:spPr>
            <a:xfrm>
              <a:off x="0" y="0"/>
              <a:ext cx="27570686" cy="6038977"/>
            </a:xfrm>
            <a:custGeom>
              <a:avLst/>
              <a:gdLst/>
              <a:ahLst/>
              <a:cxnLst/>
              <a:rect l="l" t="t" r="r" b="b"/>
              <a:pathLst>
                <a:path w="27570686" h="6038977">
                  <a:moveTo>
                    <a:pt x="0" y="150368"/>
                  </a:moveTo>
                  <a:cubicBezTo>
                    <a:pt x="0" y="67310"/>
                    <a:pt x="67310" y="0"/>
                    <a:pt x="150368" y="0"/>
                  </a:cubicBezTo>
                  <a:lnTo>
                    <a:pt x="27420317" y="0"/>
                  </a:lnTo>
                  <a:cubicBezTo>
                    <a:pt x="27503375" y="0"/>
                    <a:pt x="27570686" y="67310"/>
                    <a:pt x="27570686" y="150368"/>
                  </a:cubicBezTo>
                  <a:lnTo>
                    <a:pt x="27570686" y="5888609"/>
                  </a:lnTo>
                  <a:cubicBezTo>
                    <a:pt x="27570686" y="5971667"/>
                    <a:pt x="27503375" y="6038977"/>
                    <a:pt x="27420317" y="6038977"/>
                  </a:cubicBezTo>
                  <a:lnTo>
                    <a:pt x="150368" y="6038977"/>
                  </a:lnTo>
                  <a:cubicBezTo>
                    <a:pt x="67310" y="6038977"/>
                    <a:pt x="0" y="5971667"/>
                    <a:pt x="0" y="5888609"/>
                  </a:cubicBezTo>
                  <a:close/>
                </a:path>
              </a:pathLst>
            </a:custGeom>
            <a:solidFill>
              <a:srgbClr val="E2F0D9"/>
            </a:solidFill>
          </p:spPr>
        </p:sp>
      </p:grpSp>
      <p:grpSp>
        <p:nvGrpSpPr>
          <p:cNvPr id="42" name="Group 42"/>
          <p:cNvGrpSpPr/>
          <p:nvPr/>
        </p:nvGrpSpPr>
        <p:grpSpPr>
          <a:xfrm>
            <a:off x="2916191" y="3152253"/>
            <a:ext cx="27241501" cy="426973"/>
            <a:chOff x="0" y="0"/>
            <a:chExt cx="36322001" cy="569297"/>
          </a:xfrm>
        </p:grpSpPr>
        <p:sp>
          <p:nvSpPr>
            <p:cNvPr id="43" name="Freeform 43"/>
            <p:cNvSpPr/>
            <p:nvPr/>
          </p:nvSpPr>
          <p:spPr>
            <a:xfrm>
              <a:off x="0" y="0"/>
              <a:ext cx="36322000" cy="569297"/>
            </a:xfrm>
            <a:custGeom>
              <a:avLst/>
              <a:gdLst/>
              <a:ahLst/>
              <a:cxnLst/>
              <a:rect l="l" t="t" r="r" b="b"/>
              <a:pathLst>
                <a:path w="36322000" h="569297">
                  <a:moveTo>
                    <a:pt x="0" y="0"/>
                  </a:moveTo>
                  <a:lnTo>
                    <a:pt x="36322000" y="0"/>
                  </a:lnTo>
                  <a:lnTo>
                    <a:pt x="36322000" y="569297"/>
                  </a:lnTo>
                  <a:lnTo>
                    <a:pt x="0" y="569297"/>
                  </a:lnTo>
                  <a:close/>
                </a:path>
              </a:pathLst>
            </a:custGeom>
            <a:solidFill>
              <a:srgbClr val="000000">
                <a:alpha val="0"/>
              </a:srgbClr>
            </a:solidFill>
          </p:spPr>
        </p:sp>
        <p:sp>
          <p:nvSpPr>
            <p:cNvPr id="44" name="TextBox 44"/>
            <p:cNvSpPr txBox="1"/>
            <p:nvPr/>
          </p:nvSpPr>
          <p:spPr>
            <a:xfrm>
              <a:off x="0" y="123825"/>
              <a:ext cx="36322001" cy="445472"/>
            </a:xfrm>
            <a:prstGeom prst="rect">
              <a:avLst/>
            </a:prstGeom>
          </p:spPr>
          <p:txBody>
            <a:bodyPr lIns="0" tIns="0" rIns="0" bIns="0" rtlCol="0" anchor="t"/>
            <a:lstStyle/>
            <a:p>
              <a:pPr algn="ctr">
                <a:lnSpc>
                  <a:spcPts val="2520"/>
                </a:lnSpc>
              </a:pPr>
              <a:r>
                <a:rPr lang="en-US" sz="3500" b="1">
                  <a:solidFill>
                    <a:srgbClr val="000000"/>
                  </a:solidFill>
                  <a:latin typeface="Poppins Bold"/>
                  <a:ea typeface="Poppins Bold"/>
                  <a:cs typeface="Poppins Bold"/>
                  <a:sym typeface="Poppins Bold"/>
                </a:rPr>
                <a:t>.  </a:t>
              </a:r>
            </a:p>
          </p:txBody>
        </p:sp>
      </p:grpSp>
      <p:grpSp>
        <p:nvGrpSpPr>
          <p:cNvPr id="45" name="Group 45"/>
          <p:cNvGrpSpPr/>
          <p:nvPr/>
        </p:nvGrpSpPr>
        <p:grpSpPr>
          <a:xfrm>
            <a:off x="286195" y="4423654"/>
            <a:ext cx="4107449" cy="1156975"/>
            <a:chOff x="0" y="0"/>
            <a:chExt cx="5476598" cy="1542633"/>
          </a:xfrm>
        </p:grpSpPr>
        <p:sp>
          <p:nvSpPr>
            <p:cNvPr id="46" name="Freeform 46"/>
            <p:cNvSpPr/>
            <p:nvPr/>
          </p:nvSpPr>
          <p:spPr>
            <a:xfrm>
              <a:off x="0" y="0"/>
              <a:ext cx="5245453" cy="1456809"/>
            </a:xfrm>
            <a:custGeom>
              <a:avLst/>
              <a:gdLst/>
              <a:ahLst/>
              <a:cxnLst/>
              <a:rect l="l" t="t" r="r" b="b"/>
              <a:pathLst>
                <a:path w="5245453" h="1456809">
                  <a:moveTo>
                    <a:pt x="0" y="0"/>
                  </a:moveTo>
                  <a:lnTo>
                    <a:pt x="5245453" y="0"/>
                  </a:lnTo>
                  <a:lnTo>
                    <a:pt x="5245453" y="1456809"/>
                  </a:lnTo>
                  <a:lnTo>
                    <a:pt x="0" y="1456809"/>
                  </a:lnTo>
                  <a:close/>
                </a:path>
              </a:pathLst>
            </a:custGeom>
            <a:solidFill>
              <a:srgbClr val="000000">
                <a:alpha val="0"/>
              </a:srgbClr>
            </a:solidFill>
          </p:spPr>
        </p:sp>
        <p:sp>
          <p:nvSpPr>
            <p:cNvPr id="47" name="TextBox 47"/>
            <p:cNvSpPr txBox="1"/>
            <p:nvPr/>
          </p:nvSpPr>
          <p:spPr>
            <a:xfrm>
              <a:off x="231145" y="19149"/>
              <a:ext cx="5245453" cy="1523484"/>
            </a:xfrm>
            <a:prstGeom prst="rect">
              <a:avLst/>
            </a:prstGeom>
          </p:spPr>
          <p:txBody>
            <a:bodyPr lIns="0" tIns="0" rIns="0" bIns="0" rtlCol="0" anchor="t"/>
            <a:lstStyle/>
            <a:p>
              <a:pPr algn="l">
                <a:lnSpc>
                  <a:spcPts val="7800"/>
                </a:lnSpc>
              </a:pPr>
              <a:r>
                <a:rPr lang="en-US" sz="6500" b="1" dirty="0">
                  <a:solidFill>
                    <a:srgbClr val="000000"/>
                  </a:solidFill>
                  <a:latin typeface="Poppins Bold"/>
                  <a:ea typeface="Poppins Bold"/>
                  <a:cs typeface="Poppins Bold"/>
                  <a:sym typeface="Poppins Bold"/>
                </a:rPr>
                <a:t>Abstract</a:t>
              </a:r>
            </a:p>
          </p:txBody>
        </p:sp>
      </p:grpSp>
      <p:grpSp>
        <p:nvGrpSpPr>
          <p:cNvPr id="48" name="Group 48"/>
          <p:cNvGrpSpPr/>
          <p:nvPr/>
        </p:nvGrpSpPr>
        <p:grpSpPr>
          <a:xfrm>
            <a:off x="547523" y="18083160"/>
            <a:ext cx="5461752" cy="1491084"/>
            <a:chOff x="0" y="0"/>
            <a:chExt cx="7282336" cy="1988112"/>
          </a:xfrm>
        </p:grpSpPr>
        <p:sp>
          <p:nvSpPr>
            <p:cNvPr id="49" name="Freeform 49"/>
            <p:cNvSpPr/>
            <p:nvPr/>
          </p:nvSpPr>
          <p:spPr>
            <a:xfrm>
              <a:off x="0" y="0"/>
              <a:ext cx="7282336" cy="1456809"/>
            </a:xfrm>
            <a:custGeom>
              <a:avLst/>
              <a:gdLst/>
              <a:ahLst/>
              <a:cxnLst/>
              <a:rect l="l" t="t" r="r" b="b"/>
              <a:pathLst>
                <a:path w="7282336" h="1456809">
                  <a:moveTo>
                    <a:pt x="0" y="0"/>
                  </a:moveTo>
                  <a:lnTo>
                    <a:pt x="7282336" y="0"/>
                  </a:lnTo>
                  <a:lnTo>
                    <a:pt x="7282336" y="1456809"/>
                  </a:lnTo>
                  <a:lnTo>
                    <a:pt x="0" y="1456809"/>
                  </a:lnTo>
                  <a:close/>
                </a:path>
              </a:pathLst>
            </a:custGeom>
            <a:solidFill>
              <a:srgbClr val="000000">
                <a:alpha val="0"/>
              </a:srgbClr>
            </a:solidFill>
          </p:spPr>
        </p:sp>
        <p:sp>
          <p:nvSpPr>
            <p:cNvPr id="50" name="TextBox 50"/>
            <p:cNvSpPr txBox="1"/>
            <p:nvPr/>
          </p:nvSpPr>
          <p:spPr>
            <a:xfrm>
              <a:off x="0" y="464628"/>
              <a:ext cx="7282336" cy="1523484"/>
            </a:xfrm>
            <a:prstGeom prst="rect">
              <a:avLst/>
            </a:prstGeom>
          </p:spPr>
          <p:txBody>
            <a:bodyPr lIns="0" tIns="0" rIns="0" bIns="0" rtlCol="0" anchor="t"/>
            <a:lstStyle/>
            <a:p>
              <a:pPr algn="l">
                <a:lnSpc>
                  <a:spcPts val="7800"/>
                </a:lnSpc>
              </a:pPr>
              <a:r>
                <a:rPr lang="en-US" sz="6500" b="1" dirty="0">
                  <a:solidFill>
                    <a:srgbClr val="000000"/>
                  </a:solidFill>
                  <a:latin typeface="Poppins Bold"/>
                  <a:ea typeface="Poppins Bold"/>
                  <a:cs typeface="Poppins Bold"/>
                  <a:sym typeface="Poppins Bold"/>
                </a:rPr>
                <a:t>Background</a:t>
              </a:r>
            </a:p>
          </p:txBody>
        </p:sp>
      </p:grpSp>
      <p:grpSp>
        <p:nvGrpSpPr>
          <p:cNvPr id="51" name="Group 51"/>
          <p:cNvGrpSpPr/>
          <p:nvPr/>
        </p:nvGrpSpPr>
        <p:grpSpPr>
          <a:xfrm>
            <a:off x="11163008" y="4994243"/>
            <a:ext cx="3922869" cy="1092607"/>
            <a:chOff x="0" y="0"/>
            <a:chExt cx="5230492" cy="1456809"/>
          </a:xfrm>
        </p:grpSpPr>
        <p:sp>
          <p:nvSpPr>
            <p:cNvPr id="52" name="Freeform 52"/>
            <p:cNvSpPr/>
            <p:nvPr/>
          </p:nvSpPr>
          <p:spPr>
            <a:xfrm>
              <a:off x="0" y="0"/>
              <a:ext cx="5230492" cy="1456809"/>
            </a:xfrm>
            <a:custGeom>
              <a:avLst/>
              <a:gdLst/>
              <a:ahLst/>
              <a:cxnLst/>
              <a:rect l="l" t="t" r="r" b="b"/>
              <a:pathLst>
                <a:path w="5230492" h="1456809">
                  <a:moveTo>
                    <a:pt x="0" y="0"/>
                  </a:moveTo>
                  <a:lnTo>
                    <a:pt x="5230492" y="0"/>
                  </a:lnTo>
                  <a:lnTo>
                    <a:pt x="5230492" y="1456809"/>
                  </a:lnTo>
                  <a:lnTo>
                    <a:pt x="0" y="1456809"/>
                  </a:lnTo>
                  <a:close/>
                </a:path>
              </a:pathLst>
            </a:custGeom>
            <a:solidFill>
              <a:srgbClr val="000000">
                <a:alpha val="0"/>
              </a:srgbClr>
            </a:solidFill>
          </p:spPr>
        </p:sp>
        <p:sp>
          <p:nvSpPr>
            <p:cNvPr id="53" name="TextBox 53"/>
            <p:cNvSpPr txBox="1"/>
            <p:nvPr/>
          </p:nvSpPr>
          <p:spPr>
            <a:xfrm>
              <a:off x="0" y="-66675"/>
              <a:ext cx="5230492" cy="1523484"/>
            </a:xfrm>
            <a:prstGeom prst="rect">
              <a:avLst/>
            </a:prstGeom>
          </p:spPr>
          <p:txBody>
            <a:bodyPr lIns="0" tIns="0" rIns="0" bIns="0" rtlCol="0" anchor="t"/>
            <a:lstStyle/>
            <a:p>
              <a:pPr algn="l">
                <a:lnSpc>
                  <a:spcPts val="7800"/>
                </a:lnSpc>
              </a:pPr>
              <a:r>
                <a:rPr lang="en-US" sz="6500" b="1" dirty="0">
                  <a:solidFill>
                    <a:srgbClr val="000000"/>
                  </a:solidFill>
                  <a:latin typeface="Poppins Bold"/>
                  <a:ea typeface="Poppins Bold"/>
                  <a:cs typeface="Poppins Bold"/>
                  <a:sym typeface="Poppins Bold"/>
                </a:rPr>
                <a:t>Methods</a:t>
              </a:r>
            </a:p>
          </p:txBody>
        </p:sp>
      </p:grpSp>
      <p:grpSp>
        <p:nvGrpSpPr>
          <p:cNvPr id="54" name="Group 54"/>
          <p:cNvGrpSpPr/>
          <p:nvPr/>
        </p:nvGrpSpPr>
        <p:grpSpPr>
          <a:xfrm>
            <a:off x="21235607" y="4519368"/>
            <a:ext cx="3375483" cy="1433547"/>
            <a:chOff x="0" y="0"/>
            <a:chExt cx="4500644" cy="1911395"/>
          </a:xfrm>
        </p:grpSpPr>
        <p:sp>
          <p:nvSpPr>
            <p:cNvPr id="55" name="Freeform 55"/>
            <p:cNvSpPr/>
            <p:nvPr/>
          </p:nvSpPr>
          <p:spPr>
            <a:xfrm>
              <a:off x="0" y="0"/>
              <a:ext cx="4420441" cy="1456809"/>
            </a:xfrm>
            <a:custGeom>
              <a:avLst/>
              <a:gdLst/>
              <a:ahLst/>
              <a:cxnLst/>
              <a:rect l="l" t="t" r="r" b="b"/>
              <a:pathLst>
                <a:path w="4420441" h="1456809">
                  <a:moveTo>
                    <a:pt x="0" y="0"/>
                  </a:moveTo>
                  <a:lnTo>
                    <a:pt x="4420441" y="0"/>
                  </a:lnTo>
                  <a:lnTo>
                    <a:pt x="4420441" y="1456809"/>
                  </a:lnTo>
                  <a:lnTo>
                    <a:pt x="0" y="1456809"/>
                  </a:lnTo>
                  <a:close/>
                </a:path>
              </a:pathLst>
            </a:custGeom>
            <a:solidFill>
              <a:srgbClr val="000000">
                <a:alpha val="0"/>
              </a:srgbClr>
            </a:solidFill>
          </p:spPr>
        </p:sp>
        <p:sp>
          <p:nvSpPr>
            <p:cNvPr id="56" name="TextBox 56"/>
            <p:cNvSpPr txBox="1"/>
            <p:nvPr/>
          </p:nvSpPr>
          <p:spPr>
            <a:xfrm>
              <a:off x="80203" y="387911"/>
              <a:ext cx="4420441" cy="1523484"/>
            </a:xfrm>
            <a:prstGeom prst="rect">
              <a:avLst/>
            </a:prstGeom>
          </p:spPr>
          <p:txBody>
            <a:bodyPr lIns="0" tIns="0" rIns="0" bIns="0" rtlCol="0" anchor="t"/>
            <a:lstStyle/>
            <a:p>
              <a:pPr algn="l">
                <a:lnSpc>
                  <a:spcPts val="7800"/>
                </a:lnSpc>
              </a:pPr>
              <a:r>
                <a:rPr lang="en-US" sz="6500" b="1" dirty="0">
                  <a:solidFill>
                    <a:srgbClr val="000000"/>
                  </a:solidFill>
                  <a:latin typeface="Poppins Bold"/>
                  <a:ea typeface="Poppins Bold"/>
                  <a:cs typeface="Poppins Bold"/>
                  <a:sym typeface="Poppins Bold"/>
                </a:rPr>
                <a:t>Results</a:t>
              </a:r>
            </a:p>
          </p:txBody>
        </p:sp>
      </p:grpSp>
      <p:grpSp>
        <p:nvGrpSpPr>
          <p:cNvPr id="57" name="Group 57"/>
          <p:cNvGrpSpPr/>
          <p:nvPr/>
        </p:nvGrpSpPr>
        <p:grpSpPr>
          <a:xfrm>
            <a:off x="10972800" y="24402643"/>
            <a:ext cx="8669361" cy="1375626"/>
            <a:chOff x="0" y="0"/>
            <a:chExt cx="11559148" cy="1834167"/>
          </a:xfrm>
        </p:grpSpPr>
        <p:sp>
          <p:nvSpPr>
            <p:cNvPr id="58" name="Freeform 58"/>
            <p:cNvSpPr/>
            <p:nvPr/>
          </p:nvSpPr>
          <p:spPr>
            <a:xfrm>
              <a:off x="0" y="0"/>
              <a:ext cx="11559148" cy="1456809"/>
            </a:xfrm>
            <a:custGeom>
              <a:avLst/>
              <a:gdLst/>
              <a:ahLst/>
              <a:cxnLst/>
              <a:rect l="l" t="t" r="r" b="b"/>
              <a:pathLst>
                <a:path w="11559148" h="1456809">
                  <a:moveTo>
                    <a:pt x="0" y="0"/>
                  </a:moveTo>
                  <a:lnTo>
                    <a:pt x="11559148" y="0"/>
                  </a:lnTo>
                  <a:lnTo>
                    <a:pt x="11559148" y="1456809"/>
                  </a:lnTo>
                  <a:lnTo>
                    <a:pt x="0" y="1456809"/>
                  </a:lnTo>
                  <a:close/>
                </a:path>
              </a:pathLst>
            </a:custGeom>
            <a:solidFill>
              <a:srgbClr val="000000">
                <a:alpha val="0"/>
              </a:srgbClr>
            </a:solidFill>
          </p:spPr>
        </p:sp>
        <p:sp>
          <p:nvSpPr>
            <p:cNvPr id="59" name="TextBox 59"/>
            <p:cNvSpPr txBox="1"/>
            <p:nvPr/>
          </p:nvSpPr>
          <p:spPr>
            <a:xfrm>
              <a:off x="0" y="310683"/>
              <a:ext cx="11559148" cy="1523484"/>
            </a:xfrm>
            <a:prstGeom prst="rect">
              <a:avLst/>
            </a:prstGeom>
          </p:spPr>
          <p:txBody>
            <a:bodyPr lIns="0" tIns="0" rIns="0" bIns="0" rtlCol="0" anchor="t"/>
            <a:lstStyle/>
            <a:p>
              <a:pPr algn="l">
                <a:lnSpc>
                  <a:spcPts val="7800"/>
                </a:lnSpc>
              </a:pPr>
              <a:r>
                <a:rPr lang="en-US" sz="6500" b="1" dirty="0">
                  <a:solidFill>
                    <a:srgbClr val="000000"/>
                  </a:solidFill>
                  <a:latin typeface="Poppins Bold"/>
                  <a:ea typeface="Poppins Bold"/>
                  <a:cs typeface="Poppins Bold"/>
                  <a:sym typeface="Poppins Bold"/>
                </a:rPr>
                <a:t>Future Perspectives</a:t>
              </a:r>
            </a:p>
          </p:txBody>
        </p:sp>
      </p:grpSp>
      <p:grpSp>
        <p:nvGrpSpPr>
          <p:cNvPr id="60" name="Group 60"/>
          <p:cNvGrpSpPr/>
          <p:nvPr/>
        </p:nvGrpSpPr>
        <p:grpSpPr>
          <a:xfrm>
            <a:off x="10896600" y="29203243"/>
            <a:ext cx="8082361" cy="1207713"/>
            <a:chOff x="0" y="0"/>
            <a:chExt cx="10776481" cy="1610284"/>
          </a:xfrm>
        </p:grpSpPr>
        <p:sp>
          <p:nvSpPr>
            <p:cNvPr id="61" name="Freeform 61"/>
            <p:cNvSpPr/>
            <p:nvPr/>
          </p:nvSpPr>
          <p:spPr>
            <a:xfrm>
              <a:off x="0" y="0"/>
              <a:ext cx="10539637" cy="1456809"/>
            </a:xfrm>
            <a:custGeom>
              <a:avLst/>
              <a:gdLst/>
              <a:ahLst/>
              <a:cxnLst/>
              <a:rect l="l" t="t" r="r" b="b"/>
              <a:pathLst>
                <a:path w="10539637" h="1456809">
                  <a:moveTo>
                    <a:pt x="0" y="0"/>
                  </a:moveTo>
                  <a:lnTo>
                    <a:pt x="10539637" y="0"/>
                  </a:lnTo>
                  <a:lnTo>
                    <a:pt x="10539637" y="1456809"/>
                  </a:lnTo>
                  <a:lnTo>
                    <a:pt x="0" y="1456809"/>
                  </a:lnTo>
                  <a:close/>
                </a:path>
              </a:pathLst>
            </a:custGeom>
            <a:solidFill>
              <a:srgbClr val="000000">
                <a:alpha val="0"/>
              </a:srgbClr>
            </a:solidFill>
          </p:spPr>
        </p:sp>
        <p:sp>
          <p:nvSpPr>
            <p:cNvPr id="62" name="TextBox 62"/>
            <p:cNvSpPr txBox="1"/>
            <p:nvPr/>
          </p:nvSpPr>
          <p:spPr>
            <a:xfrm>
              <a:off x="236844" y="86800"/>
              <a:ext cx="10539637" cy="1523484"/>
            </a:xfrm>
            <a:prstGeom prst="rect">
              <a:avLst/>
            </a:prstGeom>
          </p:spPr>
          <p:txBody>
            <a:bodyPr lIns="0" tIns="0" rIns="0" bIns="0" rtlCol="0" anchor="t"/>
            <a:lstStyle/>
            <a:p>
              <a:pPr algn="l">
                <a:lnSpc>
                  <a:spcPts val="7800"/>
                </a:lnSpc>
              </a:pPr>
              <a:r>
                <a:rPr lang="en-US" sz="6500" b="1" dirty="0">
                  <a:solidFill>
                    <a:srgbClr val="000000"/>
                  </a:solidFill>
                  <a:latin typeface="Poppins Bold"/>
                  <a:ea typeface="Poppins Bold"/>
                  <a:cs typeface="Poppins Bold"/>
                  <a:sym typeface="Poppins Bold"/>
                </a:rPr>
                <a:t>Impact on Society</a:t>
              </a:r>
            </a:p>
          </p:txBody>
        </p:sp>
      </p:grpSp>
      <p:grpSp>
        <p:nvGrpSpPr>
          <p:cNvPr id="63" name="Group 63"/>
          <p:cNvGrpSpPr/>
          <p:nvPr/>
        </p:nvGrpSpPr>
        <p:grpSpPr>
          <a:xfrm>
            <a:off x="11113284" y="30246340"/>
            <a:ext cx="20281112" cy="2875295"/>
            <a:chOff x="-82452" y="-296877"/>
            <a:chExt cx="27041482" cy="3833728"/>
          </a:xfrm>
        </p:grpSpPr>
        <p:sp>
          <p:nvSpPr>
            <p:cNvPr id="64" name="Freeform 64"/>
            <p:cNvSpPr/>
            <p:nvPr/>
          </p:nvSpPr>
          <p:spPr>
            <a:xfrm>
              <a:off x="0" y="0"/>
              <a:ext cx="26959030" cy="3536851"/>
            </a:xfrm>
            <a:custGeom>
              <a:avLst/>
              <a:gdLst/>
              <a:ahLst/>
              <a:cxnLst/>
              <a:rect l="l" t="t" r="r" b="b"/>
              <a:pathLst>
                <a:path w="26959030" h="3536851">
                  <a:moveTo>
                    <a:pt x="0" y="0"/>
                  </a:moveTo>
                  <a:lnTo>
                    <a:pt x="26959030" y="0"/>
                  </a:lnTo>
                  <a:lnTo>
                    <a:pt x="26959030" y="3536851"/>
                  </a:lnTo>
                  <a:lnTo>
                    <a:pt x="0" y="3536851"/>
                  </a:lnTo>
                  <a:close/>
                </a:path>
              </a:pathLst>
            </a:custGeom>
            <a:solidFill>
              <a:srgbClr val="000000">
                <a:alpha val="0"/>
              </a:srgbClr>
            </a:solidFill>
          </p:spPr>
        </p:sp>
        <p:sp>
          <p:nvSpPr>
            <p:cNvPr id="65" name="TextBox 65"/>
            <p:cNvSpPr txBox="1"/>
            <p:nvPr/>
          </p:nvSpPr>
          <p:spPr>
            <a:xfrm>
              <a:off x="-82452" y="-296877"/>
              <a:ext cx="26959029" cy="3603526"/>
            </a:xfrm>
            <a:prstGeom prst="rect">
              <a:avLst/>
            </a:prstGeom>
          </p:spPr>
          <p:txBody>
            <a:bodyPr lIns="0" tIns="0" rIns="0" bIns="0" rtlCol="0" anchor="t"/>
            <a:lstStyle/>
            <a:p>
              <a:pPr algn="just">
                <a:lnSpc>
                  <a:spcPts val="3359"/>
                </a:lnSpc>
              </a:pPr>
              <a:r>
                <a:rPr lang="en-US" sz="3300" dirty="0">
                  <a:solidFill>
                    <a:srgbClr val="000000"/>
                  </a:solidFill>
                  <a:latin typeface="Canva Sans" panose="020B0604020202020204" charset="0"/>
                  <a:ea typeface="Calibri (MS)"/>
                  <a:cs typeface="Calibri (MS)"/>
                  <a:sym typeface="Calibri (MS)"/>
                </a:rPr>
                <a:t>The Braille-to-speech conversion system profoundly impacts society by empowering visually impaired individuals to access information and communicate independently, thereby enhancing their participation in education and professional environments. This technology bridges the gap between traditional tactile literacy and modern digital communication, fostering greater inclusivity while reducing the digital divide through its cost-effective and portable design. Consequently, the system not only of life for visually impaired users but also promotes a more equitable society by enabling broader access to technological advancements improves the quality  </a:t>
              </a:r>
            </a:p>
            <a:p>
              <a:pPr algn="just">
                <a:lnSpc>
                  <a:spcPts val="3359"/>
                </a:lnSpc>
              </a:pPr>
              <a:endParaRPr lang="en-US" sz="2799" dirty="0">
                <a:solidFill>
                  <a:srgbClr val="000000"/>
                </a:solidFill>
                <a:latin typeface="Calibri (MS)"/>
                <a:ea typeface="Calibri (MS)"/>
                <a:cs typeface="Calibri (MS)"/>
                <a:sym typeface="Calibri (MS)"/>
              </a:endParaRPr>
            </a:p>
          </p:txBody>
        </p:sp>
      </p:grpSp>
      <p:grpSp>
        <p:nvGrpSpPr>
          <p:cNvPr id="66" name="Group 66"/>
          <p:cNvGrpSpPr/>
          <p:nvPr/>
        </p:nvGrpSpPr>
        <p:grpSpPr>
          <a:xfrm>
            <a:off x="11148182" y="25733351"/>
            <a:ext cx="20855818" cy="2947525"/>
            <a:chOff x="0" y="0"/>
            <a:chExt cx="27807757" cy="3930033"/>
          </a:xfrm>
        </p:grpSpPr>
        <p:sp>
          <p:nvSpPr>
            <p:cNvPr id="67" name="Freeform 67"/>
            <p:cNvSpPr/>
            <p:nvPr/>
          </p:nvSpPr>
          <p:spPr>
            <a:xfrm>
              <a:off x="0" y="0"/>
              <a:ext cx="27807757" cy="3854797"/>
            </a:xfrm>
            <a:custGeom>
              <a:avLst/>
              <a:gdLst/>
              <a:ahLst/>
              <a:cxnLst/>
              <a:rect l="l" t="t" r="r" b="b"/>
              <a:pathLst>
                <a:path w="27807757" h="3854797">
                  <a:moveTo>
                    <a:pt x="0" y="0"/>
                  </a:moveTo>
                  <a:lnTo>
                    <a:pt x="27807757" y="0"/>
                  </a:lnTo>
                  <a:lnTo>
                    <a:pt x="27807757" y="3854797"/>
                  </a:lnTo>
                  <a:lnTo>
                    <a:pt x="0" y="3854797"/>
                  </a:lnTo>
                  <a:close/>
                </a:path>
              </a:pathLst>
            </a:custGeom>
            <a:solidFill>
              <a:srgbClr val="000000">
                <a:alpha val="0"/>
              </a:srgbClr>
            </a:solidFill>
          </p:spPr>
        </p:sp>
        <p:sp>
          <p:nvSpPr>
            <p:cNvPr id="68" name="TextBox 68"/>
            <p:cNvSpPr txBox="1"/>
            <p:nvPr/>
          </p:nvSpPr>
          <p:spPr>
            <a:xfrm>
              <a:off x="146367" y="8561"/>
              <a:ext cx="26607066" cy="3921472"/>
            </a:xfrm>
            <a:prstGeom prst="rect">
              <a:avLst/>
            </a:prstGeom>
          </p:spPr>
          <p:txBody>
            <a:bodyPr lIns="0" tIns="0" rIns="0" bIns="0" rtlCol="0" anchor="t"/>
            <a:lstStyle/>
            <a:p>
              <a:pPr algn="l">
                <a:lnSpc>
                  <a:spcPts val="3600"/>
                </a:lnSpc>
              </a:pPr>
              <a:r>
                <a:rPr lang="en-US" sz="3300" dirty="0">
                  <a:solidFill>
                    <a:srgbClr val="000000"/>
                  </a:solidFill>
                  <a:latin typeface="Canva Sans" panose="020B0604020202020204" charset="0"/>
                  <a:ea typeface="Calibri (MS)"/>
                  <a:cs typeface="Calibri (MS)"/>
                  <a:sym typeface="Calibri (MS)"/>
                </a:rPr>
                <a:t>The future of Braille-to-speech conversion systems is promising, with advancements in artificial intelligence and machine learning enhancing the accuracy of Braille recognition and speech synthesis. Integration with Internet of Things (IoT) devices is expected to provide seamless, real-time accessibility across various platforms. Additionally, the development of cost-effective, portable devices aims to make this technology more accessible to a broader population, thereby improving the quality of life for visually impaired individuals. </a:t>
              </a:r>
            </a:p>
            <a:p>
              <a:pPr algn="l">
                <a:lnSpc>
                  <a:spcPts val="3600"/>
                </a:lnSpc>
              </a:pPr>
              <a:endParaRPr lang="en-US" sz="3000" dirty="0">
                <a:solidFill>
                  <a:srgbClr val="000000"/>
                </a:solidFill>
                <a:latin typeface="Calibri (MS)"/>
                <a:ea typeface="Calibri (MS)"/>
                <a:cs typeface="Calibri (MS)"/>
                <a:sym typeface="Calibri (MS)"/>
              </a:endParaRPr>
            </a:p>
          </p:txBody>
        </p:sp>
      </p:grpSp>
      <p:grpSp>
        <p:nvGrpSpPr>
          <p:cNvPr id="69" name="Group 69"/>
          <p:cNvGrpSpPr/>
          <p:nvPr/>
        </p:nvGrpSpPr>
        <p:grpSpPr>
          <a:xfrm>
            <a:off x="21255724" y="6031075"/>
            <a:ext cx="9847759" cy="2723573"/>
            <a:chOff x="0" y="0"/>
            <a:chExt cx="13130345" cy="3631431"/>
          </a:xfrm>
        </p:grpSpPr>
        <p:sp>
          <p:nvSpPr>
            <p:cNvPr id="70" name="Freeform 70"/>
            <p:cNvSpPr/>
            <p:nvPr/>
          </p:nvSpPr>
          <p:spPr>
            <a:xfrm>
              <a:off x="0" y="0"/>
              <a:ext cx="13130344" cy="3631431"/>
            </a:xfrm>
            <a:custGeom>
              <a:avLst/>
              <a:gdLst/>
              <a:ahLst/>
              <a:cxnLst/>
              <a:rect l="l" t="t" r="r" b="b"/>
              <a:pathLst>
                <a:path w="13130344" h="3631431">
                  <a:moveTo>
                    <a:pt x="0" y="0"/>
                  </a:moveTo>
                  <a:lnTo>
                    <a:pt x="13130344" y="0"/>
                  </a:lnTo>
                  <a:lnTo>
                    <a:pt x="13130344" y="3631431"/>
                  </a:lnTo>
                  <a:lnTo>
                    <a:pt x="0" y="3631431"/>
                  </a:lnTo>
                  <a:close/>
                </a:path>
              </a:pathLst>
            </a:custGeom>
            <a:solidFill>
              <a:srgbClr val="000000">
                <a:alpha val="0"/>
              </a:srgbClr>
            </a:solidFill>
          </p:spPr>
        </p:sp>
        <p:sp>
          <p:nvSpPr>
            <p:cNvPr id="71" name="TextBox 71"/>
            <p:cNvSpPr txBox="1"/>
            <p:nvPr/>
          </p:nvSpPr>
          <p:spPr>
            <a:xfrm>
              <a:off x="0" y="-47625"/>
              <a:ext cx="13130345" cy="3679056"/>
            </a:xfrm>
            <a:prstGeom prst="rect">
              <a:avLst/>
            </a:prstGeom>
          </p:spPr>
          <p:txBody>
            <a:bodyPr lIns="0" tIns="0" rIns="0" bIns="0" rtlCol="0" anchor="t"/>
            <a:lstStyle/>
            <a:p>
              <a:pPr algn="just">
                <a:lnSpc>
                  <a:spcPts val="2999"/>
                </a:lnSpc>
              </a:pPr>
              <a:r>
                <a:rPr lang="en-US" sz="3300" dirty="0">
                  <a:solidFill>
                    <a:srgbClr val="000000"/>
                  </a:solidFill>
                  <a:latin typeface="Canva Sans" panose="020B0604020202020204" charset="0"/>
                  <a:ea typeface="Calibri (MS)"/>
                  <a:cs typeface="Calibri (MS)"/>
                  <a:sym typeface="Calibri (MS)"/>
                </a:rPr>
                <a:t>The implementation of the Braille-to-speech conversion system using Arduino successfully translated Braille input into clear and audible speech output, demonstrating its effectiveness in assisting visually impaired individuals. The system exhibited accurate recognition of Braille patterns, efficient real-time processing, and reliable speech synthesis, making it a practical solution for enhancing accessibility.</a:t>
              </a:r>
            </a:p>
            <a:p>
              <a:pPr algn="just">
                <a:lnSpc>
                  <a:spcPts val="2999"/>
                </a:lnSpc>
              </a:pPr>
              <a:endParaRPr lang="en-US" sz="2499" dirty="0">
                <a:solidFill>
                  <a:srgbClr val="000000"/>
                </a:solidFill>
                <a:latin typeface="Calibri (MS)"/>
                <a:ea typeface="Calibri (MS)"/>
                <a:cs typeface="Calibri (MS)"/>
                <a:sym typeface="Calibri (MS)"/>
              </a:endParaRPr>
            </a:p>
          </p:txBody>
        </p:sp>
      </p:grpSp>
      <p:grpSp>
        <p:nvGrpSpPr>
          <p:cNvPr id="72" name="Group 72"/>
          <p:cNvGrpSpPr/>
          <p:nvPr/>
        </p:nvGrpSpPr>
        <p:grpSpPr>
          <a:xfrm>
            <a:off x="-208488" y="1551096"/>
            <a:ext cx="34493459" cy="2607493"/>
            <a:chOff x="-2862762" y="837361"/>
            <a:chExt cx="45991278" cy="3476657"/>
          </a:xfrm>
        </p:grpSpPr>
        <p:sp>
          <p:nvSpPr>
            <p:cNvPr id="73" name="Freeform 73"/>
            <p:cNvSpPr/>
            <p:nvPr/>
          </p:nvSpPr>
          <p:spPr>
            <a:xfrm>
              <a:off x="394452" y="837361"/>
              <a:ext cx="42734064" cy="1495044"/>
            </a:xfrm>
            <a:custGeom>
              <a:avLst/>
              <a:gdLst/>
              <a:ahLst/>
              <a:cxnLst/>
              <a:rect l="l" t="t" r="r" b="b"/>
              <a:pathLst>
                <a:path w="42734064" h="1495044">
                  <a:moveTo>
                    <a:pt x="0" y="0"/>
                  </a:moveTo>
                  <a:lnTo>
                    <a:pt x="42734064" y="0"/>
                  </a:lnTo>
                  <a:lnTo>
                    <a:pt x="42734064" y="1495044"/>
                  </a:lnTo>
                  <a:lnTo>
                    <a:pt x="0" y="1495044"/>
                  </a:lnTo>
                  <a:close/>
                </a:path>
              </a:pathLst>
            </a:custGeom>
            <a:solidFill>
              <a:srgbClr val="000000">
                <a:alpha val="0"/>
              </a:srgbClr>
            </a:solidFill>
          </p:spPr>
        </p:sp>
        <p:sp>
          <p:nvSpPr>
            <p:cNvPr id="74" name="TextBox 74"/>
            <p:cNvSpPr txBox="1"/>
            <p:nvPr/>
          </p:nvSpPr>
          <p:spPr>
            <a:xfrm>
              <a:off x="-2862762" y="2771349"/>
              <a:ext cx="42734064" cy="1542669"/>
            </a:xfrm>
            <a:prstGeom prst="rect">
              <a:avLst/>
            </a:prstGeom>
          </p:spPr>
          <p:txBody>
            <a:bodyPr lIns="0" tIns="0" rIns="0" bIns="0" rtlCol="0" anchor="t"/>
            <a:lstStyle/>
            <a:p>
              <a:pPr algn="ctr">
                <a:lnSpc>
                  <a:spcPts val="5400"/>
                </a:lnSpc>
              </a:pPr>
              <a:r>
                <a:rPr lang="en-US" sz="4500" b="1" dirty="0">
                  <a:solidFill>
                    <a:srgbClr val="000000"/>
                  </a:solidFill>
                  <a:latin typeface="Poppins Bold"/>
                  <a:ea typeface="Poppins Bold"/>
                  <a:cs typeface="Poppins Bold"/>
                  <a:sym typeface="Poppins Bold"/>
                </a:rPr>
                <a:t>M. Nivas Reddy  N. Varun Kumar</a:t>
              </a:r>
            </a:p>
          </p:txBody>
        </p:sp>
      </p:grpSp>
      <p:grpSp>
        <p:nvGrpSpPr>
          <p:cNvPr id="75" name="Group 75"/>
          <p:cNvGrpSpPr/>
          <p:nvPr/>
        </p:nvGrpSpPr>
        <p:grpSpPr>
          <a:xfrm>
            <a:off x="20878800" y="15469910"/>
            <a:ext cx="10515597" cy="8806140"/>
            <a:chOff x="0" y="0"/>
            <a:chExt cx="14020796" cy="11741520"/>
          </a:xfrm>
        </p:grpSpPr>
        <p:sp>
          <p:nvSpPr>
            <p:cNvPr id="76" name="Freeform 76"/>
            <p:cNvSpPr/>
            <p:nvPr/>
          </p:nvSpPr>
          <p:spPr>
            <a:xfrm>
              <a:off x="0" y="0"/>
              <a:ext cx="14020800" cy="11741531"/>
            </a:xfrm>
            <a:custGeom>
              <a:avLst/>
              <a:gdLst/>
              <a:ahLst/>
              <a:cxnLst/>
              <a:rect l="l" t="t" r="r" b="b"/>
              <a:pathLst>
                <a:path w="14020800" h="11741531">
                  <a:moveTo>
                    <a:pt x="0" y="292354"/>
                  </a:moveTo>
                  <a:cubicBezTo>
                    <a:pt x="0" y="130937"/>
                    <a:pt x="130937" y="0"/>
                    <a:pt x="292354" y="0"/>
                  </a:cubicBezTo>
                  <a:lnTo>
                    <a:pt x="13728446" y="0"/>
                  </a:lnTo>
                  <a:cubicBezTo>
                    <a:pt x="13889862" y="0"/>
                    <a:pt x="14020800" y="130937"/>
                    <a:pt x="14020800" y="292354"/>
                  </a:cubicBezTo>
                  <a:lnTo>
                    <a:pt x="14020800" y="11449177"/>
                  </a:lnTo>
                  <a:cubicBezTo>
                    <a:pt x="14020800" y="11610594"/>
                    <a:pt x="13889862" y="11741531"/>
                    <a:pt x="13728446" y="11741531"/>
                  </a:cubicBezTo>
                  <a:lnTo>
                    <a:pt x="292354" y="11741531"/>
                  </a:lnTo>
                  <a:cubicBezTo>
                    <a:pt x="130937" y="11741531"/>
                    <a:pt x="0" y="11610594"/>
                    <a:pt x="0" y="11449177"/>
                  </a:cubicBezTo>
                  <a:close/>
                </a:path>
              </a:pathLst>
            </a:custGeom>
            <a:solidFill>
              <a:srgbClr val="E2F0D9"/>
            </a:solidFill>
          </p:spPr>
        </p:sp>
      </p:grpSp>
      <p:grpSp>
        <p:nvGrpSpPr>
          <p:cNvPr id="77" name="Group 77"/>
          <p:cNvGrpSpPr/>
          <p:nvPr/>
        </p:nvGrpSpPr>
        <p:grpSpPr>
          <a:xfrm>
            <a:off x="21047062" y="15615676"/>
            <a:ext cx="5024132" cy="1092607"/>
            <a:chOff x="0" y="0"/>
            <a:chExt cx="6698843" cy="1456809"/>
          </a:xfrm>
        </p:grpSpPr>
        <p:sp>
          <p:nvSpPr>
            <p:cNvPr id="78" name="Freeform 78"/>
            <p:cNvSpPr/>
            <p:nvPr/>
          </p:nvSpPr>
          <p:spPr>
            <a:xfrm>
              <a:off x="0" y="0"/>
              <a:ext cx="6698843" cy="1456809"/>
            </a:xfrm>
            <a:custGeom>
              <a:avLst/>
              <a:gdLst/>
              <a:ahLst/>
              <a:cxnLst/>
              <a:rect l="l" t="t" r="r" b="b"/>
              <a:pathLst>
                <a:path w="6698843" h="1456809">
                  <a:moveTo>
                    <a:pt x="0" y="0"/>
                  </a:moveTo>
                  <a:lnTo>
                    <a:pt x="6698843" y="0"/>
                  </a:lnTo>
                  <a:lnTo>
                    <a:pt x="6698843" y="1456809"/>
                  </a:lnTo>
                  <a:lnTo>
                    <a:pt x="0" y="1456809"/>
                  </a:lnTo>
                  <a:close/>
                </a:path>
              </a:pathLst>
            </a:custGeom>
            <a:solidFill>
              <a:srgbClr val="000000">
                <a:alpha val="0"/>
              </a:srgbClr>
            </a:solidFill>
          </p:spPr>
        </p:sp>
        <p:sp>
          <p:nvSpPr>
            <p:cNvPr id="79" name="TextBox 79"/>
            <p:cNvSpPr txBox="1"/>
            <p:nvPr/>
          </p:nvSpPr>
          <p:spPr>
            <a:xfrm>
              <a:off x="0" y="-66675"/>
              <a:ext cx="6698843" cy="1523484"/>
            </a:xfrm>
            <a:prstGeom prst="rect">
              <a:avLst/>
            </a:prstGeom>
          </p:spPr>
          <p:txBody>
            <a:bodyPr lIns="0" tIns="0" rIns="0" bIns="0" rtlCol="0" anchor="t"/>
            <a:lstStyle/>
            <a:p>
              <a:pPr algn="l">
                <a:lnSpc>
                  <a:spcPts val="7800"/>
                </a:lnSpc>
              </a:pPr>
              <a:r>
                <a:rPr lang="en-US" sz="6500" b="1">
                  <a:solidFill>
                    <a:srgbClr val="000000"/>
                  </a:solidFill>
                  <a:latin typeface="Poppins Bold"/>
                  <a:ea typeface="Poppins Bold"/>
                  <a:cs typeface="Poppins Bold"/>
                  <a:sym typeface="Poppins Bold"/>
                </a:rPr>
                <a:t>Conclusion</a:t>
              </a:r>
            </a:p>
          </p:txBody>
        </p:sp>
      </p:grpSp>
      <p:grpSp>
        <p:nvGrpSpPr>
          <p:cNvPr id="80" name="Group 80"/>
          <p:cNvGrpSpPr/>
          <p:nvPr/>
        </p:nvGrpSpPr>
        <p:grpSpPr>
          <a:xfrm>
            <a:off x="21201052" y="16786844"/>
            <a:ext cx="9614978" cy="7477534"/>
            <a:chOff x="0" y="-85726"/>
            <a:chExt cx="12816023" cy="9966976"/>
          </a:xfrm>
        </p:grpSpPr>
        <p:sp>
          <p:nvSpPr>
            <p:cNvPr id="81" name="Freeform 81"/>
            <p:cNvSpPr/>
            <p:nvPr/>
          </p:nvSpPr>
          <p:spPr>
            <a:xfrm>
              <a:off x="0" y="0"/>
              <a:ext cx="12816023" cy="9881250"/>
            </a:xfrm>
            <a:custGeom>
              <a:avLst/>
              <a:gdLst/>
              <a:ahLst/>
              <a:cxnLst/>
              <a:rect l="l" t="t" r="r" b="b"/>
              <a:pathLst>
                <a:path w="12816023" h="9881250">
                  <a:moveTo>
                    <a:pt x="0" y="0"/>
                  </a:moveTo>
                  <a:lnTo>
                    <a:pt x="12816023" y="0"/>
                  </a:lnTo>
                  <a:lnTo>
                    <a:pt x="12816023" y="9881250"/>
                  </a:lnTo>
                  <a:lnTo>
                    <a:pt x="0" y="9881250"/>
                  </a:lnTo>
                  <a:close/>
                </a:path>
              </a:pathLst>
            </a:custGeom>
            <a:solidFill>
              <a:srgbClr val="000000">
                <a:alpha val="0"/>
              </a:srgbClr>
            </a:solidFill>
          </p:spPr>
        </p:sp>
        <p:sp>
          <p:nvSpPr>
            <p:cNvPr id="82" name="TextBox 82"/>
            <p:cNvSpPr txBox="1"/>
            <p:nvPr/>
          </p:nvSpPr>
          <p:spPr>
            <a:xfrm>
              <a:off x="0" y="-85726"/>
              <a:ext cx="12816023" cy="9966976"/>
            </a:xfrm>
            <a:prstGeom prst="rect">
              <a:avLst/>
            </a:prstGeom>
          </p:spPr>
          <p:txBody>
            <a:bodyPr lIns="0" tIns="0" rIns="0" bIns="0" rtlCol="0" anchor="t"/>
            <a:lstStyle/>
            <a:p>
              <a:pPr algn="just">
                <a:lnSpc>
                  <a:spcPts val="5159"/>
                </a:lnSpc>
              </a:pPr>
              <a:r>
                <a:rPr lang="en-US" sz="3300" dirty="0">
                  <a:solidFill>
                    <a:srgbClr val="000000"/>
                  </a:solidFill>
                  <a:latin typeface="Canva Sans" panose="020B0604020202020204" charset="0"/>
                  <a:ea typeface="Calibri (MS)"/>
                  <a:cs typeface="Calibri (MS)"/>
                  <a:sym typeface="Calibri (MS)"/>
                </a:rPr>
                <a:t>The Braille-to-speech conversion system successfully enhances accessibility for visually impaired individuals by transforming tactile input into audible speech, promoting independence and inclusivity. Its efficient design, portability, and potential for AI-driven advancements make it a promising solution for improving communication and digital literacy in the future.</a:t>
              </a:r>
            </a:p>
            <a:p>
              <a:pPr algn="just">
                <a:lnSpc>
                  <a:spcPts val="5639"/>
                </a:lnSpc>
              </a:pPr>
              <a:endParaRPr lang="en-US" sz="4299" dirty="0">
                <a:solidFill>
                  <a:srgbClr val="000000"/>
                </a:solidFill>
                <a:latin typeface="Calibri (MS)"/>
                <a:ea typeface="Calibri (MS)"/>
                <a:cs typeface="Calibri (MS)"/>
                <a:sym typeface="Calibri (MS)"/>
              </a:endParaRPr>
            </a:p>
          </p:txBody>
        </p:sp>
      </p:grpSp>
      <p:sp>
        <p:nvSpPr>
          <p:cNvPr id="83" name="Freeform 83"/>
          <p:cNvSpPr/>
          <p:nvPr/>
        </p:nvSpPr>
        <p:spPr>
          <a:xfrm>
            <a:off x="-165424" y="-31750"/>
            <a:ext cx="5538950" cy="3042162"/>
          </a:xfrm>
          <a:custGeom>
            <a:avLst/>
            <a:gdLst/>
            <a:ahLst/>
            <a:cxnLst/>
            <a:rect l="l" t="t" r="r" b="b"/>
            <a:pathLst>
              <a:path w="5538950" h="3042162">
                <a:moveTo>
                  <a:pt x="0" y="0"/>
                </a:moveTo>
                <a:lnTo>
                  <a:pt x="5538950" y="0"/>
                </a:lnTo>
                <a:lnTo>
                  <a:pt x="5538950" y="3042162"/>
                </a:lnTo>
                <a:lnTo>
                  <a:pt x="0" y="3042162"/>
                </a:lnTo>
                <a:lnTo>
                  <a:pt x="0" y="0"/>
                </a:lnTo>
                <a:close/>
              </a:path>
            </a:pathLst>
          </a:custGeom>
          <a:blipFill>
            <a:blip r:embed="rId2"/>
            <a:stretch>
              <a:fillRect/>
            </a:stretch>
          </a:blipFill>
        </p:spPr>
      </p:sp>
      <p:sp>
        <p:nvSpPr>
          <p:cNvPr id="84" name="Freeform 84"/>
          <p:cNvSpPr/>
          <p:nvPr/>
        </p:nvSpPr>
        <p:spPr>
          <a:xfrm>
            <a:off x="26217014" y="-184150"/>
            <a:ext cx="5501547" cy="3345646"/>
          </a:xfrm>
          <a:custGeom>
            <a:avLst/>
            <a:gdLst/>
            <a:ahLst/>
            <a:cxnLst/>
            <a:rect l="l" t="t" r="r" b="b"/>
            <a:pathLst>
              <a:path w="5501547" h="3345646">
                <a:moveTo>
                  <a:pt x="0" y="0"/>
                </a:moveTo>
                <a:lnTo>
                  <a:pt x="5501547" y="0"/>
                </a:lnTo>
                <a:lnTo>
                  <a:pt x="5501547" y="3345646"/>
                </a:lnTo>
                <a:lnTo>
                  <a:pt x="0" y="3345646"/>
                </a:lnTo>
                <a:lnTo>
                  <a:pt x="0" y="0"/>
                </a:lnTo>
                <a:close/>
              </a:path>
            </a:pathLst>
          </a:custGeom>
          <a:blipFill>
            <a:blip r:embed="rId3"/>
            <a:stretch>
              <a:fillRect l="-5361" r="-5361"/>
            </a:stretch>
          </a:blipFill>
        </p:spPr>
      </p:sp>
      <p:grpSp>
        <p:nvGrpSpPr>
          <p:cNvPr id="85" name="Group 85"/>
          <p:cNvGrpSpPr/>
          <p:nvPr/>
        </p:nvGrpSpPr>
        <p:grpSpPr>
          <a:xfrm>
            <a:off x="10916716" y="33572450"/>
            <a:ext cx="20678015" cy="2537372"/>
            <a:chOff x="0" y="0"/>
            <a:chExt cx="27570687" cy="3383163"/>
          </a:xfrm>
        </p:grpSpPr>
        <p:sp>
          <p:nvSpPr>
            <p:cNvPr id="86" name="Freeform 86"/>
            <p:cNvSpPr/>
            <p:nvPr/>
          </p:nvSpPr>
          <p:spPr>
            <a:xfrm>
              <a:off x="0" y="0"/>
              <a:ext cx="27570683" cy="3383153"/>
            </a:xfrm>
            <a:custGeom>
              <a:avLst/>
              <a:gdLst/>
              <a:ahLst/>
              <a:cxnLst/>
              <a:rect l="l" t="t" r="r" b="b"/>
              <a:pathLst>
                <a:path w="27570683" h="3383153">
                  <a:moveTo>
                    <a:pt x="0" y="84201"/>
                  </a:moveTo>
                  <a:cubicBezTo>
                    <a:pt x="0" y="37719"/>
                    <a:pt x="37719" y="0"/>
                    <a:pt x="84201" y="0"/>
                  </a:cubicBezTo>
                  <a:lnTo>
                    <a:pt x="27486483" y="0"/>
                  </a:lnTo>
                  <a:cubicBezTo>
                    <a:pt x="27532964" y="0"/>
                    <a:pt x="27570683" y="37719"/>
                    <a:pt x="27570683" y="84201"/>
                  </a:cubicBezTo>
                  <a:lnTo>
                    <a:pt x="27570683" y="3298952"/>
                  </a:lnTo>
                  <a:cubicBezTo>
                    <a:pt x="27570683" y="3345434"/>
                    <a:pt x="27532964" y="3383153"/>
                    <a:pt x="27486483" y="3383153"/>
                  </a:cubicBezTo>
                  <a:lnTo>
                    <a:pt x="84201" y="3383153"/>
                  </a:lnTo>
                  <a:cubicBezTo>
                    <a:pt x="37719" y="3383153"/>
                    <a:pt x="0" y="3345434"/>
                    <a:pt x="0" y="3298952"/>
                  </a:cubicBezTo>
                  <a:close/>
                </a:path>
              </a:pathLst>
            </a:custGeom>
            <a:solidFill>
              <a:srgbClr val="E2F0D9"/>
            </a:solidFill>
          </p:spPr>
        </p:sp>
      </p:grpSp>
      <p:grpSp>
        <p:nvGrpSpPr>
          <p:cNvPr id="87" name="Group 87"/>
          <p:cNvGrpSpPr/>
          <p:nvPr/>
        </p:nvGrpSpPr>
        <p:grpSpPr>
          <a:xfrm>
            <a:off x="11017083" y="33420050"/>
            <a:ext cx="6229032" cy="1201884"/>
            <a:chOff x="0" y="0"/>
            <a:chExt cx="8305376" cy="1602512"/>
          </a:xfrm>
        </p:grpSpPr>
        <p:sp>
          <p:nvSpPr>
            <p:cNvPr id="88" name="Freeform 88"/>
            <p:cNvSpPr/>
            <p:nvPr/>
          </p:nvSpPr>
          <p:spPr>
            <a:xfrm>
              <a:off x="0" y="0"/>
              <a:ext cx="8229176" cy="1456809"/>
            </a:xfrm>
            <a:custGeom>
              <a:avLst/>
              <a:gdLst/>
              <a:ahLst/>
              <a:cxnLst/>
              <a:rect l="l" t="t" r="r" b="b"/>
              <a:pathLst>
                <a:path w="8229176" h="1456809">
                  <a:moveTo>
                    <a:pt x="0" y="0"/>
                  </a:moveTo>
                  <a:lnTo>
                    <a:pt x="8229176" y="0"/>
                  </a:lnTo>
                  <a:lnTo>
                    <a:pt x="8229176" y="1456809"/>
                  </a:lnTo>
                  <a:lnTo>
                    <a:pt x="0" y="1456809"/>
                  </a:lnTo>
                  <a:close/>
                </a:path>
              </a:pathLst>
            </a:custGeom>
            <a:solidFill>
              <a:srgbClr val="000000">
                <a:alpha val="0"/>
              </a:srgbClr>
            </a:solidFill>
          </p:spPr>
        </p:sp>
        <p:sp>
          <p:nvSpPr>
            <p:cNvPr id="89" name="TextBox 89"/>
            <p:cNvSpPr txBox="1"/>
            <p:nvPr/>
          </p:nvSpPr>
          <p:spPr>
            <a:xfrm>
              <a:off x="76200" y="79028"/>
              <a:ext cx="8229176" cy="1523484"/>
            </a:xfrm>
            <a:prstGeom prst="rect">
              <a:avLst/>
            </a:prstGeom>
          </p:spPr>
          <p:txBody>
            <a:bodyPr lIns="0" tIns="0" rIns="0" bIns="0" rtlCol="0" anchor="t"/>
            <a:lstStyle/>
            <a:p>
              <a:pPr algn="l">
                <a:lnSpc>
                  <a:spcPts val="7800"/>
                </a:lnSpc>
              </a:pPr>
              <a:r>
                <a:rPr lang="en-US" sz="6500" b="1" dirty="0">
                  <a:solidFill>
                    <a:srgbClr val="000000"/>
                  </a:solidFill>
                  <a:latin typeface="Poppins Bold"/>
                  <a:ea typeface="Poppins Bold"/>
                  <a:cs typeface="Poppins Bold"/>
                  <a:sym typeface="Poppins Bold"/>
                </a:rPr>
                <a:t>To know more</a:t>
              </a:r>
            </a:p>
          </p:txBody>
        </p:sp>
      </p:grpSp>
      <p:grpSp>
        <p:nvGrpSpPr>
          <p:cNvPr id="90" name="Group 90"/>
          <p:cNvGrpSpPr/>
          <p:nvPr/>
        </p:nvGrpSpPr>
        <p:grpSpPr>
          <a:xfrm>
            <a:off x="11163008" y="34477234"/>
            <a:ext cx="3570208" cy="1785104"/>
            <a:chOff x="0" y="0"/>
            <a:chExt cx="4760277" cy="2380139"/>
          </a:xfrm>
        </p:grpSpPr>
        <p:sp>
          <p:nvSpPr>
            <p:cNvPr id="91" name="Freeform 91"/>
            <p:cNvSpPr/>
            <p:nvPr/>
          </p:nvSpPr>
          <p:spPr>
            <a:xfrm>
              <a:off x="0" y="0"/>
              <a:ext cx="4760277" cy="2380139"/>
            </a:xfrm>
            <a:custGeom>
              <a:avLst/>
              <a:gdLst/>
              <a:ahLst/>
              <a:cxnLst/>
              <a:rect l="l" t="t" r="r" b="b"/>
              <a:pathLst>
                <a:path w="4760277" h="2380139">
                  <a:moveTo>
                    <a:pt x="0" y="0"/>
                  </a:moveTo>
                  <a:lnTo>
                    <a:pt x="4760277" y="0"/>
                  </a:lnTo>
                  <a:lnTo>
                    <a:pt x="4760277" y="2380139"/>
                  </a:lnTo>
                  <a:lnTo>
                    <a:pt x="0" y="2380139"/>
                  </a:lnTo>
                  <a:close/>
                </a:path>
              </a:pathLst>
            </a:custGeom>
            <a:solidFill>
              <a:srgbClr val="000000">
                <a:alpha val="0"/>
              </a:srgbClr>
            </a:solidFill>
          </p:spPr>
        </p:sp>
        <p:sp>
          <p:nvSpPr>
            <p:cNvPr id="92" name="TextBox 92"/>
            <p:cNvSpPr txBox="1"/>
            <p:nvPr/>
          </p:nvSpPr>
          <p:spPr>
            <a:xfrm>
              <a:off x="0" y="-123825"/>
              <a:ext cx="4760277" cy="2503964"/>
            </a:xfrm>
            <a:prstGeom prst="rect">
              <a:avLst/>
            </a:prstGeom>
          </p:spPr>
          <p:txBody>
            <a:bodyPr lIns="0" tIns="0" rIns="0" bIns="0" rtlCol="0" anchor="t"/>
            <a:lstStyle/>
            <a:p>
              <a:pPr algn="l">
                <a:lnSpc>
                  <a:spcPts val="6600"/>
                </a:lnSpc>
              </a:pPr>
              <a:r>
                <a:rPr lang="en-US" sz="5500" dirty="0">
                  <a:solidFill>
                    <a:srgbClr val="000000"/>
                  </a:solidFill>
                  <a:latin typeface="Calibri (MS)"/>
                  <a:ea typeface="Calibri (MS)"/>
                  <a:cs typeface="Calibri (MS)"/>
                  <a:sym typeface="Calibri (MS)"/>
                </a:rPr>
                <a:t>GitHub link:</a:t>
              </a:r>
            </a:p>
            <a:p>
              <a:pPr algn="l">
                <a:lnSpc>
                  <a:spcPts val="6600"/>
                </a:lnSpc>
              </a:pPr>
              <a:r>
                <a:rPr lang="en-US" sz="5500" dirty="0">
                  <a:solidFill>
                    <a:srgbClr val="000000"/>
                  </a:solidFill>
                  <a:latin typeface="Calibri (MS)"/>
                  <a:ea typeface="Calibri (MS)"/>
                  <a:cs typeface="Calibri (MS)"/>
                  <a:sym typeface="Calibri (MS)"/>
                </a:rPr>
                <a:t>Video link:</a:t>
              </a:r>
            </a:p>
          </p:txBody>
        </p:sp>
      </p:grpSp>
      <p:grpSp>
        <p:nvGrpSpPr>
          <p:cNvPr id="93" name="Group 93"/>
          <p:cNvGrpSpPr/>
          <p:nvPr/>
        </p:nvGrpSpPr>
        <p:grpSpPr>
          <a:xfrm>
            <a:off x="25749250" y="33721343"/>
            <a:ext cx="3496156" cy="2295857"/>
            <a:chOff x="0" y="0"/>
            <a:chExt cx="4661541" cy="3061143"/>
          </a:xfrm>
        </p:grpSpPr>
        <p:sp>
          <p:nvSpPr>
            <p:cNvPr id="94" name="Freeform 94"/>
            <p:cNvSpPr/>
            <p:nvPr/>
          </p:nvSpPr>
          <p:spPr>
            <a:xfrm>
              <a:off x="8509" y="8509"/>
              <a:ext cx="4644644" cy="3044190"/>
            </a:xfrm>
            <a:custGeom>
              <a:avLst/>
              <a:gdLst/>
              <a:ahLst/>
              <a:cxnLst/>
              <a:rect l="l" t="t" r="r" b="b"/>
              <a:pathLst>
                <a:path w="4644644" h="3044190">
                  <a:moveTo>
                    <a:pt x="0" y="507365"/>
                  </a:moveTo>
                  <a:cubicBezTo>
                    <a:pt x="0" y="227076"/>
                    <a:pt x="227584" y="0"/>
                    <a:pt x="508254" y="0"/>
                  </a:cubicBezTo>
                  <a:lnTo>
                    <a:pt x="4136263" y="0"/>
                  </a:lnTo>
                  <a:cubicBezTo>
                    <a:pt x="4417060" y="0"/>
                    <a:pt x="4644644" y="227203"/>
                    <a:pt x="4644644" y="507365"/>
                  </a:cubicBezTo>
                  <a:lnTo>
                    <a:pt x="4644644" y="2536825"/>
                  </a:lnTo>
                  <a:cubicBezTo>
                    <a:pt x="4644644" y="2816987"/>
                    <a:pt x="4417060" y="3044190"/>
                    <a:pt x="4136263" y="3044190"/>
                  </a:cubicBezTo>
                  <a:lnTo>
                    <a:pt x="508254" y="3044190"/>
                  </a:lnTo>
                  <a:cubicBezTo>
                    <a:pt x="227584" y="3044190"/>
                    <a:pt x="0" y="2816987"/>
                    <a:pt x="0" y="2536825"/>
                  </a:cubicBezTo>
                  <a:close/>
                </a:path>
              </a:pathLst>
            </a:custGeom>
            <a:solidFill>
              <a:srgbClr val="E2F0D9"/>
            </a:solidFill>
          </p:spPr>
        </p:sp>
        <p:sp>
          <p:nvSpPr>
            <p:cNvPr id="95" name="Freeform 95"/>
            <p:cNvSpPr/>
            <p:nvPr/>
          </p:nvSpPr>
          <p:spPr>
            <a:xfrm>
              <a:off x="0" y="0"/>
              <a:ext cx="4661535" cy="3061208"/>
            </a:xfrm>
            <a:custGeom>
              <a:avLst/>
              <a:gdLst/>
              <a:ahLst/>
              <a:cxnLst/>
              <a:rect l="l" t="t" r="r" b="b"/>
              <a:pathLst>
                <a:path w="4661535" h="3061208">
                  <a:moveTo>
                    <a:pt x="0" y="515874"/>
                  </a:moveTo>
                  <a:cubicBezTo>
                    <a:pt x="0" y="230886"/>
                    <a:pt x="231394" y="0"/>
                    <a:pt x="516763" y="0"/>
                  </a:cubicBezTo>
                  <a:lnTo>
                    <a:pt x="4144772" y="0"/>
                  </a:lnTo>
                  <a:lnTo>
                    <a:pt x="4144772" y="8509"/>
                  </a:lnTo>
                  <a:lnTo>
                    <a:pt x="4144772" y="0"/>
                  </a:lnTo>
                  <a:cubicBezTo>
                    <a:pt x="4430141" y="0"/>
                    <a:pt x="4661535" y="230886"/>
                    <a:pt x="4661535" y="515874"/>
                  </a:cubicBezTo>
                  <a:lnTo>
                    <a:pt x="4653026" y="515874"/>
                  </a:lnTo>
                  <a:lnTo>
                    <a:pt x="4661535" y="515874"/>
                  </a:lnTo>
                  <a:lnTo>
                    <a:pt x="4661535" y="2545334"/>
                  </a:lnTo>
                  <a:lnTo>
                    <a:pt x="4653026" y="2545334"/>
                  </a:lnTo>
                  <a:lnTo>
                    <a:pt x="4661535" y="2545334"/>
                  </a:lnTo>
                  <a:cubicBezTo>
                    <a:pt x="4661535" y="2830195"/>
                    <a:pt x="4430141" y="3061208"/>
                    <a:pt x="4144772" y="3061208"/>
                  </a:cubicBezTo>
                  <a:lnTo>
                    <a:pt x="4144772" y="3052699"/>
                  </a:lnTo>
                  <a:lnTo>
                    <a:pt x="4144772" y="3061208"/>
                  </a:lnTo>
                  <a:lnTo>
                    <a:pt x="516763" y="3061208"/>
                  </a:lnTo>
                  <a:lnTo>
                    <a:pt x="516763" y="3052699"/>
                  </a:lnTo>
                  <a:lnTo>
                    <a:pt x="516763" y="3061208"/>
                  </a:lnTo>
                  <a:cubicBezTo>
                    <a:pt x="231394" y="3061081"/>
                    <a:pt x="0" y="2830195"/>
                    <a:pt x="0" y="2545334"/>
                  </a:cubicBezTo>
                  <a:lnTo>
                    <a:pt x="0" y="515874"/>
                  </a:lnTo>
                  <a:lnTo>
                    <a:pt x="8509" y="515874"/>
                  </a:lnTo>
                  <a:lnTo>
                    <a:pt x="0" y="515874"/>
                  </a:lnTo>
                  <a:moveTo>
                    <a:pt x="16891" y="515874"/>
                  </a:moveTo>
                  <a:lnTo>
                    <a:pt x="16891" y="2545334"/>
                  </a:lnTo>
                  <a:lnTo>
                    <a:pt x="8509" y="2545334"/>
                  </a:lnTo>
                  <a:lnTo>
                    <a:pt x="17018" y="2545334"/>
                  </a:lnTo>
                  <a:cubicBezTo>
                    <a:pt x="17018" y="2820797"/>
                    <a:pt x="240792" y="3044190"/>
                    <a:pt x="516890" y="3044190"/>
                  </a:cubicBezTo>
                  <a:lnTo>
                    <a:pt x="4144772" y="3044190"/>
                  </a:lnTo>
                  <a:cubicBezTo>
                    <a:pt x="4420870" y="3044190"/>
                    <a:pt x="4644644" y="2820797"/>
                    <a:pt x="4644644" y="2545334"/>
                  </a:cubicBezTo>
                  <a:lnTo>
                    <a:pt x="4644644" y="515874"/>
                  </a:lnTo>
                  <a:cubicBezTo>
                    <a:pt x="4644644" y="240411"/>
                    <a:pt x="4420870" y="17018"/>
                    <a:pt x="4144772" y="17018"/>
                  </a:cubicBezTo>
                  <a:lnTo>
                    <a:pt x="516763" y="17018"/>
                  </a:lnTo>
                  <a:lnTo>
                    <a:pt x="516763" y="8509"/>
                  </a:lnTo>
                  <a:lnTo>
                    <a:pt x="516763" y="17018"/>
                  </a:lnTo>
                  <a:cubicBezTo>
                    <a:pt x="240665" y="16891"/>
                    <a:pt x="16891" y="240284"/>
                    <a:pt x="16891" y="515874"/>
                  </a:cubicBezTo>
                  <a:close/>
                </a:path>
              </a:pathLst>
            </a:custGeom>
            <a:solidFill>
              <a:srgbClr val="172C51"/>
            </a:solidFill>
          </p:spPr>
        </p:sp>
        <p:sp>
          <p:nvSpPr>
            <p:cNvPr id="96" name="TextBox 96"/>
            <p:cNvSpPr txBox="1"/>
            <p:nvPr/>
          </p:nvSpPr>
          <p:spPr>
            <a:xfrm>
              <a:off x="0" y="-123825"/>
              <a:ext cx="4661541" cy="3184968"/>
            </a:xfrm>
            <a:prstGeom prst="rect">
              <a:avLst/>
            </a:prstGeom>
          </p:spPr>
          <p:txBody>
            <a:bodyPr lIns="50800" tIns="50800" rIns="50800" bIns="50800" rtlCol="0" anchor="ctr"/>
            <a:lstStyle/>
            <a:p>
              <a:pPr algn="ctr">
                <a:lnSpc>
                  <a:spcPts val="6600"/>
                </a:lnSpc>
              </a:pPr>
              <a:r>
                <a:rPr lang="en-US" sz="5500">
                  <a:solidFill>
                    <a:srgbClr val="000000"/>
                  </a:solidFill>
                  <a:latin typeface="Calibri (MS)"/>
                  <a:ea typeface="Calibri (MS)"/>
                  <a:cs typeface="Calibri (MS)"/>
                  <a:sym typeface="Calibri (MS)"/>
                </a:rPr>
                <a:t>insert your QR code here</a:t>
              </a:r>
            </a:p>
          </p:txBody>
        </p:sp>
      </p:grpSp>
      <p:sp>
        <p:nvSpPr>
          <p:cNvPr id="97" name="Freeform 97" descr="News.mscrm-addons.com Blog | The ..."/>
          <p:cNvSpPr/>
          <p:nvPr/>
        </p:nvSpPr>
        <p:spPr>
          <a:xfrm>
            <a:off x="29308019" y="33744033"/>
            <a:ext cx="2143125" cy="2143125"/>
          </a:xfrm>
          <a:custGeom>
            <a:avLst/>
            <a:gdLst/>
            <a:ahLst/>
            <a:cxnLst/>
            <a:rect l="l" t="t" r="r" b="b"/>
            <a:pathLst>
              <a:path w="2143125" h="2143125">
                <a:moveTo>
                  <a:pt x="0" y="0"/>
                </a:moveTo>
                <a:lnTo>
                  <a:pt x="2143125" y="0"/>
                </a:lnTo>
                <a:lnTo>
                  <a:pt x="2143125" y="2143125"/>
                </a:lnTo>
                <a:lnTo>
                  <a:pt x="0" y="2143125"/>
                </a:lnTo>
                <a:lnTo>
                  <a:pt x="0" y="0"/>
                </a:lnTo>
                <a:close/>
              </a:path>
            </a:pathLst>
          </a:custGeom>
          <a:blipFill>
            <a:blip r:embed="rId4"/>
            <a:stretch>
              <a:fillRect/>
            </a:stretch>
          </a:blipFill>
        </p:spPr>
      </p:sp>
      <p:sp>
        <p:nvSpPr>
          <p:cNvPr id="98" name="Freeform 98"/>
          <p:cNvSpPr/>
          <p:nvPr/>
        </p:nvSpPr>
        <p:spPr>
          <a:xfrm>
            <a:off x="21488398" y="12436779"/>
            <a:ext cx="4628225" cy="2744263"/>
          </a:xfrm>
          <a:custGeom>
            <a:avLst/>
            <a:gdLst/>
            <a:ahLst/>
            <a:cxnLst/>
            <a:rect l="l" t="t" r="r" b="b"/>
            <a:pathLst>
              <a:path w="4666587" h="3879100">
                <a:moveTo>
                  <a:pt x="0" y="0"/>
                </a:moveTo>
                <a:lnTo>
                  <a:pt x="4666587" y="0"/>
                </a:lnTo>
                <a:lnTo>
                  <a:pt x="4666587" y="3879100"/>
                </a:lnTo>
                <a:lnTo>
                  <a:pt x="0" y="3879100"/>
                </a:lnTo>
                <a:lnTo>
                  <a:pt x="0" y="0"/>
                </a:lnTo>
                <a:close/>
              </a:path>
            </a:pathLst>
          </a:custGeom>
          <a:blipFill>
            <a:blip r:embed="rId5"/>
            <a:stretch>
              <a:fillRect/>
            </a:stretch>
          </a:blipFill>
        </p:spPr>
      </p:sp>
      <p:sp>
        <p:nvSpPr>
          <p:cNvPr id="99" name="Freeform 99"/>
          <p:cNvSpPr/>
          <p:nvPr/>
        </p:nvSpPr>
        <p:spPr>
          <a:xfrm>
            <a:off x="26861486" y="10468163"/>
            <a:ext cx="4241996" cy="4533191"/>
          </a:xfrm>
          <a:custGeom>
            <a:avLst/>
            <a:gdLst/>
            <a:ahLst/>
            <a:cxnLst/>
            <a:rect l="l" t="t" r="r" b="b"/>
            <a:pathLst>
              <a:path w="4241996" h="4533191">
                <a:moveTo>
                  <a:pt x="0" y="0"/>
                </a:moveTo>
                <a:lnTo>
                  <a:pt x="4241996" y="0"/>
                </a:lnTo>
                <a:lnTo>
                  <a:pt x="4241996" y="4533191"/>
                </a:lnTo>
                <a:lnTo>
                  <a:pt x="0" y="4533191"/>
                </a:lnTo>
                <a:lnTo>
                  <a:pt x="0" y="0"/>
                </a:lnTo>
                <a:close/>
              </a:path>
            </a:pathLst>
          </a:custGeom>
          <a:blipFill>
            <a:blip r:embed="rId6"/>
            <a:stretch>
              <a:fillRect/>
            </a:stretch>
          </a:blipFill>
        </p:spPr>
        <p:txBody>
          <a:bodyPr/>
          <a:lstStyle/>
          <a:p>
            <a:endParaRPr lang="en-IN" dirty="0"/>
          </a:p>
        </p:txBody>
      </p:sp>
      <p:sp>
        <p:nvSpPr>
          <p:cNvPr id="100" name="Freeform 100"/>
          <p:cNvSpPr/>
          <p:nvPr/>
        </p:nvSpPr>
        <p:spPr>
          <a:xfrm>
            <a:off x="21345418" y="9534928"/>
            <a:ext cx="5202395" cy="2744263"/>
          </a:xfrm>
          <a:custGeom>
            <a:avLst/>
            <a:gdLst/>
            <a:ahLst/>
            <a:cxnLst/>
            <a:rect l="l" t="t" r="r" b="b"/>
            <a:pathLst>
              <a:path w="5202395" h="2744263">
                <a:moveTo>
                  <a:pt x="0" y="0"/>
                </a:moveTo>
                <a:lnTo>
                  <a:pt x="5202395" y="0"/>
                </a:lnTo>
                <a:lnTo>
                  <a:pt x="5202395" y="2744263"/>
                </a:lnTo>
                <a:lnTo>
                  <a:pt x="0" y="2744263"/>
                </a:lnTo>
                <a:lnTo>
                  <a:pt x="0" y="0"/>
                </a:lnTo>
                <a:close/>
              </a:path>
            </a:pathLst>
          </a:custGeom>
          <a:blipFill>
            <a:blip r:embed="rId7"/>
            <a:stretch>
              <a:fillRect/>
            </a:stretch>
          </a:blipFill>
        </p:spPr>
      </p:sp>
      <p:sp>
        <p:nvSpPr>
          <p:cNvPr id="101" name="TextBox 101"/>
          <p:cNvSpPr txBox="1"/>
          <p:nvPr/>
        </p:nvSpPr>
        <p:spPr>
          <a:xfrm>
            <a:off x="547523" y="5587354"/>
            <a:ext cx="9796224" cy="12352612"/>
          </a:xfrm>
          <a:prstGeom prst="rect">
            <a:avLst/>
          </a:prstGeom>
        </p:spPr>
        <p:txBody>
          <a:bodyPr wrap="square" lIns="0" tIns="0" rIns="0" bIns="0" rtlCol="0" anchor="t">
            <a:spAutoFit/>
          </a:bodyPr>
          <a:lstStyle/>
          <a:p>
            <a:pPr algn="just">
              <a:lnSpc>
                <a:spcPts val="4199"/>
              </a:lnSpc>
            </a:pPr>
            <a:r>
              <a:rPr lang="en-US" sz="3300" dirty="0">
                <a:solidFill>
                  <a:srgbClr val="000000"/>
                </a:solidFill>
                <a:latin typeface="Canva Sans"/>
                <a:ea typeface="Canva Sans"/>
                <a:cs typeface="Canva Sans"/>
                <a:sym typeface="Canva Sans"/>
              </a:rPr>
              <a:t>A Braille-to-speech conversion system is designed to translate tactile Braille inputs into audible speech, enhancing communication for visually impaired individuals. By integrating hardware components such as force-sensitive resistors or matrix keypads with microcontrollers like Arduino, the system detects Braille patterns effectively. Software algorithms process these inputs, mapping them to corresponding characters using lookup tables or machine learning techniques. The identified characters are then converted into speech through text-to-speech modules or pre-recorded audio files, providing immediate auditory feedback. This technology bridges the gap between Braille literacy and auditory comprehension, offering a user-friendly interface that promotes independence. Future enhancements could include multilingual support and more natural speech synthesis, further improving accessibility for the visually impaired community</a:t>
            </a:r>
            <a:r>
              <a:rPr lang="en-US" sz="3500" dirty="0">
                <a:solidFill>
                  <a:srgbClr val="000000"/>
                </a:solidFill>
                <a:latin typeface="Canva Sans"/>
                <a:ea typeface="Canva Sans"/>
                <a:cs typeface="Canva Sans"/>
                <a:sym typeface="Canva Sans"/>
              </a:rPr>
              <a:t>.</a:t>
            </a:r>
          </a:p>
          <a:p>
            <a:pPr algn="just">
              <a:lnSpc>
                <a:spcPts val="4199"/>
              </a:lnSpc>
            </a:pPr>
            <a:endParaRPr lang="en-US" sz="2999" dirty="0">
              <a:solidFill>
                <a:srgbClr val="000000"/>
              </a:solidFill>
              <a:latin typeface="Canva Sans"/>
              <a:ea typeface="Canva Sans"/>
              <a:cs typeface="Canva Sans"/>
              <a:sym typeface="Canva Sans"/>
            </a:endParaRPr>
          </a:p>
        </p:txBody>
      </p:sp>
      <p:sp>
        <p:nvSpPr>
          <p:cNvPr id="102" name="TextBox 102"/>
          <p:cNvSpPr txBox="1"/>
          <p:nvPr/>
        </p:nvSpPr>
        <p:spPr>
          <a:xfrm>
            <a:off x="489397" y="19966342"/>
            <a:ext cx="9453164" cy="15449550"/>
          </a:xfrm>
          <a:prstGeom prst="rect">
            <a:avLst/>
          </a:prstGeom>
        </p:spPr>
        <p:txBody>
          <a:bodyPr lIns="0" tIns="0" rIns="0" bIns="0" rtlCol="0" anchor="t">
            <a:spAutoFit/>
          </a:bodyPr>
          <a:lstStyle/>
          <a:p>
            <a:pPr algn="just">
              <a:lnSpc>
                <a:spcPts val="4200"/>
              </a:lnSpc>
            </a:pPr>
            <a:r>
              <a:rPr lang="en-US" sz="3000" dirty="0">
                <a:solidFill>
                  <a:srgbClr val="000000"/>
                </a:solidFill>
                <a:latin typeface="Canva Sans"/>
                <a:ea typeface="Canva Sans"/>
                <a:cs typeface="Canva Sans"/>
                <a:sym typeface="Canva Sans"/>
              </a:rPr>
              <a:t>Braille, developed by Louis Braille in the 19th century, is a tactile writing system enabling visually impaired individuals to read and write through patterns of raised dots. Despite its significance, proficiency in Braille has declined, leading to challenges in literacy and communication within the visually impaired community. To address this, modern technologies have been developed to bridge the gap between Braille literacy and accessible information. One such advancement is the Braille-to-speech conversion system, which translates tactile Braille inputs into audible speech, enhancing accessibility and independence. These systems typically involve hardware components like sensors or keypads to detect Braille patterns, coupled with microcontrollers such as Arduino for processing. Software algorithms then map these patterns to corresponding characters, which are converted into speech using text-to-speech engines or pre-recorded audio files. This integration of hardware and software facilitates real-time auditory feedback, making information more accessible to users. Ongoing research and development aim to improve the accuracy, affordability, and user-friendliness of these systems, further empowering visually impaired individuals in their daily lives. citeturn0search3</a:t>
            </a:r>
          </a:p>
          <a:p>
            <a:pPr algn="just">
              <a:lnSpc>
                <a:spcPts val="4200"/>
              </a:lnSpc>
            </a:pPr>
            <a:endParaRPr lang="en-US" sz="3000" dirty="0">
              <a:solidFill>
                <a:srgbClr val="000000"/>
              </a:solidFill>
              <a:latin typeface="Canva Sans"/>
              <a:ea typeface="Canva Sans"/>
              <a:cs typeface="Canva Sans"/>
              <a:sym typeface="Canva Sans"/>
            </a:endParaRPr>
          </a:p>
        </p:txBody>
      </p:sp>
      <p:sp>
        <p:nvSpPr>
          <p:cNvPr id="103" name="TextBox 103"/>
          <p:cNvSpPr txBox="1"/>
          <p:nvPr/>
        </p:nvSpPr>
        <p:spPr>
          <a:xfrm>
            <a:off x="11125200" y="6213446"/>
            <a:ext cx="9168948" cy="17275691"/>
          </a:xfrm>
          <a:prstGeom prst="rect">
            <a:avLst/>
          </a:prstGeom>
        </p:spPr>
        <p:txBody>
          <a:bodyPr lIns="0" tIns="0" rIns="0" bIns="0" rtlCol="0" anchor="t">
            <a:spAutoFit/>
          </a:bodyPr>
          <a:lstStyle/>
          <a:p>
            <a:pPr algn="just">
              <a:lnSpc>
                <a:spcPts val="4548"/>
              </a:lnSpc>
            </a:pPr>
            <a:r>
              <a:rPr lang="en-US" sz="3300" dirty="0">
                <a:solidFill>
                  <a:srgbClr val="000000"/>
                </a:solidFill>
                <a:latin typeface="Canva Sans"/>
                <a:ea typeface="Canva Sans"/>
                <a:cs typeface="Canva Sans"/>
                <a:sym typeface="Canva Sans"/>
              </a:rPr>
              <a:t>Developing a Braille-to-speech conversion system involves several key methodologies. Initially, a tactile input mechanism, such as a 4x4 matrix keypad or force-sensitive resistors, is employed to detect Braille patterns entered by the user. These inputs are then processed by a microcontroller, like an Arduino, which interprets the specific Braille characters. To facilitate this interpretation, a lookup table is utilized to map the detected patterns to their corresponding textual representations. Once the text is identified, a text-to-speech (TTS) engine converts it into audible speech, providing immediate auditory feedback to the user. For enhanced accuracy, some systems incorporate Convolutional Neural Networks (CNNs) to improve pattern recognition capabilities. Additionally, integrating an SD card module allows for the storage and retrieval of pre-recorded audio files, offering a more natural speech output. The entire system is designed to be portable and power-efficient, ensuring ease of use in various environments. This comprehensive approach ensures that visually impaired individuals can effectively convert Braille input into speech, thereby enhancing their communication and learning experiences.</a:t>
            </a:r>
          </a:p>
          <a:p>
            <a:pPr algn="just">
              <a:lnSpc>
                <a:spcPts val="4548"/>
              </a:lnSpc>
            </a:pPr>
            <a:endParaRPr lang="en-US" sz="3248" dirty="0">
              <a:solidFill>
                <a:srgbClr val="000000"/>
              </a:solidFill>
              <a:latin typeface="Canva Sans"/>
              <a:ea typeface="Canva Sans"/>
              <a:cs typeface="Canva Sans"/>
              <a:sym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846</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 (MS)</vt:lpstr>
      <vt:lpstr>Arial</vt:lpstr>
      <vt:lpstr>Canva Sans</vt:lpstr>
      <vt:lpstr>Poppins Bold</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Expo_Poster_Template_UG_students (1).pptx</dc:title>
  <dc:creator>Sowmya Kayapati</dc:creator>
  <cp:lastModifiedBy>Sowmya Kayapati</cp:lastModifiedBy>
  <cp:revision>2</cp:revision>
  <dcterms:created xsi:type="dcterms:W3CDTF">2006-08-16T00:00:00Z</dcterms:created>
  <dcterms:modified xsi:type="dcterms:W3CDTF">2025-03-20T06:08:54Z</dcterms:modified>
  <dc:identifier>DAGiPbwfZXE</dc:identifier>
</cp:coreProperties>
</file>