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6"/>
  </p:notesMasterIdLst>
  <p:handoutMasterIdLst>
    <p:handoutMasterId r:id="rId17"/>
  </p:handoutMasterIdLst>
  <p:sldIdLst>
    <p:sldId id="531" r:id="rId2"/>
    <p:sldId id="289" r:id="rId3"/>
    <p:sldId id="292" r:id="rId4"/>
    <p:sldId id="294" r:id="rId5"/>
    <p:sldId id="298" r:id="rId6"/>
    <p:sldId id="532" r:id="rId7"/>
    <p:sldId id="302" r:id="rId8"/>
    <p:sldId id="303" r:id="rId9"/>
    <p:sldId id="305" r:id="rId10"/>
    <p:sldId id="533" r:id="rId11"/>
    <p:sldId id="534" r:id="rId12"/>
    <p:sldId id="306" r:id="rId13"/>
    <p:sldId id="307" r:id="rId14"/>
    <p:sldId id="301" r:id="rId15"/>
  </p:sldIdLst>
  <p:sldSz cx="12192000" cy="6858000"/>
  <p:notesSz cx="6858000" cy="9144000"/>
  <p:embeddedFontLst>
    <p:embeddedFont>
      <p:font typeface="Aharoni" panose="02010803020104030203" pitchFamily="2" charset="-79"/>
      <p:regular r:id="rId18"/>
      <p:bold r:id="rId19"/>
    </p:embeddedFont>
    <p:embeddedFont>
      <p:font typeface="Montserrat" panose="00000500000000000000" pitchFamily="2" charset="0"/>
      <p:regular r:id="rId20"/>
      <p:bold r:id="rId21"/>
      <p:italic r:id="rId22"/>
      <p:boldItalic r:id="rId23"/>
    </p:embeddedFont>
    <p:embeddedFont>
      <p:font typeface="Montserrat Medium" panose="00000600000000000000" pitchFamily="2" charset="0"/>
      <p:regular r:id="rId24"/>
      <p:italic r:id="rId25"/>
    </p:embeddedFont>
    <p:embeddedFont>
      <p:font typeface="Open Sans" panose="020B0606030504020204" pitchFamily="34" charset="0"/>
      <p:regular r:id="rId26"/>
      <p:bold r:id="rId27"/>
      <p:italic r:id="rId28"/>
      <p:boldItalic r:id="rId29"/>
    </p:embeddedFont>
    <p:embeddedFont>
      <p:font typeface="Plus Jakarta Sans" panose="020B0604020202020204" charset="0"/>
      <p:regular r:id="rId30"/>
      <p:bold r:id="rId31"/>
      <p:italic r:id="rId32"/>
      <p:boldItalic r:id="rId33"/>
    </p:embeddedFont>
    <p:embeddedFont>
      <p:font typeface="Poppins SemiBold" panose="00000700000000000000" pitchFamily="2" charset="0"/>
      <p:regular r:id="rId34"/>
      <p:bold r:id="rId35"/>
      <p:boldItalic r:id="rId36"/>
    </p:embeddedFont>
    <p:embeddedFont>
      <p:font typeface="Verdana" panose="020B0604030504040204" pitchFamily="34" charset="0"/>
      <p:regular r:id="rId37"/>
      <p:bold r:id="rId38"/>
      <p:italic r:id="rId39"/>
      <p:boldItalic r:id="rId40"/>
    </p:embeddedFont>
  </p:embeddedFontLst>
  <p:custDataLst>
    <p:tags r:id="rId41"/>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d_eceblr gitam"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0" autoAdjust="0"/>
    <p:restoredTop sz="94660"/>
  </p:normalViewPr>
  <p:slideViewPr>
    <p:cSldViewPr snapToGrid="0">
      <p:cViewPr varScale="1">
        <p:scale>
          <a:sx n="75" d="100"/>
          <a:sy n="75" d="100"/>
        </p:scale>
        <p:origin x="902" y="43"/>
      </p:cViewPr>
      <p:guideLst/>
    </p:cSldViewPr>
  </p:slideViewPr>
  <p:notesTextViewPr>
    <p:cViewPr>
      <p:scale>
        <a:sx n="1" d="1"/>
        <a:sy n="1" d="1"/>
      </p:scale>
      <p:origin x="0" y="0"/>
    </p:cViewPr>
  </p:notesTextViewPr>
  <p:notesViewPr>
    <p:cSldViewPr snapToGrid="0">
      <p:cViewPr varScale="1">
        <p:scale>
          <a:sx n="66" d="100"/>
          <a:sy n="66" d="100"/>
        </p:scale>
        <p:origin x="333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notesMaster" Target="notesMasters/notesMaster1.xml"/><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font" Target="fonts/font23.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handoutMaster" Target="handoutMasters/handout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 Id="rId46" Type="http://schemas.openxmlformats.org/officeDocument/2006/relationships/tableStyles" Target="tableStyles.xml"/><Relationship Id="rId20" Type="http://schemas.openxmlformats.org/officeDocument/2006/relationships/font" Target="fonts/font3.fntdata"/><Relationship Id="rId41"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014F2F-8EAD-49A7-A8EF-9A8E9DCC375B}" type="datetimeFigureOut">
              <a:rPr lang="en-IN" smtClean="0"/>
              <a:t>19-03-2025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454583-99CA-4BB1-8621-21CE87B92BEE}"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Plus Jakarta Sans"/>
                <a:ea typeface="Plus Jakarta Sans"/>
                <a:cs typeface="Plus Jakarta Sans"/>
                <a:sym typeface="Plus Jakarta Sans"/>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Plus Jakarta Sans"/>
                <a:ea typeface="Plus Jakarta Sans"/>
                <a:cs typeface="Plus Jakarta Sans"/>
                <a:sym typeface="Plus Jakarta Sans"/>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Plus Jakarta Sans"/>
                <a:ea typeface="Plus Jakarta Sans"/>
                <a:cs typeface="Plus Jakarta Sans"/>
                <a:sym typeface="Plus Jakarta Sans"/>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Plus Jakarta Sans"/>
                <a:ea typeface="Plus Jakarta Sans"/>
                <a:cs typeface="Plus Jakarta Sans"/>
                <a:sym typeface="Plus Jakarta Sans"/>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Plus Jakarta Sans"/>
                <a:ea typeface="Plus Jakarta Sans"/>
                <a:cs typeface="Plus Jakarta Sans"/>
                <a:sym typeface="Plus Jakarta Sans"/>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Plus Jakarta Sans"/>
                <a:ea typeface="Plus Jakarta Sans"/>
                <a:cs typeface="Plus Jakarta Sans"/>
                <a:sym typeface="Plus Jakarta Sans"/>
              </a:rPr>
              <a:t>‹#›</a:t>
            </a:fld>
            <a:endParaRPr sz="1200" b="0" i="0" u="none" strike="noStrike" cap="none">
              <a:solidFill>
                <a:schemeClr val="dk1"/>
              </a:solidFill>
              <a:latin typeface="Plus Jakarta Sans"/>
              <a:ea typeface="Plus Jakarta Sans"/>
              <a:cs typeface="Plus Jakarta Sans"/>
              <a:sym typeface="Plus Jakarta San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7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7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2fee63df26b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1" name="Google Shape;741;g2fee63df26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23"/>
        <p:cNvGrpSpPr/>
        <p:nvPr/>
      </p:nvGrpSpPr>
      <p:grpSpPr>
        <a:xfrm>
          <a:off x="0" y="0"/>
          <a:ext cx="0" cy="0"/>
          <a:chOff x="0" y="0"/>
          <a:chExt cx="0" cy="0"/>
        </a:xfrm>
      </p:grpSpPr>
      <p:sp>
        <p:nvSpPr>
          <p:cNvPr id="24" name="Google Shape;24;p48"/>
          <p:cNvSpPr>
            <a:spLocks noGrp="1"/>
          </p:cNvSpPr>
          <p:nvPr>
            <p:ph type="pic" idx="2"/>
          </p:nvPr>
        </p:nvSpPr>
        <p:spPr>
          <a:xfrm>
            <a:off x="0" y="0"/>
            <a:ext cx="12192000" cy="6858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9_Title Slide">
  <p:cSld name="29_Title Slide">
    <p:spTree>
      <p:nvGrpSpPr>
        <p:cNvPr id="1" name="Shape 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General Content">
  <p:cSld name="General Content">
    <p:spTree>
      <p:nvGrpSpPr>
        <p:cNvPr id="1" name="Shape 26"/>
        <p:cNvGrpSpPr/>
        <p:nvPr/>
      </p:nvGrpSpPr>
      <p:grpSpPr>
        <a:xfrm>
          <a:off x="0" y="0"/>
          <a:ext cx="0" cy="0"/>
          <a:chOff x="0" y="0"/>
          <a:chExt cx="0" cy="0"/>
        </a:xfrm>
      </p:grpSpPr>
      <p:sp>
        <p:nvSpPr>
          <p:cNvPr id="27" name="Google Shape;27;g2f68141a545_0_445"/>
          <p:cNvSpPr/>
          <p:nvPr/>
        </p:nvSpPr>
        <p:spPr>
          <a:xfrm>
            <a:off x="0" y="2689"/>
            <a:ext cx="688500" cy="6858000"/>
          </a:xfrm>
          <a:prstGeom prst="rect">
            <a:avLst/>
          </a:prstGeom>
          <a:solidFill>
            <a:srgbClr val="059A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8" name="Google Shape;28;g2f68141a545_0_445"/>
          <p:cNvSpPr txBox="1">
            <a:spLocks noGrp="1"/>
          </p:cNvSpPr>
          <p:nvPr>
            <p:ph type="title"/>
          </p:nvPr>
        </p:nvSpPr>
        <p:spPr>
          <a:xfrm>
            <a:off x="850492" y="245369"/>
            <a:ext cx="7572600" cy="5310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037692"/>
              </a:buClr>
              <a:buSzPts val="2400"/>
              <a:buFont typeface="Poppins SemiBold" panose="00000500000000000000"/>
              <a:buNone/>
              <a:defRPr sz="2400" b="0" i="0" u="none" strike="noStrike" cap="none">
                <a:solidFill>
                  <a:srgbClr val="037692"/>
                </a:solidFill>
                <a:latin typeface="Poppins SemiBold" panose="00000500000000000000"/>
                <a:ea typeface="Poppins SemiBold" panose="00000500000000000000"/>
                <a:cs typeface="Poppins SemiBold" panose="00000500000000000000"/>
                <a:sym typeface="Poppins SemiBold" panose="00000500000000000000"/>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pic>
        <p:nvPicPr>
          <p:cNvPr id="29" name="Google Shape;29;g2f68141a545_0_445"/>
          <p:cNvPicPr preferRelativeResize="0"/>
          <p:nvPr/>
        </p:nvPicPr>
        <p:blipFill rotWithShape="1">
          <a:blip r:embed="rId2"/>
          <a:srcRect/>
          <a:stretch>
            <a:fillRect/>
          </a:stretch>
        </p:blipFill>
        <p:spPr>
          <a:xfrm flipH="1">
            <a:off x="850490" y="902171"/>
            <a:ext cx="790813" cy="48294"/>
          </a:xfrm>
          <a:prstGeom prst="rect">
            <a:avLst/>
          </a:prstGeom>
          <a:noFill/>
          <a:ln>
            <a:noFill/>
          </a:ln>
        </p:spPr>
      </p:pic>
      <p:pic>
        <p:nvPicPr>
          <p:cNvPr id="30" name="Google Shape;30;g2f68141a545_0_445"/>
          <p:cNvPicPr preferRelativeResize="0"/>
          <p:nvPr/>
        </p:nvPicPr>
        <p:blipFill rotWithShape="1">
          <a:blip r:embed="rId3"/>
          <a:srcRect/>
          <a:stretch>
            <a:fillRect/>
          </a:stretch>
        </p:blipFill>
        <p:spPr>
          <a:xfrm>
            <a:off x="1010470" y="5707756"/>
            <a:ext cx="805981" cy="9048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5_Title Slide">
  <p:cSld name="25_Title Slide">
    <p:spTree>
      <p:nvGrpSpPr>
        <p:cNvPr id="1" name="Shape 3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g27884b107a2_2_166"/>
          <p:cNvSpPr txBox="1">
            <a:spLocks noGrp="1"/>
          </p:cNvSpPr>
          <p:nvPr>
            <p:ph type="title"/>
          </p:nvPr>
        </p:nvSpPr>
        <p:spPr>
          <a:xfrm>
            <a:off x="415600" y="593367"/>
            <a:ext cx="11360700" cy="763500"/>
          </a:xfrm>
          <a:prstGeom prst="rect">
            <a:avLst/>
          </a:prstGeom>
          <a:noFill/>
          <a:ln>
            <a:noFill/>
          </a:ln>
        </p:spPr>
        <p:txBody>
          <a:bodyPr spcFirstLastPara="1" wrap="square" lIns="91425" tIns="91425" rIns="91425" bIns="91425" anchor="t" anchorCtr="0">
            <a:normAutofit/>
          </a:bodyPr>
          <a:lstStyle>
            <a:lvl1pPr marR="0" lvl="0" algn="l" rtl="0">
              <a:lnSpc>
                <a:spcPct val="90000"/>
              </a:lnSpc>
              <a:spcBef>
                <a:spcPts val="0"/>
              </a:spcBef>
              <a:spcAft>
                <a:spcPts val="0"/>
              </a:spcAft>
              <a:buClr>
                <a:schemeClr val="dk1"/>
              </a:buClr>
              <a:buSzPts val="2800"/>
              <a:buFont typeface="Arial" panose="020B0604020202020204"/>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28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34" name="Google Shape;34;g27884b107a2_2_166"/>
          <p:cNvSpPr txBox="1">
            <a:spLocks noGrp="1"/>
          </p:cNvSpPr>
          <p:nvPr>
            <p:ph type="body" idx="1"/>
          </p:nvPr>
        </p:nvSpPr>
        <p:spPr>
          <a:xfrm>
            <a:off x="415600" y="1536633"/>
            <a:ext cx="11360700" cy="4555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20000"/>
              </a:lnSpc>
              <a:spcBef>
                <a:spcPts val="0"/>
              </a:spcBef>
              <a:spcAft>
                <a:spcPts val="0"/>
              </a:spcAft>
              <a:buClr>
                <a:schemeClr val="dk1"/>
              </a:buClr>
              <a:buSzPts val="1800"/>
              <a:buFont typeface="Arial" panose="020B0604020202020204"/>
              <a:buChar char="●"/>
              <a:defRPr sz="1400" b="0" i="0" u="none" strike="noStrike" cap="none">
                <a:solidFill>
                  <a:srgbClr val="000000"/>
                </a:solidFill>
                <a:latin typeface="Aharoni"/>
                <a:ea typeface="Aharoni"/>
                <a:cs typeface="Aharoni"/>
                <a:sym typeface="Aharoni"/>
              </a:defRPr>
            </a:lvl1pPr>
            <a:lvl2pPr marL="914400" marR="0" lvl="1" indent="-317500" algn="l" rtl="0">
              <a:lnSpc>
                <a:spcPct val="120000"/>
              </a:lnSpc>
              <a:spcBef>
                <a:spcPts val="0"/>
              </a:spcBef>
              <a:spcAft>
                <a:spcPts val="0"/>
              </a:spcAft>
              <a:buClr>
                <a:schemeClr val="dk1"/>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20000"/>
              </a:lnSpc>
              <a:spcBef>
                <a:spcPts val="0"/>
              </a:spcBef>
              <a:spcAft>
                <a:spcPts val="0"/>
              </a:spcAft>
              <a:buClr>
                <a:schemeClr val="dk1"/>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20000"/>
              </a:lnSpc>
              <a:spcBef>
                <a:spcPts val="0"/>
              </a:spcBef>
              <a:spcAft>
                <a:spcPts val="0"/>
              </a:spcAft>
              <a:buClr>
                <a:schemeClr val="dk1"/>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20000"/>
              </a:lnSpc>
              <a:spcBef>
                <a:spcPts val="0"/>
              </a:spcBef>
              <a:spcAft>
                <a:spcPts val="0"/>
              </a:spcAft>
              <a:buClr>
                <a:schemeClr val="dk1"/>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90000"/>
              </a:lnSpc>
              <a:spcBef>
                <a:spcPts val="0"/>
              </a:spcBef>
              <a:spcAft>
                <a:spcPts val="0"/>
              </a:spcAft>
              <a:buClr>
                <a:schemeClr val="dk1"/>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90000"/>
              </a:lnSpc>
              <a:spcBef>
                <a:spcPts val="0"/>
              </a:spcBef>
              <a:spcAft>
                <a:spcPts val="0"/>
              </a:spcAft>
              <a:buClr>
                <a:schemeClr val="dk1"/>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90000"/>
              </a:lnSpc>
              <a:spcBef>
                <a:spcPts val="0"/>
              </a:spcBef>
              <a:spcAft>
                <a:spcPts val="0"/>
              </a:spcAft>
              <a:buClr>
                <a:schemeClr val="dk1"/>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90000"/>
              </a:lnSpc>
              <a:spcBef>
                <a:spcPts val="0"/>
              </a:spcBef>
              <a:spcAft>
                <a:spcPts val="0"/>
              </a:spcAft>
              <a:buClr>
                <a:schemeClr val="dk1"/>
              </a:buClr>
              <a:buSzPts val="1400"/>
              <a:buFont typeface="Arial" panose="020B0604020202020204"/>
              <a:buChar char="■"/>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35" name="Google Shape;35;g27884b107a2_2_166"/>
          <p:cNvSpPr txBox="1">
            <a:spLocks noGrp="1"/>
          </p:cNvSpPr>
          <p:nvPr>
            <p:ph type="sldNum" idx="12"/>
          </p:nvPr>
        </p:nvSpPr>
        <p:spPr>
          <a:xfrm>
            <a:off x="11296611" y="6217623"/>
            <a:ext cx="731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chemeClr val="dk1"/>
              </a:buClr>
              <a:buSzPts val="900"/>
              <a:buFont typeface="Arial" panose="020B0604020202020204"/>
              <a:buNone/>
              <a:defRPr sz="900" b="0" i="0" u="none" strike="noStrike" cap="none">
                <a:solidFill>
                  <a:schemeClr val="dk1"/>
                </a:solidFill>
                <a:latin typeface="Aharoni"/>
                <a:ea typeface="Aharoni"/>
                <a:cs typeface="Aharoni"/>
                <a:sym typeface="Aharoni"/>
              </a:defRPr>
            </a:lvl1pPr>
            <a:lvl2pPr marL="0" marR="0" lvl="1" indent="0" algn="r" rtl="0">
              <a:lnSpc>
                <a:spcPct val="100000"/>
              </a:lnSpc>
              <a:spcBef>
                <a:spcPts val="0"/>
              </a:spcBef>
              <a:spcAft>
                <a:spcPts val="0"/>
              </a:spcAft>
              <a:buClr>
                <a:schemeClr val="dk1"/>
              </a:buClr>
              <a:buSzPts val="900"/>
              <a:buFont typeface="Arial" panose="020B0604020202020204"/>
              <a:buNone/>
              <a:defRPr sz="900" b="0" i="0" u="none" strike="noStrike" cap="none">
                <a:solidFill>
                  <a:schemeClr val="dk1"/>
                </a:solidFill>
                <a:latin typeface="Aharoni"/>
                <a:ea typeface="Aharoni"/>
                <a:cs typeface="Aharoni"/>
                <a:sym typeface="Aharoni"/>
              </a:defRPr>
            </a:lvl2pPr>
            <a:lvl3pPr marL="0" marR="0" lvl="2" indent="0" algn="r" rtl="0">
              <a:lnSpc>
                <a:spcPct val="100000"/>
              </a:lnSpc>
              <a:spcBef>
                <a:spcPts val="0"/>
              </a:spcBef>
              <a:spcAft>
                <a:spcPts val="0"/>
              </a:spcAft>
              <a:buClr>
                <a:schemeClr val="dk1"/>
              </a:buClr>
              <a:buSzPts val="900"/>
              <a:buFont typeface="Arial" panose="020B0604020202020204"/>
              <a:buNone/>
              <a:defRPr sz="900" b="0" i="0" u="none" strike="noStrike" cap="none">
                <a:solidFill>
                  <a:schemeClr val="dk1"/>
                </a:solidFill>
                <a:latin typeface="Aharoni"/>
                <a:ea typeface="Aharoni"/>
                <a:cs typeface="Aharoni"/>
                <a:sym typeface="Aharoni"/>
              </a:defRPr>
            </a:lvl3pPr>
            <a:lvl4pPr marL="0" marR="0" lvl="3" indent="0" algn="r" rtl="0">
              <a:lnSpc>
                <a:spcPct val="100000"/>
              </a:lnSpc>
              <a:spcBef>
                <a:spcPts val="0"/>
              </a:spcBef>
              <a:spcAft>
                <a:spcPts val="0"/>
              </a:spcAft>
              <a:buClr>
                <a:schemeClr val="dk1"/>
              </a:buClr>
              <a:buSzPts val="900"/>
              <a:buFont typeface="Arial" panose="020B0604020202020204"/>
              <a:buNone/>
              <a:defRPr sz="900" b="0" i="0" u="none" strike="noStrike" cap="none">
                <a:solidFill>
                  <a:schemeClr val="dk1"/>
                </a:solidFill>
                <a:latin typeface="Aharoni"/>
                <a:ea typeface="Aharoni"/>
                <a:cs typeface="Aharoni"/>
                <a:sym typeface="Aharoni"/>
              </a:defRPr>
            </a:lvl4pPr>
            <a:lvl5pPr marL="0" marR="0" lvl="4" indent="0" algn="r" rtl="0">
              <a:lnSpc>
                <a:spcPct val="100000"/>
              </a:lnSpc>
              <a:spcBef>
                <a:spcPts val="0"/>
              </a:spcBef>
              <a:spcAft>
                <a:spcPts val="0"/>
              </a:spcAft>
              <a:buClr>
                <a:schemeClr val="dk1"/>
              </a:buClr>
              <a:buSzPts val="900"/>
              <a:buFont typeface="Arial" panose="020B0604020202020204"/>
              <a:buNone/>
              <a:defRPr sz="900" b="0" i="0" u="none" strike="noStrike" cap="none">
                <a:solidFill>
                  <a:schemeClr val="dk1"/>
                </a:solidFill>
                <a:latin typeface="Aharoni"/>
                <a:ea typeface="Aharoni"/>
                <a:cs typeface="Aharoni"/>
                <a:sym typeface="Aharoni"/>
              </a:defRPr>
            </a:lvl5pPr>
            <a:lvl6pPr marL="0" marR="0" lvl="5" indent="0" algn="r" rtl="0">
              <a:lnSpc>
                <a:spcPct val="100000"/>
              </a:lnSpc>
              <a:spcBef>
                <a:spcPts val="0"/>
              </a:spcBef>
              <a:spcAft>
                <a:spcPts val="0"/>
              </a:spcAft>
              <a:buClr>
                <a:schemeClr val="dk1"/>
              </a:buClr>
              <a:buSzPts val="900"/>
              <a:buFont typeface="Arial" panose="020B0604020202020204"/>
              <a:buNone/>
              <a:defRPr sz="900" b="0" i="0" u="none" strike="noStrike" cap="none">
                <a:solidFill>
                  <a:schemeClr val="dk1"/>
                </a:solidFill>
                <a:latin typeface="Aharoni"/>
                <a:ea typeface="Aharoni"/>
                <a:cs typeface="Aharoni"/>
                <a:sym typeface="Aharoni"/>
              </a:defRPr>
            </a:lvl6pPr>
            <a:lvl7pPr marL="0" marR="0" lvl="6" indent="0" algn="r" rtl="0">
              <a:lnSpc>
                <a:spcPct val="100000"/>
              </a:lnSpc>
              <a:spcBef>
                <a:spcPts val="0"/>
              </a:spcBef>
              <a:spcAft>
                <a:spcPts val="0"/>
              </a:spcAft>
              <a:buClr>
                <a:schemeClr val="dk1"/>
              </a:buClr>
              <a:buSzPts val="900"/>
              <a:buFont typeface="Arial" panose="020B0604020202020204"/>
              <a:buNone/>
              <a:defRPr sz="900" b="0" i="0" u="none" strike="noStrike" cap="none">
                <a:solidFill>
                  <a:schemeClr val="dk1"/>
                </a:solidFill>
                <a:latin typeface="Aharoni"/>
                <a:ea typeface="Aharoni"/>
                <a:cs typeface="Aharoni"/>
                <a:sym typeface="Aharoni"/>
              </a:defRPr>
            </a:lvl7pPr>
            <a:lvl8pPr marL="0" marR="0" lvl="7" indent="0" algn="r" rtl="0">
              <a:lnSpc>
                <a:spcPct val="100000"/>
              </a:lnSpc>
              <a:spcBef>
                <a:spcPts val="0"/>
              </a:spcBef>
              <a:spcAft>
                <a:spcPts val="0"/>
              </a:spcAft>
              <a:buClr>
                <a:schemeClr val="dk1"/>
              </a:buClr>
              <a:buSzPts val="900"/>
              <a:buFont typeface="Arial" panose="020B0604020202020204"/>
              <a:buNone/>
              <a:defRPr sz="900" b="0" i="0" u="none" strike="noStrike" cap="none">
                <a:solidFill>
                  <a:schemeClr val="dk1"/>
                </a:solidFill>
                <a:latin typeface="Aharoni"/>
                <a:ea typeface="Aharoni"/>
                <a:cs typeface="Aharoni"/>
                <a:sym typeface="Aharoni"/>
              </a:defRPr>
            </a:lvl8pPr>
            <a:lvl9pPr marL="0" marR="0" lvl="8" indent="0" algn="r" rtl="0">
              <a:lnSpc>
                <a:spcPct val="100000"/>
              </a:lnSpc>
              <a:spcBef>
                <a:spcPts val="0"/>
              </a:spcBef>
              <a:spcAft>
                <a:spcPts val="0"/>
              </a:spcAft>
              <a:buClr>
                <a:schemeClr val="dk1"/>
              </a:buClr>
              <a:buSzPts val="900"/>
              <a:buFont typeface="Arial" panose="020B0604020202020204"/>
              <a:buNone/>
              <a:defRPr sz="900" b="0" i="0" u="none" strike="noStrike" cap="none">
                <a:solidFill>
                  <a:schemeClr val="dk1"/>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6"/>
        <p:cNvGrpSpPr/>
        <p:nvPr/>
      </p:nvGrpSpPr>
      <p:grpSpPr>
        <a:xfrm>
          <a:off x="0" y="0"/>
          <a:ext cx="0" cy="0"/>
          <a:chOff x="0" y="0"/>
          <a:chExt cx="0" cy="0"/>
        </a:xfrm>
      </p:grpSpPr>
      <p:sp>
        <p:nvSpPr>
          <p:cNvPr id="37" name="Google Shape;37;g27884b107a2_0_178"/>
          <p:cNvSpPr>
            <a:spLocks noGrp="1"/>
          </p:cNvSpPr>
          <p:nvPr>
            <p:ph type="pic" idx="2"/>
          </p:nvPr>
        </p:nvSpPr>
        <p:spPr>
          <a:xfrm>
            <a:off x="1055687" y="1268413"/>
            <a:ext cx="4319700" cy="5040300"/>
          </a:xfrm>
          <a:prstGeom prst="rect">
            <a:avLst/>
          </a:prstGeom>
          <a:solidFill>
            <a:srgbClr val="F2F2F2"/>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2_Title Slide">
  <p:cSld name="32_Title Slide">
    <p:spTree>
      <p:nvGrpSpPr>
        <p:cNvPr id="1" name="Shape 38"/>
        <p:cNvGrpSpPr/>
        <p:nvPr/>
      </p:nvGrpSpPr>
      <p:grpSpPr>
        <a:xfrm>
          <a:off x="0" y="0"/>
          <a:ext cx="0" cy="0"/>
          <a:chOff x="0" y="0"/>
          <a:chExt cx="0" cy="0"/>
        </a:xfrm>
      </p:grpSpPr>
      <p:sp>
        <p:nvSpPr>
          <p:cNvPr id="39" name="Google Shape;39;p85"/>
          <p:cNvSpPr/>
          <p:nvPr/>
        </p:nvSpPr>
        <p:spPr>
          <a:xfrm>
            <a:off x="6096000" y="3753134"/>
            <a:ext cx="6096000" cy="2555591"/>
          </a:xfrm>
          <a:prstGeom prst="rect">
            <a:avLst/>
          </a:prstGeom>
          <a:gradFill>
            <a:gsLst>
              <a:gs pos="0">
                <a:schemeClr val="accent2"/>
              </a:gs>
              <a:gs pos="96000">
                <a:srgbClr val="EA641A"/>
              </a:gs>
              <a:gs pos="100000">
                <a:srgbClr val="EA641A"/>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us Jakarta Sans"/>
              <a:ea typeface="Plus Jakarta Sans"/>
              <a:cs typeface="Plus Jakarta Sans"/>
              <a:sym typeface="Plus Jakarta Sans"/>
            </a:endParaRPr>
          </a:p>
        </p:txBody>
      </p:sp>
      <p:sp>
        <p:nvSpPr>
          <p:cNvPr id="40" name="Google Shape;40;p85"/>
          <p:cNvSpPr>
            <a:spLocks noGrp="1"/>
          </p:cNvSpPr>
          <p:nvPr>
            <p:ph type="pic" idx="2"/>
          </p:nvPr>
        </p:nvSpPr>
        <p:spPr>
          <a:xfrm>
            <a:off x="6816725" y="1268413"/>
            <a:ext cx="2381023" cy="2976935"/>
          </a:xfrm>
          <a:prstGeom prst="rect">
            <a:avLst/>
          </a:prstGeom>
          <a:solidFill>
            <a:srgbClr val="F2F2F2"/>
          </a:solidFill>
          <a:ln>
            <a:noFill/>
          </a:ln>
        </p:spPr>
      </p:sp>
      <p:sp>
        <p:nvSpPr>
          <p:cNvPr id="41" name="Google Shape;41;p85"/>
          <p:cNvSpPr>
            <a:spLocks noGrp="1"/>
          </p:cNvSpPr>
          <p:nvPr>
            <p:ph type="pic" idx="3"/>
          </p:nvPr>
        </p:nvSpPr>
        <p:spPr>
          <a:xfrm>
            <a:off x="9476015" y="1268413"/>
            <a:ext cx="2381023" cy="2976935"/>
          </a:xfrm>
          <a:prstGeom prst="rect">
            <a:avLst/>
          </a:prstGeom>
          <a:solidFill>
            <a:srgbClr val="F2F2F2"/>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g27884b107a2_0_115"/>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chemeClr val="dk1"/>
              </a:buClr>
              <a:buSzPts val="6000"/>
              <a:buFont typeface="Calibri" panose="020F0502020204030204"/>
              <a:buChar char="●"/>
              <a:defRPr sz="60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44" name="Google Shape;44;g27884b107a2_0_115"/>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2400"/>
              <a:buFont typeface="Arial" panose="020B0604020202020204"/>
              <a:buNone/>
              <a:defRPr sz="2400" b="0" i="0" u="none" strike="noStrike" cap="none">
                <a:solidFill>
                  <a:srgbClr val="000000"/>
                </a:solidFill>
                <a:latin typeface="Aharoni"/>
                <a:ea typeface="Aharoni"/>
                <a:cs typeface="Aharoni"/>
                <a:sym typeface="Aharoni"/>
              </a:defRPr>
            </a:lvl1pPr>
            <a:lvl2pPr marR="0" lvl="1" algn="ctr" rtl="0">
              <a:lnSpc>
                <a:spcPct val="90000"/>
              </a:lnSpc>
              <a:spcBef>
                <a:spcPts val="500"/>
              </a:spcBef>
              <a:spcAft>
                <a:spcPts val="0"/>
              </a:spcAft>
              <a:buClr>
                <a:schemeClr val="dk1"/>
              </a:buClr>
              <a:buSzPts val="2000"/>
              <a:buFont typeface="Arial" panose="020B0604020202020204"/>
              <a:buNone/>
              <a:defRPr sz="20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90000"/>
              </a:lnSpc>
              <a:spcBef>
                <a:spcPts val="500"/>
              </a:spcBef>
              <a:spcAft>
                <a:spcPts val="0"/>
              </a:spcAft>
              <a:buClr>
                <a:schemeClr val="dk1"/>
              </a:buClr>
              <a:buSzPts val="18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90000"/>
              </a:lnSpc>
              <a:spcBef>
                <a:spcPts val="500"/>
              </a:spcBef>
              <a:spcAft>
                <a:spcPts val="0"/>
              </a:spcAft>
              <a:buClr>
                <a:schemeClr val="dk1"/>
              </a:buClr>
              <a:buSzPts val="1600"/>
              <a:buFont typeface="Arial" panose="020B0604020202020204"/>
              <a:buNone/>
              <a:defRPr sz="16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90000"/>
              </a:lnSpc>
              <a:spcBef>
                <a:spcPts val="500"/>
              </a:spcBef>
              <a:spcAft>
                <a:spcPts val="0"/>
              </a:spcAft>
              <a:buClr>
                <a:schemeClr val="dk1"/>
              </a:buClr>
              <a:buSzPts val="1600"/>
              <a:buFont typeface="Arial" panose="020B0604020202020204"/>
              <a:buNone/>
              <a:defRPr sz="16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90000"/>
              </a:lnSpc>
              <a:spcBef>
                <a:spcPts val="500"/>
              </a:spcBef>
              <a:spcAft>
                <a:spcPts val="0"/>
              </a:spcAft>
              <a:buClr>
                <a:schemeClr val="dk1"/>
              </a:buClr>
              <a:buSzPts val="1600"/>
              <a:buFont typeface="Arial" panose="020B0604020202020204"/>
              <a:buNone/>
              <a:defRPr sz="16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90000"/>
              </a:lnSpc>
              <a:spcBef>
                <a:spcPts val="500"/>
              </a:spcBef>
              <a:spcAft>
                <a:spcPts val="0"/>
              </a:spcAft>
              <a:buClr>
                <a:schemeClr val="dk1"/>
              </a:buClr>
              <a:buSzPts val="1600"/>
              <a:buFont typeface="Arial" panose="020B0604020202020204"/>
              <a:buNone/>
              <a:defRPr sz="16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90000"/>
              </a:lnSpc>
              <a:spcBef>
                <a:spcPts val="500"/>
              </a:spcBef>
              <a:spcAft>
                <a:spcPts val="0"/>
              </a:spcAft>
              <a:buClr>
                <a:schemeClr val="dk1"/>
              </a:buClr>
              <a:buSzPts val="1600"/>
              <a:buFont typeface="Arial" panose="020B0604020202020204"/>
              <a:buNone/>
              <a:defRPr sz="16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90000"/>
              </a:lnSpc>
              <a:spcBef>
                <a:spcPts val="500"/>
              </a:spcBef>
              <a:spcAft>
                <a:spcPts val="0"/>
              </a:spcAft>
              <a:buClr>
                <a:schemeClr val="dk1"/>
              </a:buClr>
              <a:buSzPts val="1600"/>
              <a:buFont typeface="Arial" panose="020B0604020202020204"/>
              <a:buNone/>
              <a:defRPr sz="16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45" name="Google Shape;45;g27884b107a2_0_1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46" name="Google Shape;46;g27884b107a2_0_1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47" name="Google Shape;47;g27884b107a2_0_1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haroni"/>
                <a:ea typeface="Aharoni"/>
                <a:cs typeface="Aharoni"/>
                <a:sym typeface="Aharoni"/>
              </a:defRPr>
            </a:lvl1pPr>
            <a:lvl2pPr marL="0" marR="0" lvl="1" indent="0" algn="r"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haroni"/>
                <a:ea typeface="Aharoni"/>
                <a:cs typeface="Aharoni"/>
                <a:sym typeface="Aharoni"/>
              </a:defRPr>
            </a:lvl2pPr>
            <a:lvl3pPr marL="0" marR="0" lvl="2" indent="0" algn="r"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haroni"/>
                <a:ea typeface="Aharoni"/>
                <a:cs typeface="Aharoni"/>
                <a:sym typeface="Aharoni"/>
              </a:defRPr>
            </a:lvl3pPr>
            <a:lvl4pPr marL="0" marR="0" lvl="3" indent="0" algn="r"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haroni"/>
                <a:ea typeface="Aharoni"/>
                <a:cs typeface="Aharoni"/>
                <a:sym typeface="Aharoni"/>
              </a:defRPr>
            </a:lvl4pPr>
            <a:lvl5pPr marL="0" marR="0" lvl="4" indent="0" algn="r"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haroni"/>
                <a:ea typeface="Aharoni"/>
                <a:cs typeface="Aharoni"/>
                <a:sym typeface="Aharoni"/>
              </a:defRPr>
            </a:lvl5pPr>
            <a:lvl6pPr marL="0" marR="0" lvl="5" indent="0" algn="r"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haroni"/>
                <a:ea typeface="Aharoni"/>
                <a:cs typeface="Aharoni"/>
                <a:sym typeface="Aharoni"/>
              </a:defRPr>
            </a:lvl6pPr>
            <a:lvl7pPr marL="0" marR="0" lvl="6" indent="0" algn="r"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haroni"/>
                <a:ea typeface="Aharoni"/>
                <a:cs typeface="Aharoni"/>
                <a:sym typeface="Aharoni"/>
              </a:defRPr>
            </a:lvl7pPr>
            <a:lvl8pPr marL="0" marR="0" lvl="7" indent="0" algn="r"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haroni"/>
                <a:ea typeface="Aharoni"/>
                <a:cs typeface="Aharoni"/>
                <a:sym typeface="Aharoni"/>
              </a:defRPr>
            </a:lvl8pPr>
            <a:lvl9pPr marL="0" marR="0" lvl="8" indent="0" algn="r" rtl="0">
              <a:lnSpc>
                <a:spcPct val="100000"/>
              </a:lnSpc>
              <a:spcBef>
                <a:spcPts val="0"/>
              </a:spcBef>
              <a:spcAft>
                <a:spcPts val="0"/>
              </a:spcAft>
              <a:buClr>
                <a:srgbClr val="000000"/>
              </a:buClr>
              <a:buSzPts val="1400"/>
              <a:buFont typeface="Arial" panose="020B0604020202020204"/>
              <a:buNone/>
              <a:defRPr sz="1400" b="0" i="0" u="none" strike="noStrike" cap="none">
                <a:solidFill>
                  <a:srgbClr val="000000"/>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8"/>
        <p:cNvGrpSpPr/>
        <p:nvPr/>
      </p:nvGrpSpPr>
      <p:grpSpPr>
        <a:xfrm>
          <a:off x="0" y="0"/>
          <a:ext cx="0" cy="0"/>
          <a:chOff x="0" y="0"/>
          <a:chExt cx="0" cy="0"/>
        </a:xfrm>
      </p:grpSpPr>
      <p:sp>
        <p:nvSpPr>
          <p:cNvPr id="19" name="Google Shape;19;p41"/>
          <p:cNvSpPr>
            <a:spLocks noGrp="1"/>
          </p:cNvSpPr>
          <p:nvPr>
            <p:ph type="pic" idx="2"/>
          </p:nvPr>
        </p:nvSpPr>
        <p:spPr>
          <a:xfrm>
            <a:off x="1" y="0"/>
            <a:ext cx="12192000" cy="6858000"/>
          </a:xfrm>
          <a:prstGeom prst="rect">
            <a:avLst/>
          </a:prstGeom>
          <a:noFill/>
          <a:ln>
            <a:noFill/>
          </a:ln>
        </p:spPr>
      </p:sp>
      <p:sp>
        <p:nvSpPr>
          <p:cNvPr id="2" name="Google Shape;14;p38"/>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0C1"/>
        </a:solidFill>
        <a:effectLst/>
      </p:bgPr>
    </p:bg>
    <p:spTree>
      <p:nvGrpSpPr>
        <p:cNvPr id="1" name="Shape 9"/>
        <p:cNvGrpSpPr/>
        <p:nvPr/>
      </p:nvGrpSpPr>
      <p:grpSpPr>
        <a:xfrm>
          <a:off x="0" y="0"/>
          <a:ext cx="0" cy="0"/>
          <a:chOff x="0" y="0"/>
          <a:chExt cx="0" cy="0"/>
        </a:xfrm>
      </p:grpSpPr>
      <p:sp>
        <p:nvSpPr>
          <p:cNvPr id="10" name="Google Shape;10;p64"/>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panose="020B0606030504020204"/>
              <a:buNone/>
            </a:pPr>
            <a:r>
              <a:rPr lang="en-US" sz="1800" b="0" i="0" u="none" strike="noStrike" cap="none">
                <a:solidFill>
                  <a:srgbClr val="7F7F7F"/>
                </a:solidFill>
                <a:latin typeface="Open Sans" panose="020B0606030504020204"/>
                <a:ea typeface="Open Sans" panose="020B0606030504020204"/>
                <a:cs typeface="Open Sans" panose="020B0606030504020204"/>
                <a:sym typeface="Open Sans" panose="020B0606030504020204"/>
              </a:rPr>
              <a:t>Dept EECE, GST Bengaluru</a:t>
            </a:r>
            <a:endParaRPr sz="1800" b="0" i="0" u="none" strike="noStrike" cap="none">
              <a:solidFill>
                <a:srgbClr val="7F7F7F"/>
              </a:solidFill>
              <a:latin typeface="Open Sans" panose="020B0606030504020204"/>
              <a:ea typeface="Open Sans" panose="020B0606030504020204"/>
              <a:cs typeface="Open Sans" panose="020B0606030504020204"/>
              <a:sym typeface="Open Sans" panose="020B0606030504020204"/>
            </a:endParaRPr>
          </a:p>
        </p:txBody>
      </p:sp>
      <p:pic>
        <p:nvPicPr>
          <p:cNvPr id="11" name="Google Shape;11;p64"/>
          <p:cNvPicPr preferRelativeResize="0"/>
          <p:nvPr userDrawn="1"/>
        </p:nvPicPr>
        <p:blipFill rotWithShape="1">
          <a:blip r:embed="rId11"/>
          <a:srcRect/>
          <a:stretch>
            <a:fillRect/>
          </a:stretch>
        </p:blipFill>
        <p:spPr>
          <a:xfrm>
            <a:off x="10545066" y="6107763"/>
            <a:ext cx="1432859" cy="61408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www.tandfonline.com/author/Coyne%2C+Morag+K" TargetMode="External"/><Relationship Id="rId2" Type="http://schemas.openxmlformats.org/officeDocument/2006/relationships/hyperlink" Target="https://www.tandfonline.com/author/Hoskin%2C+Elizabeth+R" TargetMode="External"/><Relationship Id="rId1" Type="http://schemas.openxmlformats.org/officeDocument/2006/relationships/slideLayout" Target="../slideLayouts/slideLayout9.xml"/><Relationship Id="rId4" Type="http://schemas.openxmlformats.org/officeDocument/2006/relationships/hyperlink" Target="https://www.tandfonline.com/author/White%2C+Michael+J"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4294967295"/>
          </p:nvPr>
        </p:nvSpPr>
        <p:spPr>
          <a:xfrm>
            <a:off x="11460163" y="6218238"/>
            <a:ext cx="731837" cy="523875"/>
          </a:xfrm>
          <a:prstGeom prst="rect">
            <a:avLst/>
          </a:prstGeom>
        </p:spPr>
        <p:txBody>
          <a:bodyPr/>
          <a:lstStyle/>
          <a:p>
            <a:pPr marL="0" lvl="0" indent="0" algn="r" rtl="0">
              <a:spcBef>
                <a:spcPts val="0"/>
              </a:spcBef>
              <a:spcAft>
                <a:spcPts val="0"/>
              </a:spcAft>
              <a:buNone/>
            </a:pPr>
            <a:fld id="{00000000-1234-1234-1234-123412341234}" type="slidenum">
              <a:rPr lang="en-US" smtClean="0"/>
              <a:t>1</a:t>
            </a:fld>
            <a:endParaRPr lang="en-US"/>
          </a:p>
        </p:txBody>
      </p:sp>
      <p:pic>
        <p:nvPicPr>
          <p:cNvPr id="5" name="Google Shape;87;p1"/>
          <p:cNvPicPr preferRelativeResize="0"/>
          <p:nvPr/>
        </p:nvPicPr>
        <p:blipFill rotWithShape="1">
          <a:blip r:embed="rId2">
            <a:alphaModFix amt="20000"/>
          </a:blip>
          <a:srcRect l="1514" r="2310" b="19493"/>
          <a:stretch>
            <a:fillRect/>
          </a:stretch>
        </p:blipFill>
        <p:spPr>
          <a:xfrm>
            <a:off x="-1235" y="7409"/>
            <a:ext cx="12193235" cy="6734914"/>
          </a:xfrm>
          <a:prstGeom prst="rect">
            <a:avLst/>
          </a:prstGeom>
          <a:noFill/>
          <a:ln>
            <a:noFill/>
          </a:ln>
        </p:spPr>
      </p:pic>
      <p:sp>
        <p:nvSpPr>
          <p:cNvPr id="6" name="Google Shape;88;p1"/>
          <p:cNvSpPr txBox="1"/>
          <p:nvPr/>
        </p:nvSpPr>
        <p:spPr>
          <a:xfrm>
            <a:off x="2904067" y="3157752"/>
            <a:ext cx="6383867"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dirty="0">
                <a:solidFill>
                  <a:srgbClr val="007069"/>
                </a:solidFill>
                <a:latin typeface="Open Sans" panose="020B0606030504020204"/>
                <a:ea typeface="Open Sans" panose="020B0606030504020204"/>
                <a:cs typeface="Open Sans" panose="020B0606030504020204"/>
                <a:sym typeface="Open Sans" panose="020B0606030504020204"/>
              </a:rPr>
              <a:t>GITAM (Deemed-to-be) University</a:t>
            </a:r>
            <a:endParaRPr lang="en-US" sz="2800" dirty="0"/>
          </a:p>
        </p:txBody>
      </p:sp>
      <p:sp>
        <p:nvSpPr>
          <p:cNvPr id="11" name="Google Shape;93;p1"/>
          <p:cNvSpPr/>
          <p:nvPr/>
        </p:nvSpPr>
        <p:spPr>
          <a:xfrm>
            <a:off x="3060700" y="6148918"/>
            <a:ext cx="60960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US" sz="1200" b="0" i="0" u="none" strike="noStrike" cap="none" dirty="0">
                <a:solidFill>
                  <a:srgbClr val="7F7F7F"/>
                </a:solidFill>
                <a:latin typeface="Montserrat Medium"/>
                <a:ea typeface="Montserrat Medium"/>
                <a:cs typeface="Montserrat Medium"/>
                <a:sym typeface="Montserrat Medium"/>
              </a:rPr>
              <a:t>www.gitam.edu</a:t>
            </a:r>
            <a:endParaRPr sz="1200" b="0" i="0" u="none" strike="noStrike" cap="none" dirty="0">
              <a:solidFill>
                <a:srgbClr val="7F7F7F"/>
              </a:solidFill>
              <a:latin typeface="Montserrat Medium"/>
              <a:ea typeface="Montserrat Medium"/>
              <a:cs typeface="Montserrat Medium"/>
              <a:sym typeface="Montserrat Medium"/>
            </a:endParaRPr>
          </a:p>
        </p:txBody>
      </p:sp>
      <p:grpSp>
        <p:nvGrpSpPr>
          <p:cNvPr id="12" name="Google Shape;94;p1"/>
          <p:cNvGrpSpPr/>
          <p:nvPr/>
        </p:nvGrpSpPr>
        <p:grpSpPr>
          <a:xfrm rot="2700000">
            <a:off x="5984712" y="5183993"/>
            <a:ext cx="231043" cy="225933"/>
            <a:chOff x="11087593" y="13905"/>
            <a:chExt cx="1085533" cy="1061509"/>
          </a:xfrm>
        </p:grpSpPr>
        <p:sp>
          <p:nvSpPr>
            <p:cNvPr id="13" name="Google Shape;95;p1"/>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panose="020B0604020202020204"/>
                <a:buNone/>
              </a:pPr>
              <a:endParaRPr sz="135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 name="Google Shape;96;p1"/>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panose="020B0604020202020204"/>
                <a:buNone/>
              </a:pPr>
              <a:endParaRPr sz="135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grpSp>
      <p:sp>
        <p:nvSpPr>
          <p:cNvPr id="16" name="Google Shape;104;p1"/>
          <p:cNvSpPr/>
          <p:nvPr/>
        </p:nvSpPr>
        <p:spPr>
          <a:xfrm>
            <a:off x="2904067" y="4430594"/>
            <a:ext cx="60960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dirty="0">
                <a:solidFill>
                  <a:schemeClr val="dk1"/>
                </a:solidFill>
                <a:latin typeface="Montserrat Medium"/>
                <a:ea typeface="Montserrat Medium"/>
                <a:cs typeface="Montserrat Medium"/>
                <a:sym typeface="Montserrat Medium"/>
              </a:rPr>
              <a:t>Department of Electrical Electronics and Communication Engineering</a:t>
            </a:r>
            <a:endParaRPr sz="1800" b="1"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17" name="Google Shape;105;p1"/>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9" name="Google Shape;111;p1"/>
          <p:cNvSpPr/>
          <p:nvPr/>
        </p:nvSpPr>
        <p:spPr>
          <a:xfrm>
            <a:off x="133754" y="4504626"/>
            <a:ext cx="2926946" cy="1169511"/>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panose="020B0604020202020204"/>
              <a:buNone/>
            </a:pPr>
            <a:r>
              <a:rPr lang="en-US" sz="1400" b="1" i="0" u="none" strike="noStrike" cap="none" dirty="0">
                <a:solidFill>
                  <a:schemeClr val="dk1"/>
                </a:solidFill>
                <a:latin typeface="Montserrat Medium"/>
                <a:ea typeface="Montserrat Medium"/>
                <a:cs typeface="Montserrat Medium"/>
                <a:sym typeface="Montserrat Medium"/>
              </a:rPr>
              <a:t>Project Team: </a:t>
            </a:r>
          </a:p>
          <a:p>
            <a:pPr marL="0" marR="0" lvl="0" indent="0" rtl="0">
              <a:lnSpc>
                <a:spcPct val="100000"/>
              </a:lnSpc>
              <a:spcBef>
                <a:spcPts val="0"/>
              </a:spcBef>
              <a:spcAft>
                <a:spcPts val="0"/>
              </a:spcAft>
              <a:buClr>
                <a:srgbClr val="000000"/>
              </a:buClr>
              <a:buSzPts val="1400"/>
              <a:buFont typeface="Arial" panose="020B0604020202020204"/>
              <a:buNone/>
            </a:pPr>
            <a:r>
              <a:rPr lang="en-US" b="1" dirty="0">
                <a:solidFill>
                  <a:schemeClr val="dk1"/>
                </a:solidFill>
                <a:latin typeface="Montserrat Medium"/>
                <a:ea typeface="Montserrat Medium"/>
                <a:cs typeface="Montserrat Medium"/>
                <a:sym typeface="Montserrat Medium"/>
              </a:rPr>
              <a:t>	M. Nivas Reddy  	 	BU21EECE0100481</a:t>
            </a:r>
          </a:p>
          <a:p>
            <a:pPr marL="0" marR="0" lvl="0" indent="0" rtl="0">
              <a:lnSpc>
                <a:spcPct val="100000"/>
              </a:lnSpc>
              <a:spcBef>
                <a:spcPts val="0"/>
              </a:spcBef>
              <a:spcAft>
                <a:spcPts val="0"/>
              </a:spcAft>
              <a:buClr>
                <a:srgbClr val="000000"/>
              </a:buClr>
              <a:buSzPts val="1400"/>
              <a:buFont typeface="Arial" panose="020B0604020202020204"/>
              <a:buNone/>
            </a:pPr>
            <a:r>
              <a:rPr lang="en-US" sz="1400" b="1" i="0" u="none" strike="noStrike" cap="none" dirty="0">
                <a:solidFill>
                  <a:schemeClr val="dk1"/>
                </a:solidFill>
                <a:latin typeface="Montserrat Medium"/>
                <a:ea typeface="Montserrat Medium"/>
                <a:cs typeface="Montserrat Medium"/>
                <a:sym typeface="Montserrat Medium"/>
              </a:rPr>
              <a:t>	N. Varun Kumar</a:t>
            </a:r>
          </a:p>
          <a:p>
            <a:pPr marL="0" marR="0" lvl="0" indent="0" rtl="0">
              <a:lnSpc>
                <a:spcPct val="100000"/>
              </a:lnSpc>
              <a:spcBef>
                <a:spcPts val="0"/>
              </a:spcBef>
              <a:spcAft>
                <a:spcPts val="0"/>
              </a:spcAft>
              <a:buClr>
                <a:srgbClr val="000000"/>
              </a:buClr>
              <a:buSzPts val="1400"/>
              <a:buFont typeface="Arial" panose="020B0604020202020204"/>
              <a:buNone/>
            </a:pPr>
            <a:r>
              <a:rPr lang="en-US" b="1" dirty="0">
                <a:solidFill>
                  <a:schemeClr val="dk1"/>
                </a:solidFill>
                <a:latin typeface="Montserrat Medium"/>
                <a:ea typeface="Montserrat Medium"/>
                <a:cs typeface="Montserrat Medium"/>
                <a:sym typeface="Montserrat Medium"/>
              </a:rPr>
              <a:t>	BU21EECE0100534</a:t>
            </a:r>
            <a:endParaRPr lang="en-US" sz="1400" b="1" i="0" u="none" strike="noStrike" cap="none" dirty="0">
              <a:solidFill>
                <a:schemeClr val="dk1"/>
              </a:solidFill>
              <a:latin typeface="Montserrat Medium"/>
              <a:ea typeface="Montserrat Medium"/>
              <a:cs typeface="Montserrat Medium"/>
              <a:sym typeface="Montserrat Medium"/>
            </a:endParaRPr>
          </a:p>
        </p:txBody>
      </p:sp>
      <p:sp>
        <p:nvSpPr>
          <p:cNvPr id="20" name="Google Shape;111;p1"/>
          <p:cNvSpPr/>
          <p:nvPr/>
        </p:nvSpPr>
        <p:spPr>
          <a:xfrm>
            <a:off x="9322056" y="5040405"/>
            <a:ext cx="2926946" cy="954067"/>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panose="020B0604020202020204"/>
              <a:buNone/>
            </a:pPr>
            <a:r>
              <a:rPr lang="en-US" sz="1400" b="1" i="0" u="none" strike="noStrike" cap="none" dirty="0">
                <a:solidFill>
                  <a:schemeClr val="dk1"/>
                </a:solidFill>
                <a:latin typeface="Montserrat Medium"/>
                <a:ea typeface="Montserrat Medium"/>
                <a:cs typeface="Montserrat Medium"/>
                <a:sym typeface="Montserrat Medium"/>
              </a:rPr>
              <a:t>Project Mentor: </a:t>
            </a: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r>
              <a:rPr lang="en-US" sz="1400" b="1" i="0" u="none" strike="noStrike" cap="none" dirty="0">
                <a:solidFill>
                  <a:schemeClr val="dk1"/>
                </a:solidFill>
                <a:latin typeface="Montserrat Medium"/>
                <a:ea typeface="Arial" panose="020B0604020202020204"/>
                <a:cs typeface="Arial" panose="020B0604020202020204"/>
                <a:sym typeface="Montserrat Medium"/>
              </a:rPr>
              <a:t>HJ </a:t>
            </a:r>
            <a:r>
              <a:rPr lang="en-US" sz="1400" b="1" i="0" u="none" strike="noStrike" cap="none" dirty="0" err="1">
                <a:solidFill>
                  <a:schemeClr val="dk1"/>
                </a:solidFill>
                <a:latin typeface="Montserrat Medium"/>
                <a:ea typeface="Arial" panose="020B0604020202020204"/>
                <a:cs typeface="Arial" panose="020B0604020202020204"/>
                <a:sym typeface="Montserrat Medium"/>
              </a:rPr>
              <a:t>Jayatheertha</a:t>
            </a:r>
            <a:r>
              <a:rPr lang="en-US" sz="1400" b="1" i="0" u="none" strike="noStrike" cap="none" dirty="0">
                <a:solidFill>
                  <a:schemeClr val="dk1"/>
                </a:solidFill>
                <a:latin typeface="Montserrat Medium"/>
                <a:ea typeface="Arial" panose="020B0604020202020204"/>
                <a:cs typeface="Arial" panose="020B0604020202020204"/>
                <a:sym typeface="Montserrat Medium"/>
              </a:rPr>
              <a:t> </a:t>
            </a:r>
          </a:p>
          <a:p>
            <a:pPr marL="0" marR="0" lvl="0" indent="0" rtl="0">
              <a:lnSpc>
                <a:spcPct val="100000"/>
              </a:lnSpc>
              <a:spcBef>
                <a:spcPts val="0"/>
              </a:spcBef>
              <a:spcAft>
                <a:spcPts val="0"/>
              </a:spcAft>
              <a:buClr>
                <a:srgbClr val="000000"/>
              </a:buClr>
              <a:buSzPts val="1400"/>
              <a:buFont typeface="Arial" panose="020B0604020202020204"/>
              <a:buNone/>
            </a:pPr>
            <a:r>
              <a:rPr lang="en-US" sz="1400" b="1" i="0" u="none" strike="noStrike" cap="none" dirty="0">
                <a:solidFill>
                  <a:schemeClr val="dk1"/>
                </a:solidFill>
                <a:latin typeface="Montserrat Medium"/>
                <a:ea typeface="Montserrat Medium"/>
                <a:cs typeface="Montserrat Medium"/>
                <a:sym typeface="Montserrat Medium"/>
              </a:rPr>
              <a:t>Project In-charge: </a:t>
            </a: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r>
              <a:rPr lang="en-US" b="1" dirty="0">
                <a:solidFill>
                  <a:schemeClr val="dk1"/>
                </a:solidFill>
                <a:latin typeface="Montserrat Medium"/>
                <a:sym typeface="Montserrat Medium"/>
              </a:rPr>
              <a:t>DR PANKAJ KANDHWAY</a:t>
            </a:r>
            <a:endParaRPr lang="en-US" sz="1400" b="1" i="0" u="none" strike="noStrike" cap="none" dirty="0">
              <a:solidFill>
                <a:schemeClr val="dk1"/>
              </a:solidFill>
              <a:latin typeface="Arial"/>
              <a:ea typeface="Arial"/>
              <a:cs typeface="Arial"/>
              <a:sym typeface="Arial"/>
            </a:endParaRPr>
          </a:p>
        </p:txBody>
      </p:sp>
      <p:pic>
        <p:nvPicPr>
          <p:cNvPr id="21" name="Google Shape;67;p1"/>
          <p:cNvPicPr preferRelativeResize="0"/>
          <p:nvPr/>
        </p:nvPicPr>
        <p:blipFill rotWithShape="1">
          <a:blip r:embed="rId3"/>
          <a:srcRect/>
          <a:stretch>
            <a:fillRect/>
          </a:stretch>
        </p:blipFill>
        <p:spPr>
          <a:xfrm>
            <a:off x="4601352" y="1778687"/>
            <a:ext cx="2674631" cy="1245671"/>
          </a:xfrm>
          <a:prstGeom prst="rect">
            <a:avLst/>
          </a:prstGeom>
          <a:noFill/>
          <a:ln>
            <a:noFill/>
          </a:ln>
        </p:spPr>
      </p:pic>
      <p:sp>
        <p:nvSpPr>
          <p:cNvPr id="22" name="Google Shape;88;p1"/>
          <p:cNvSpPr txBox="1"/>
          <p:nvPr/>
        </p:nvSpPr>
        <p:spPr>
          <a:xfrm>
            <a:off x="4106192" y="523586"/>
            <a:ext cx="4005016"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7069"/>
                </a:solidFill>
                <a:latin typeface="Open Sans" panose="020B0606030504020204"/>
                <a:ea typeface="Open Sans" panose="020B0606030504020204"/>
                <a:cs typeface="Open Sans" panose="020B0606030504020204"/>
                <a:sym typeface="Open Sans" panose="020B0606030504020204"/>
              </a:rPr>
              <a:t>Braille to speech</a:t>
            </a:r>
            <a:endParaRPr lang="en-US" sz="2800" dirty="0"/>
          </a:p>
        </p:txBody>
      </p:sp>
      <p:sp>
        <p:nvSpPr>
          <p:cNvPr id="23" name="Google Shape;88;p1"/>
          <p:cNvSpPr txBox="1"/>
          <p:nvPr/>
        </p:nvSpPr>
        <p:spPr>
          <a:xfrm>
            <a:off x="4106192" y="1072201"/>
            <a:ext cx="4005016"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a:solidFill>
                  <a:srgbClr val="007069"/>
                </a:solidFill>
                <a:latin typeface="Open Sans" panose="020B0606030504020204"/>
                <a:ea typeface="Open Sans" panose="020B0606030504020204"/>
                <a:cs typeface="Open Sans" panose="020B0606030504020204"/>
                <a:sym typeface="Open Sans" panose="020B0606030504020204"/>
              </a:rPr>
              <a:t>Final Review</a:t>
            </a:r>
            <a:endParaRPr lang="en-US" sz="2000" dirty="0"/>
          </a:p>
        </p:txBody>
      </p:sp>
      <p:sp>
        <p:nvSpPr>
          <p:cNvPr id="25" name="Google Shape;120;p76"/>
          <p:cNvSpPr/>
          <p:nvPr/>
        </p:nvSpPr>
        <p:spPr>
          <a:xfrm>
            <a:off x="133754" y="3194604"/>
            <a:ext cx="2432050" cy="468792"/>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1800" b="1" i="0" u="none" strike="noStrike" cap="none" dirty="0">
                <a:solidFill>
                  <a:schemeClr val="lt1"/>
                </a:solidFill>
                <a:latin typeface="Verdana" panose="020B0604030504040204"/>
                <a:ea typeface="Verdana" panose="020B0604030504040204"/>
                <a:cs typeface="Verdana" panose="020B0604030504040204"/>
                <a:sym typeface="Verdana" panose="020B0604030504040204"/>
              </a:rPr>
              <a:t>AY 2021-25 </a:t>
            </a:r>
            <a:endParaRPr sz="900" b="1"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6" name="Google Shape;120;p76"/>
          <p:cNvSpPr/>
          <p:nvPr/>
        </p:nvSpPr>
        <p:spPr>
          <a:xfrm>
            <a:off x="9156701" y="2965412"/>
            <a:ext cx="2901546" cy="818907"/>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1800" b="1" i="0" u="none" strike="noStrike" cap="none" dirty="0">
                <a:solidFill>
                  <a:schemeClr val="lt1"/>
                </a:solidFill>
                <a:latin typeface="Verdana" panose="020B0604030504040204"/>
                <a:ea typeface="Verdana" panose="020B0604030504040204"/>
                <a:cs typeface="Verdana" panose="020B0604030504040204"/>
                <a:sym typeface="Verdana" panose="020B0604030504040204"/>
              </a:rPr>
              <a:t>Major Project</a:t>
            </a:r>
          </a:p>
          <a:p>
            <a:pPr marL="0" marR="0" lvl="0" indent="0" algn="ctr" rtl="0">
              <a:lnSpc>
                <a:spcPct val="100000"/>
              </a:lnSpc>
              <a:spcBef>
                <a:spcPts val="0"/>
              </a:spcBef>
              <a:spcAft>
                <a:spcPts val="0"/>
              </a:spcAft>
              <a:buClr>
                <a:srgbClr val="000000"/>
              </a:buClr>
              <a:buSzPts val="3600"/>
              <a:buFont typeface="Arial" panose="020B0604020202020204"/>
              <a:buNone/>
            </a:pPr>
            <a:r>
              <a:rPr lang="en-US" sz="1800" b="1" i="0" u="none" strike="noStrike" cap="none" dirty="0">
                <a:solidFill>
                  <a:schemeClr val="lt1"/>
                </a:solidFill>
                <a:latin typeface="Verdana" panose="020B0604030504040204"/>
                <a:ea typeface="Verdana" panose="020B0604030504040204"/>
                <a:cs typeface="Verdana" panose="020B0604030504040204"/>
                <a:sym typeface="Verdana" panose="020B0604030504040204"/>
              </a:rPr>
              <a:t>Project ID: </a:t>
            </a:r>
            <a:r>
              <a:rPr lang="en-US" sz="1800" b="1" dirty="0">
                <a:solidFill>
                  <a:schemeClr val="lt1"/>
                </a:solidFill>
                <a:latin typeface="Verdana" panose="020B0604030504040204"/>
                <a:ea typeface="Verdana" panose="020B0604030504040204"/>
                <a:cs typeface="Verdana" panose="020B0604030504040204"/>
                <a:sym typeface="Verdana" panose="020B0604030504040204"/>
              </a:rPr>
              <a:t>A29</a:t>
            </a:r>
            <a:endParaRPr lang="en-US" sz="1800" b="1" i="0" u="none" strike="noStrike" cap="none" dirty="0">
              <a:solidFill>
                <a:schemeClr val="lt1"/>
              </a:solidFill>
              <a:latin typeface="Verdana" panose="020B0604030504040204"/>
              <a:ea typeface="Verdana" panose="020B0604030504040204"/>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28A706D-933B-30F3-2511-0CBD63224B4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dirty="0"/>
          </a:p>
        </p:txBody>
      </p:sp>
      <p:sp>
        <p:nvSpPr>
          <p:cNvPr id="5" name="TextBox 4">
            <a:extLst>
              <a:ext uri="{FF2B5EF4-FFF2-40B4-BE49-F238E27FC236}">
                <a16:creationId xmlns:a16="http://schemas.microsoft.com/office/drawing/2014/main" id="{6A9BF755-6269-F66A-3EBE-2CE97ECC6CA6}"/>
              </a:ext>
            </a:extLst>
          </p:cNvPr>
          <p:cNvSpPr txBox="1"/>
          <p:nvPr/>
        </p:nvSpPr>
        <p:spPr>
          <a:xfrm>
            <a:off x="436880" y="384592"/>
            <a:ext cx="6096000" cy="369332"/>
          </a:xfrm>
          <a:prstGeom prst="rect">
            <a:avLst/>
          </a:prstGeom>
          <a:noFill/>
        </p:spPr>
        <p:txBody>
          <a:bodyPr wrap="square">
            <a:spAutoFit/>
          </a:bodyPr>
          <a:lstStyle/>
          <a:p>
            <a:r>
              <a:rPr lang="en-US" sz="1800" b="1" dirty="0">
                <a:effectLst/>
                <a:latin typeface="Times New Roman" panose="02020603050405020304" pitchFamily="18" charset="0"/>
                <a:ea typeface="Times New Roman" panose="02020603050405020304" pitchFamily="18" charset="0"/>
              </a:rPr>
              <a:t>Playback Output</a:t>
            </a:r>
            <a:endParaRPr lang="en-IN" sz="1800" dirty="0">
              <a:effectLst/>
              <a:latin typeface="Arial" panose="020B0604020202020204" pitchFamily="34" charset="0"/>
              <a:ea typeface="Arial" panose="020B0604020202020204" pitchFamily="34" charset="0"/>
            </a:endParaRPr>
          </a:p>
        </p:txBody>
      </p:sp>
      <p:pic>
        <p:nvPicPr>
          <p:cNvPr id="6" name="Picture 5">
            <a:extLst>
              <a:ext uri="{FF2B5EF4-FFF2-40B4-BE49-F238E27FC236}">
                <a16:creationId xmlns:a16="http://schemas.microsoft.com/office/drawing/2014/main" id="{B5709AB5-D283-CCE9-8CF1-59FFFB5FBFE3}"/>
              </a:ext>
            </a:extLst>
          </p:cNvPr>
          <p:cNvPicPr>
            <a:picLocks noChangeAspect="1"/>
          </p:cNvPicPr>
          <p:nvPr/>
        </p:nvPicPr>
        <p:blipFill>
          <a:blip r:embed="rId2"/>
          <a:stretch>
            <a:fillRect/>
          </a:stretch>
        </p:blipFill>
        <p:spPr>
          <a:xfrm>
            <a:off x="1717040" y="1103947"/>
            <a:ext cx="7518400" cy="4650105"/>
          </a:xfrm>
          <a:prstGeom prst="rect">
            <a:avLst/>
          </a:prstGeom>
        </p:spPr>
      </p:pic>
    </p:spTree>
    <p:extLst>
      <p:ext uri="{BB962C8B-B14F-4D97-AF65-F5344CB8AC3E}">
        <p14:creationId xmlns:p14="http://schemas.microsoft.com/office/powerpoint/2010/main" val="4098116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7660AE1-8699-4BA6-29BE-9E1AE0F4EF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dirty="0"/>
          </a:p>
        </p:txBody>
      </p:sp>
      <p:sp>
        <p:nvSpPr>
          <p:cNvPr id="5" name="TextBox 4">
            <a:extLst>
              <a:ext uri="{FF2B5EF4-FFF2-40B4-BE49-F238E27FC236}">
                <a16:creationId xmlns:a16="http://schemas.microsoft.com/office/drawing/2014/main" id="{D3D7564D-8AEE-5A5B-2C55-4289AF744B8D}"/>
              </a:ext>
            </a:extLst>
          </p:cNvPr>
          <p:cNvSpPr txBox="1"/>
          <p:nvPr/>
        </p:nvSpPr>
        <p:spPr>
          <a:xfrm>
            <a:off x="589280" y="528320"/>
            <a:ext cx="10596880" cy="5535361"/>
          </a:xfrm>
          <a:prstGeom prst="rect">
            <a:avLst/>
          </a:prstGeom>
          <a:noFill/>
        </p:spPr>
        <p:txBody>
          <a:bodyPr wrap="square">
            <a:spAutoFit/>
          </a:bodyPr>
          <a:lstStyle/>
          <a:p>
            <a:pPr algn="just">
              <a:lnSpc>
                <a:spcPct val="115000"/>
              </a:lnSpc>
              <a:buNone/>
            </a:pPr>
            <a:r>
              <a:rPr lang="en-US" sz="1800" b="1" dirty="0">
                <a:effectLst/>
                <a:latin typeface="Times New Roman" panose="02020603050405020304" pitchFamily="18" charset="0"/>
                <a:ea typeface="Times New Roman" panose="02020603050405020304" pitchFamily="18" charset="0"/>
              </a:rPr>
              <a:t>6.1 Accuracy</a:t>
            </a:r>
            <a:endParaRPr lang="en-IN" sz="1800" dirty="0">
              <a:effectLst/>
              <a:latin typeface="Arial" panose="020B0604020202020204" pitchFamily="34" charset="0"/>
              <a:ea typeface="Arial" panose="020B0604020202020204" pitchFamily="34" charset="0"/>
            </a:endParaRPr>
          </a:p>
          <a:p>
            <a:pPr algn="just">
              <a:lnSpc>
                <a:spcPct val="115000"/>
              </a:lnSpc>
              <a:buNone/>
            </a:pPr>
            <a:r>
              <a:rPr lang="en-US" sz="1800" dirty="0">
                <a:effectLst/>
                <a:latin typeface="Times New Roman" panose="02020603050405020304" pitchFamily="18" charset="0"/>
                <a:ea typeface="Times New Roman" panose="02020603050405020304" pitchFamily="18" charset="0"/>
              </a:rPr>
              <a:t>The system demonstrated a high level of accuracy in translating Braille input into speech. User trials indicated that over 95% of inputs were correctly recognized and converted into speech output. The minor errors encountered were due to misinterpretation of multiple key presses, which were rectified by refining the software logic.</a:t>
            </a:r>
            <a:endParaRPr lang="en-IN" sz="1800" dirty="0">
              <a:effectLst/>
              <a:latin typeface="Arial" panose="020B0604020202020204" pitchFamily="34" charset="0"/>
              <a:ea typeface="Arial" panose="020B0604020202020204" pitchFamily="34" charset="0"/>
            </a:endParaRPr>
          </a:p>
          <a:p>
            <a:pPr algn="just">
              <a:lnSpc>
                <a:spcPct val="115000"/>
              </a:lnSpc>
              <a:buNone/>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Arial" panose="020B0604020202020204" pitchFamily="34" charset="0"/>
              <a:ea typeface="Arial" panose="020B0604020202020204" pitchFamily="34" charset="0"/>
            </a:endParaRPr>
          </a:p>
          <a:p>
            <a:pPr algn="just">
              <a:lnSpc>
                <a:spcPct val="115000"/>
              </a:lnSpc>
              <a:buNone/>
            </a:pPr>
            <a:r>
              <a:rPr lang="en-US" sz="1800" b="1" dirty="0">
                <a:effectLst/>
                <a:latin typeface="Times New Roman" panose="02020603050405020304" pitchFamily="18" charset="0"/>
                <a:ea typeface="Times New Roman" panose="02020603050405020304" pitchFamily="18" charset="0"/>
              </a:rPr>
              <a:t>6.2 Response Time</a:t>
            </a:r>
            <a:endParaRPr lang="en-IN" sz="1800" dirty="0">
              <a:effectLst/>
              <a:latin typeface="Arial" panose="020B0604020202020204" pitchFamily="34" charset="0"/>
              <a:ea typeface="Arial" panose="020B0604020202020204" pitchFamily="34" charset="0"/>
            </a:endParaRPr>
          </a:p>
          <a:p>
            <a:pPr>
              <a:buNone/>
            </a:pPr>
            <a:r>
              <a:rPr lang="en-US" sz="1800" dirty="0">
                <a:effectLst/>
                <a:latin typeface="Times New Roman" panose="02020603050405020304" pitchFamily="18" charset="0"/>
                <a:ea typeface="Times New Roman" panose="02020603050405020304" pitchFamily="18" charset="0"/>
              </a:rPr>
              <a:t>One of the primary objectives of the system was to ensure real-time speech output upon Braille input. The average response time recorded during testing was less than 500 milliseconds, making it nearly instantaneous. This ensures that users do not experience delays, improving their overall experience</a:t>
            </a:r>
          </a:p>
          <a:p>
            <a:pPr>
              <a:buNone/>
            </a:pPr>
            <a:endParaRPr lang="en-US" sz="1800" dirty="0">
              <a:latin typeface="Times New Roman" panose="02020603050405020304" pitchFamily="18" charset="0"/>
            </a:endParaRPr>
          </a:p>
          <a:p>
            <a:pPr>
              <a:buNone/>
            </a:pPr>
            <a:endParaRPr lang="en-US" sz="1800" dirty="0">
              <a:latin typeface="Times New Roman" panose="02020603050405020304" pitchFamily="18" charset="0"/>
            </a:endParaRPr>
          </a:p>
          <a:p>
            <a:pPr algn="just">
              <a:lnSpc>
                <a:spcPct val="115000"/>
              </a:lnSpc>
              <a:buNone/>
            </a:pPr>
            <a:r>
              <a:rPr lang="en-US" sz="1800" b="1" dirty="0">
                <a:effectLst/>
                <a:latin typeface="Times New Roman" panose="02020603050405020304" pitchFamily="18" charset="0"/>
                <a:ea typeface="Times New Roman" panose="02020603050405020304" pitchFamily="18" charset="0"/>
              </a:rPr>
              <a:t>6.3 Usability and User Feedback</a:t>
            </a:r>
            <a:endParaRPr lang="en-IN" sz="1800" dirty="0">
              <a:effectLst/>
              <a:latin typeface="Arial" panose="020B0604020202020204" pitchFamily="34" charset="0"/>
              <a:ea typeface="Arial" panose="020B0604020202020204" pitchFamily="34" charset="0"/>
            </a:endParaRPr>
          </a:p>
          <a:p>
            <a:pPr algn="just">
              <a:lnSpc>
                <a:spcPct val="115000"/>
              </a:lnSpc>
              <a:buNone/>
            </a:pPr>
            <a:r>
              <a:rPr lang="en-US" sz="1800" dirty="0">
                <a:effectLst/>
                <a:latin typeface="Times New Roman" panose="02020603050405020304" pitchFamily="18" charset="0"/>
                <a:ea typeface="Times New Roman" panose="02020603050405020304" pitchFamily="18" charset="0"/>
              </a:rPr>
              <a:t>User feedback was gathered from visually impaired individuals who tested the system. The majority of participants appreciated the intuitive interface and the clarity of the speech output. Some suggestions included expanding the vocabulary and adding multilingual support, which have been noted for future development.</a:t>
            </a:r>
            <a:endParaRPr lang="en-IN" sz="1800" dirty="0">
              <a:effectLst/>
              <a:latin typeface="Arial" panose="020B0604020202020204" pitchFamily="34" charset="0"/>
              <a:ea typeface="Arial" panose="020B0604020202020204" pitchFamily="34" charset="0"/>
            </a:endParaRPr>
          </a:p>
          <a:p>
            <a:pPr>
              <a:buNone/>
            </a:pPr>
            <a:r>
              <a:rPr lang="en-US" sz="1800" dirty="0">
                <a:effectLst/>
                <a:latin typeface="Times New Roman" panose="02020603050405020304" pitchFamily="18" charset="0"/>
                <a:ea typeface="Times New Roman" panose="02020603050405020304" pitchFamily="18" charset="0"/>
              </a:rPr>
              <a:t>Overall, the system successfully met its objectives, proving to be a reliable and accessible assistive tool for the visually impaired community.</a:t>
            </a:r>
            <a:endParaRPr lang="en-IN" sz="1800" dirty="0"/>
          </a:p>
        </p:txBody>
      </p:sp>
    </p:spTree>
    <p:extLst>
      <p:ext uri="{BB962C8B-B14F-4D97-AF65-F5344CB8AC3E}">
        <p14:creationId xmlns:p14="http://schemas.microsoft.com/office/powerpoint/2010/main" val="4110872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dirty="0"/>
          </a:p>
        </p:txBody>
      </p:sp>
      <p:sp>
        <p:nvSpPr>
          <p:cNvPr id="4" name="Google Shape;125;p3"/>
          <p:cNvSpPr txBox="1"/>
          <p:nvPr/>
        </p:nvSpPr>
        <p:spPr>
          <a:xfrm>
            <a:off x="838200" y="67262"/>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n-US" sz="2400" b="1" i="0" u="none" strike="noStrike" cap="none" dirty="0">
                <a:solidFill>
                  <a:srgbClr val="000000"/>
                </a:solidFill>
                <a:latin typeface="Montserrat" panose="00000500000000000000"/>
                <a:ea typeface="Montserrat" panose="00000500000000000000"/>
                <a:cs typeface="Montserrat" panose="00000500000000000000"/>
                <a:sym typeface="Montserrat" panose="00000500000000000000"/>
              </a:rPr>
              <a:t>Contribution</a:t>
            </a:r>
            <a:endParaRPr lang="en-US"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5" name="Google Shape;125;p3"/>
          <p:cNvSpPr txBox="1"/>
          <p:nvPr/>
        </p:nvSpPr>
        <p:spPr>
          <a:xfrm>
            <a:off x="496220" y="561119"/>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Team Progress and Movement</a:t>
            </a:r>
          </a:p>
          <a:p>
            <a:pPr marR="0" lvl="0" rtl="0">
              <a:lnSpc>
                <a:spcPct val="100000"/>
              </a:lnSpc>
              <a:spcBef>
                <a:spcPts val="0"/>
              </a:spcBef>
              <a:spcAft>
                <a:spcPts val="0"/>
              </a:spcAft>
            </a:pPr>
            <a:endParaRPr lang="en-US" altLang="en-US" sz="1000"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r>
              <a:rPr lang="en-US" altLang="en-US" b="1" dirty="0">
                <a:latin typeface="Verdana" panose="020B0604030504040204" pitchFamily="34" charset="0"/>
                <a:ea typeface="Verdana" panose="020B0604030504040204" pitchFamily="34" charset="0"/>
              </a:rPr>
              <a:t>Phase 1 – Research and Planning (Completed):</a:t>
            </a:r>
          </a:p>
          <a:p>
            <a:pPr marL="285750" marR="0" lvl="0" indent="-285750" rtl="0">
              <a:lnSpc>
                <a:spcPct val="100000"/>
              </a:lnSpc>
              <a:spcBef>
                <a:spcPts val="0"/>
              </a:spcBef>
              <a:spcAft>
                <a:spcPts val="0"/>
              </a:spcAft>
              <a:buFont typeface="Arial" panose="020B0604020202020204" pitchFamily="34" charset="0"/>
              <a:buChar char="•"/>
            </a:pPr>
            <a:r>
              <a:rPr lang="en-US" altLang="en-US" dirty="0">
                <a:latin typeface="Verdana" panose="020B0604030504040204" pitchFamily="34" charset="0"/>
                <a:ea typeface="Verdana" panose="020B0604030504040204" pitchFamily="34" charset="0"/>
              </a:rPr>
              <a:t>Conducted a detailed literature survey to understand existing solutions and identify gaps.</a:t>
            </a:r>
          </a:p>
          <a:p>
            <a:pPr marL="285750" marR="0" lvl="0" indent="-285750" rtl="0">
              <a:lnSpc>
                <a:spcPct val="100000"/>
              </a:lnSpc>
              <a:spcBef>
                <a:spcPts val="0"/>
              </a:spcBef>
              <a:spcAft>
                <a:spcPts val="0"/>
              </a:spcAft>
              <a:buFont typeface="Arial" panose="020B0604020202020204" pitchFamily="34" charset="0"/>
              <a:buChar char="•"/>
            </a:pPr>
            <a:r>
              <a:rPr lang="en-US" altLang="en-US" dirty="0">
                <a:latin typeface="Verdana" panose="020B0604030504040204" pitchFamily="34" charset="0"/>
                <a:ea typeface="Verdana" panose="020B0604030504040204" pitchFamily="34" charset="0"/>
              </a:rPr>
              <a:t>Designed the initial system architecture and outlined key hardware and software requirements.</a:t>
            </a:r>
          </a:p>
          <a:p>
            <a:pPr marL="285750" marR="0" lvl="0" indent="-285750" rtl="0">
              <a:lnSpc>
                <a:spcPct val="100000"/>
              </a:lnSpc>
              <a:spcBef>
                <a:spcPts val="0"/>
              </a:spcBef>
              <a:spcAft>
                <a:spcPts val="0"/>
              </a:spcAft>
              <a:buFont typeface="Arial" panose="020B0604020202020204" pitchFamily="34" charset="0"/>
              <a:buChar char="•"/>
            </a:pPr>
            <a:r>
              <a:rPr lang="en-US" altLang="en-US" dirty="0">
                <a:latin typeface="Verdana" panose="020B0604030504040204" pitchFamily="34" charset="0"/>
                <a:ea typeface="Verdana" panose="020B0604030504040204" pitchFamily="34" charset="0"/>
              </a:rPr>
              <a:t>Divided tasks to ensure balanced workload distribution and smooth progress.</a:t>
            </a:r>
          </a:p>
          <a:p>
            <a:pPr marL="285750" marR="0" lvl="0" indent="-285750" rtl="0">
              <a:lnSpc>
                <a:spcPct val="100000"/>
              </a:lnSpc>
              <a:spcBef>
                <a:spcPts val="0"/>
              </a:spcBef>
              <a:spcAft>
                <a:spcPts val="0"/>
              </a:spcAft>
              <a:buFont typeface="Arial" panose="020B0604020202020204" pitchFamily="34" charset="0"/>
              <a:buChar char="•"/>
            </a:pPr>
            <a:r>
              <a:rPr lang="en-US" altLang="en-US" dirty="0">
                <a:latin typeface="Verdana" panose="020B0604030504040204" pitchFamily="34" charset="0"/>
                <a:ea typeface="Verdana" panose="020B0604030504040204" pitchFamily="34" charset="0"/>
              </a:rPr>
              <a:t>Pushbutton module assembled and tested for accuracy in recognizing Braille patterns.</a:t>
            </a:r>
          </a:p>
          <a:p>
            <a:pPr marL="285750" marR="0" lvl="0" indent="-285750" rtl="0">
              <a:lnSpc>
                <a:spcPct val="100000"/>
              </a:lnSpc>
              <a:spcBef>
                <a:spcPts val="0"/>
              </a:spcBef>
              <a:spcAft>
                <a:spcPts val="0"/>
              </a:spcAft>
              <a:buFont typeface="Arial" panose="020B0604020202020204" pitchFamily="34" charset="0"/>
              <a:buChar char="•"/>
            </a:pPr>
            <a:r>
              <a:rPr lang="en-US" altLang="en-US" dirty="0">
                <a:latin typeface="Verdana" panose="020B0604030504040204" pitchFamily="34" charset="0"/>
                <a:ea typeface="Verdana" panose="020B0604030504040204" pitchFamily="34" charset="0"/>
              </a:rPr>
              <a:t>Integrated tactile feedback for better user interaction.</a:t>
            </a:r>
          </a:p>
          <a:p>
            <a:pPr marL="285750" marR="0" lvl="0" indent="-285750" rtl="0">
              <a:lnSpc>
                <a:spcPct val="100000"/>
              </a:lnSpc>
              <a:spcBef>
                <a:spcPts val="0"/>
              </a:spcBef>
              <a:spcAft>
                <a:spcPts val="0"/>
              </a:spcAft>
              <a:buFont typeface="Arial" panose="020B0604020202020204" pitchFamily="34" charset="0"/>
              <a:buChar char="•"/>
            </a:pPr>
            <a:r>
              <a:rPr lang="en-US" altLang="en-US" dirty="0">
                <a:latin typeface="Verdana" panose="020B0604030504040204" pitchFamily="34" charset="0"/>
                <a:ea typeface="Verdana" panose="020B0604030504040204" pitchFamily="34" charset="0"/>
              </a:rPr>
              <a:t>Conducted durability and responsiveness tests, ensuring reliable performance under repeated use.</a:t>
            </a:r>
          </a:p>
          <a:p>
            <a:pPr marR="0" lvl="0" rtl="0">
              <a:lnSpc>
                <a:spcPct val="100000"/>
              </a:lnSpc>
              <a:spcBef>
                <a:spcPts val="0"/>
              </a:spcBef>
              <a:spcAft>
                <a:spcPts val="0"/>
              </a:spcAft>
            </a:pPr>
            <a:endParaRPr lang="en-US" altLang="en-US"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r>
              <a:rPr lang="en-US" altLang="en-US" b="1" dirty="0">
                <a:latin typeface="Verdana" panose="020B0604030504040204" pitchFamily="34" charset="0"/>
                <a:ea typeface="Verdana" panose="020B0604030504040204" pitchFamily="34" charset="0"/>
              </a:rPr>
              <a:t>Phase </a:t>
            </a:r>
            <a:r>
              <a:rPr lang="en-IN" altLang="en-US" b="1" dirty="0">
                <a:latin typeface="Verdana" panose="020B0604030504040204" pitchFamily="34" charset="0"/>
                <a:ea typeface="Verdana" panose="020B0604030504040204" pitchFamily="34" charset="0"/>
              </a:rPr>
              <a:t>2</a:t>
            </a:r>
            <a:r>
              <a:rPr lang="en-US" altLang="en-US" b="1" dirty="0">
                <a:latin typeface="Verdana" panose="020B0604030504040204" pitchFamily="34" charset="0"/>
                <a:ea typeface="Verdana" panose="020B0604030504040204" pitchFamily="34" charset="0"/>
              </a:rPr>
              <a:t> – Software Development (In Progress):</a:t>
            </a:r>
          </a:p>
          <a:p>
            <a:pPr marL="285750" marR="0" lvl="0" indent="-285750" rtl="0">
              <a:lnSpc>
                <a:spcPct val="100000"/>
              </a:lnSpc>
              <a:spcBef>
                <a:spcPts val="0"/>
              </a:spcBef>
              <a:spcAft>
                <a:spcPts val="0"/>
              </a:spcAft>
              <a:buFont typeface="Arial" panose="020B0604020202020204" pitchFamily="34" charset="0"/>
              <a:buChar char="•"/>
            </a:pPr>
            <a:r>
              <a:rPr lang="en-US" altLang="en-US" dirty="0">
                <a:latin typeface="Verdana" panose="020B0604030504040204" pitchFamily="34" charset="0"/>
                <a:ea typeface="Verdana" panose="020B0604030504040204" pitchFamily="34" charset="0"/>
              </a:rPr>
              <a:t>Developed the text-to-speech system to convert Braille inputs into real-time audio outputs.</a:t>
            </a:r>
          </a:p>
          <a:p>
            <a:pPr marL="285750" marR="0" lvl="0" indent="-285750" rtl="0">
              <a:lnSpc>
                <a:spcPct val="100000"/>
              </a:lnSpc>
              <a:spcBef>
                <a:spcPts val="0"/>
              </a:spcBef>
              <a:spcAft>
                <a:spcPts val="0"/>
              </a:spcAft>
              <a:buFont typeface="Arial" panose="020B0604020202020204" pitchFamily="34" charset="0"/>
              <a:buChar char="•"/>
            </a:pPr>
            <a:r>
              <a:rPr lang="en-US" altLang="en-US" dirty="0">
                <a:latin typeface="Verdana" panose="020B0604030504040204" pitchFamily="34" charset="0"/>
                <a:ea typeface="Verdana" panose="020B0604030504040204" pitchFamily="34" charset="0"/>
              </a:rPr>
              <a:t>Implemented error-handling mechanisms to manage invalid inputs.</a:t>
            </a:r>
          </a:p>
          <a:p>
            <a:pPr marL="285750" marR="0" lvl="0" indent="-285750" rtl="0">
              <a:lnSpc>
                <a:spcPct val="100000"/>
              </a:lnSpc>
              <a:spcBef>
                <a:spcPts val="0"/>
              </a:spcBef>
              <a:spcAft>
                <a:spcPts val="0"/>
              </a:spcAft>
              <a:buFont typeface="Arial" panose="020B0604020202020204" pitchFamily="34" charset="0"/>
              <a:buChar char="•"/>
            </a:pPr>
            <a:r>
              <a:rPr lang="en-US" altLang="en-US" dirty="0">
                <a:latin typeface="Verdana" panose="020B0604030504040204" pitchFamily="34" charset="0"/>
                <a:ea typeface="Verdana" panose="020B0604030504040204" pitchFamily="34" charset="0"/>
              </a:rPr>
              <a:t>Fine-tuning the audio clarity and response time for optimal performance.</a:t>
            </a:r>
          </a:p>
          <a:p>
            <a:pPr marR="0" lvl="0" rtl="0">
              <a:lnSpc>
                <a:spcPct val="100000"/>
              </a:lnSpc>
              <a:spcBef>
                <a:spcPts val="0"/>
              </a:spcBef>
              <a:spcAft>
                <a:spcPts val="0"/>
              </a:spcAft>
            </a:pPr>
            <a:r>
              <a:rPr lang="en-US" altLang="en-US" dirty="0">
                <a:latin typeface="Verdana" panose="020B0604030504040204" pitchFamily="34" charset="0"/>
                <a:ea typeface="Verdana" panose="020B0604030504040204" pitchFamily="34" charset="0"/>
              </a:rPr>
              <a:t> </a:t>
            </a:r>
            <a:r>
              <a:rPr lang="en-US" altLang="en-US" b="1" dirty="0">
                <a:latin typeface="Verdana" panose="020B0604030504040204" pitchFamily="34" charset="0"/>
                <a:ea typeface="Verdana" panose="020B0604030504040204" pitchFamily="34" charset="0"/>
              </a:rPr>
              <a:t>System Testing and Validation (Ongoing):</a:t>
            </a:r>
          </a:p>
          <a:p>
            <a:pPr marL="285750" marR="0" lvl="0" indent="-285750" rtl="0">
              <a:lnSpc>
                <a:spcPct val="100000"/>
              </a:lnSpc>
              <a:spcBef>
                <a:spcPts val="0"/>
              </a:spcBef>
              <a:spcAft>
                <a:spcPts val="0"/>
              </a:spcAft>
              <a:buFont typeface="Arial" panose="020B0604020202020204" pitchFamily="34" charset="0"/>
              <a:buChar char="•"/>
            </a:pPr>
            <a:r>
              <a:rPr lang="en-US" altLang="en-US" dirty="0">
                <a:latin typeface="Verdana" panose="020B0604030504040204" pitchFamily="34" charset="0"/>
                <a:ea typeface="Verdana" panose="020B0604030504040204" pitchFamily="34" charset="0"/>
              </a:rPr>
              <a:t>Testing the system for real-world usability, including rapid inputs and long-duration use.</a:t>
            </a:r>
          </a:p>
          <a:p>
            <a:pPr marL="285750" marR="0" lvl="0" indent="-285750" rtl="0">
              <a:lnSpc>
                <a:spcPct val="100000"/>
              </a:lnSpc>
              <a:spcBef>
                <a:spcPts val="0"/>
              </a:spcBef>
              <a:spcAft>
                <a:spcPts val="0"/>
              </a:spcAft>
              <a:buFont typeface="Arial" panose="020B0604020202020204" pitchFamily="34" charset="0"/>
              <a:buChar char="•"/>
            </a:pPr>
            <a:r>
              <a:rPr lang="en-US" altLang="en-US" dirty="0">
                <a:latin typeface="Verdana" panose="020B0604030504040204" pitchFamily="34" charset="0"/>
                <a:ea typeface="Verdana" panose="020B0604030504040204" pitchFamily="34" charset="0"/>
              </a:rPr>
              <a:t>Gathering feedback for improvement from initial tests.</a:t>
            </a:r>
          </a:p>
          <a:p>
            <a:pPr marL="285750" marR="0" lvl="0" indent="-285750" rtl="0">
              <a:lnSpc>
                <a:spcPct val="100000"/>
              </a:lnSpc>
              <a:spcBef>
                <a:spcPts val="0"/>
              </a:spcBef>
              <a:spcAft>
                <a:spcPts val="0"/>
              </a:spcAft>
              <a:buFont typeface="Arial" panose="020B0604020202020204" pitchFamily="34" charset="0"/>
              <a:buChar char="•"/>
            </a:pPr>
            <a:endParaRPr lang="en-IN" sz="1000" dirty="0">
              <a:latin typeface="Verdana" panose="020B0604030504040204" pitchFamily="34" charset="0"/>
              <a:ea typeface="Verdana" panose="020B0604030504040204" pitchFamily="34" charset="0"/>
            </a:endParaRPr>
          </a:p>
        </p:txBody>
      </p:sp>
      <p:sp>
        <p:nvSpPr>
          <p:cNvPr id="2" name="Google Shape;125;p3"/>
          <p:cNvSpPr txBox="1"/>
          <p:nvPr/>
        </p:nvSpPr>
        <p:spPr>
          <a:xfrm>
            <a:off x="7416623" y="1112875"/>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Individual Contribution </a:t>
            </a:r>
          </a:p>
          <a:p>
            <a:pPr lvl="3"/>
            <a:r>
              <a:rPr lang="en-IN" dirty="0">
                <a:latin typeface="Verdana" panose="020B0604030504040204" pitchFamily="34" charset="0"/>
                <a:ea typeface="Verdana" panose="020B0604030504040204" pitchFamily="34" charset="0"/>
              </a:rPr>
              <a:t>Key contributions: M. </a:t>
            </a:r>
            <a:r>
              <a:rPr lang="en-IN" dirty="0" err="1">
                <a:latin typeface="Verdana" panose="020B0604030504040204" pitchFamily="34" charset="0"/>
                <a:ea typeface="Verdana" panose="020B0604030504040204" pitchFamily="34" charset="0"/>
              </a:rPr>
              <a:t>Nivas</a:t>
            </a:r>
            <a:r>
              <a:rPr lang="en-IN" dirty="0">
                <a:latin typeface="Verdana" panose="020B0604030504040204" pitchFamily="34" charset="0"/>
                <a:ea typeface="Verdana" panose="020B0604030504040204" pitchFamily="34" charset="0"/>
              </a:rPr>
              <a:t> Reddy</a:t>
            </a:r>
          </a:p>
          <a:p>
            <a:pPr lvl="3"/>
            <a:endParaRPr lang="en-IN" dirty="0">
              <a:latin typeface="Verdana" panose="020B0604030504040204" pitchFamily="34" charset="0"/>
              <a:ea typeface="Verdana" panose="020B0604030504040204" pitchFamily="34" charset="0"/>
            </a:endParaRPr>
          </a:p>
          <a:p>
            <a:pPr marL="285750" lvl="1" indent="-285750">
              <a:buFont typeface="Arial" panose="020B0604020202020204" pitchFamily="34" charset="0"/>
              <a:buChar char="•"/>
            </a:pPr>
            <a:r>
              <a:rPr lang="en-IN" dirty="0">
                <a:latin typeface="Verdana" panose="020B0604030504040204" pitchFamily="34" charset="0"/>
                <a:ea typeface="Verdana" panose="020B0604030504040204" pitchFamily="34" charset="0"/>
              </a:rPr>
              <a:t>Hardware integration</a:t>
            </a:r>
          </a:p>
          <a:p>
            <a:pPr marL="285750" marR="0" lvl="0" indent="-285750" rtl="0">
              <a:lnSpc>
                <a:spcPct val="100000"/>
              </a:lnSpc>
              <a:spcBef>
                <a:spcPts val="0"/>
              </a:spcBef>
              <a:spcAft>
                <a:spcPts val="0"/>
              </a:spcAft>
              <a:buFont typeface="Arial" panose="020B0604020202020204" pitchFamily="34" charset="0"/>
              <a:buChar char="•"/>
            </a:pPr>
            <a:r>
              <a:rPr lang="en-IN" dirty="0">
                <a:latin typeface="Verdana" panose="020B0604030504040204" pitchFamily="34" charset="0"/>
                <a:ea typeface="Verdana" panose="020B0604030504040204" pitchFamily="34" charset="0"/>
              </a:rPr>
              <a:t>Testing</a:t>
            </a:r>
          </a:p>
          <a:p>
            <a:pPr marL="285750" marR="0" lvl="0" indent="-285750" rtl="0">
              <a:lnSpc>
                <a:spcPct val="100000"/>
              </a:lnSpc>
              <a:spcBef>
                <a:spcPts val="0"/>
              </a:spcBef>
              <a:spcAft>
                <a:spcPts val="0"/>
              </a:spcAft>
              <a:buFont typeface="Arial" panose="020B0604020202020204" pitchFamily="34" charset="0"/>
              <a:buChar char="•"/>
            </a:pPr>
            <a:r>
              <a:rPr lang="en-IN" dirty="0">
                <a:latin typeface="Verdana" panose="020B0604030504040204" pitchFamily="34" charset="0"/>
                <a:ea typeface="Verdana" panose="020B0604030504040204" pitchFamily="34" charset="0"/>
              </a:rPr>
              <a:t>Debugging the braille pushbutton</a:t>
            </a: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lvl="3"/>
            <a:r>
              <a:rPr lang="en-IN" dirty="0">
                <a:latin typeface="Verdana" panose="020B0604030504040204" pitchFamily="34" charset="0"/>
                <a:ea typeface="Verdana" panose="020B0604030504040204" pitchFamily="34" charset="0"/>
              </a:rPr>
              <a:t>Key contributions: N. Varun </a:t>
            </a:r>
            <a:r>
              <a:rPr lang="en-IN" dirty="0" err="1">
                <a:latin typeface="Verdana" panose="020B0604030504040204" pitchFamily="34" charset="0"/>
                <a:ea typeface="Verdana" panose="020B0604030504040204" pitchFamily="34" charset="0"/>
              </a:rPr>
              <a:t>kumar</a:t>
            </a:r>
            <a:endParaRPr lang="en-IN" dirty="0">
              <a:latin typeface="Verdana" panose="020B0604030504040204" pitchFamily="34" charset="0"/>
              <a:ea typeface="Verdana" panose="020B0604030504040204" pitchFamily="34" charset="0"/>
            </a:endParaRPr>
          </a:p>
          <a:p>
            <a:pPr lvl="3"/>
            <a:endParaRPr lang="en-IN" dirty="0">
              <a:latin typeface="Verdana" panose="020B0604030504040204" pitchFamily="34" charset="0"/>
              <a:ea typeface="Verdana" panose="020B0604030504040204" pitchFamily="34" charset="0"/>
            </a:endParaRPr>
          </a:p>
          <a:p>
            <a:pPr marL="285750" lvl="1" indent="-285750">
              <a:buFont typeface="Arial" panose="020B0604020202020204" pitchFamily="34" charset="0"/>
              <a:buChar char="•"/>
            </a:pPr>
            <a:r>
              <a:rPr lang="en-IN" dirty="0">
                <a:latin typeface="Verdana" panose="020B0604030504040204" pitchFamily="34" charset="0"/>
                <a:ea typeface="Verdana" panose="020B0604030504040204" pitchFamily="34" charset="0"/>
              </a:rPr>
              <a:t>Software development</a:t>
            </a:r>
          </a:p>
          <a:p>
            <a:pPr marL="285750" lvl="1" indent="-285750">
              <a:buFont typeface="Arial" panose="020B0604020202020204" pitchFamily="34" charset="0"/>
              <a:buChar char="•"/>
            </a:pPr>
            <a:r>
              <a:rPr lang="en-IN" dirty="0">
                <a:latin typeface="Verdana" panose="020B0604030504040204" pitchFamily="34" charset="0"/>
                <a:ea typeface="Verdana" panose="020B0604030504040204" pitchFamily="34" charset="0"/>
              </a:rPr>
              <a:t>Speech synthesis implementation</a:t>
            </a:r>
          </a:p>
          <a:p>
            <a:pPr marL="285750" lvl="1" indent="-285750">
              <a:buFont typeface="Arial" panose="020B0604020202020204" pitchFamily="34" charset="0"/>
              <a:buChar char="•"/>
            </a:pPr>
            <a:r>
              <a:rPr lang="en-IN" dirty="0">
                <a:latin typeface="Verdana" panose="020B0604030504040204" pitchFamily="34" charset="0"/>
                <a:ea typeface="Verdana" panose="020B0604030504040204" pitchFamily="34" charset="0"/>
              </a:rPr>
              <a:t>Error handling mechanism</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dirty="0"/>
          </a:p>
        </p:txBody>
      </p:sp>
      <p:sp>
        <p:nvSpPr>
          <p:cNvPr id="4" name="Google Shape;125;p3"/>
          <p:cNvSpPr txBox="1"/>
          <p:nvPr/>
        </p:nvSpPr>
        <p:spPr>
          <a:xfrm>
            <a:off x="1000124" y="0"/>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n-US" sz="2400" b="1" i="0" u="none" strike="noStrike" cap="none" dirty="0">
                <a:solidFill>
                  <a:srgbClr val="000000"/>
                </a:solidFill>
                <a:latin typeface="Montserrat" panose="00000500000000000000"/>
                <a:ea typeface="Montserrat" panose="00000500000000000000"/>
                <a:cs typeface="Montserrat" panose="00000500000000000000"/>
                <a:sym typeface="Montserrat" panose="00000500000000000000"/>
              </a:rPr>
              <a:t>Conclusion &amp; Future Work</a:t>
            </a:r>
            <a:endParaRPr lang="en-US"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5" name="Google Shape;125;p3"/>
          <p:cNvSpPr txBox="1"/>
          <p:nvPr/>
        </p:nvSpPr>
        <p:spPr>
          <a:xfrm>
            <a:off x="452498" y="315347"/>
            <a:ext cx="11464520" cy="6227306"/>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 </a:t>
            </a:r>
            <a:r>
              <a:rPr lang="en-IN" sz="1600" b="1" dirty="0">
                <a:latin typeface="Verdana" panose="020B0604030504040204" pitchFamily="34" charset="0"/>
                <a:ea typeface="Verdana" panose="020B0604030504040204" pitchFamily="34" charset="0"/>
              </a:rPr>
              <a:t>Conclusion </a:t>
            </a: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r>
              <a:rPr lang="en-US" altLang="en-US" sz="1600" dirty="0">
                <a:latin typeface="Verdana" panose="020B0604030504040204" pitchFamily="34" charset="0"/>
                <a:ea typeface="Verdana" panose="020B0604030504040204" pitchFamily="34" charset="0"/>
                <a:cs typeface="Calibri" panose="020F0502020204030204" charset="0"/>
              </a:rPr>
              <a:t>The first phase of the Braille-to-Speech project successfully demonstrates the feasibility of converting Braille input into clear and accurate speech output using a pushbutton-based system. The device has proven to be user-friendly, portable, and efficient, with rapid response times and robust performance across various test scenarios. By addressing accessibility challenges for visually impaired individuals, this system offers an affordable and effective solution for real-time communication and learning. The results validate the design's reliability and functionality, laying a solid foundation for further development.</a:t>
            </a: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r>
              <a:rPr lang="en-IN" sz="1600" b="1" dirty="0">
                <a:latin typeface="Verdana" panose="020B0604030504040204" pitchFamily="34" charset="0"/>
                <a:ea typeface="Verdana" panose="020B0604030504040204" pitchFamily="34" charset="0"/>
              </a:rPr>
              <a:t>Future Work</a:t>
            </a:r>
          </a:p>
          <a:p>
            <a:pPr marR="0" lvl="0" rtl="0">
              <a:lnSpc>
                <a:spcPct val="100000"/>
              </a:lnSpc>
              <a:spcBef>
                <a:spcPts val="0"/>
              </a:spcBef>
              <a:spcAft>
                <a:spcPts val="0"/>
              </a:spcAft>
            </a:pPr>
            <a:endParaRPr lang="en-IN" b="1"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r>
              <a:rPr lang="en-US" altLang="en-US" sz="1600" b="1" dirty="0">
                <a:latin typeface="Verdana" panose="020B0604030504040204" pitchFamily="34" charset="0"/>
                <a:ea typeface="Verdana" panose="020B0604030504040204" pitchFamily="34" charset="0"/>
              </a:rPr>
              <a:t>Integration of Multi-Language Support:</a:t>
            </a:r>
          </a:p>
          <a:p>
            <a:pPr marR="0" lvl="0" rtl="0">
              <a:lnSpc>
                <a:spcPct val="100000"/>
              </a:lnSpc>
              <a:spcBef>
                <a:spcPts val="0"/>
              </a:spcBef>
              <a:spcAft>
                <a:spcPts val="0"/>
              </a:spcAft>
            </a:pPr>
            <a:r>
              <a:rPr lang="en-US" altLang="en-US" sz="1600" dirty="0">
                <a:latin typeface="Verdana" panose="020B0604030504040204" pitchFamily="34" charset="0"/>
                <a:ea typeface="Verdana" panose="020B0604030504040204" pitchFamily="34" charset="0"/>
              </a:rPr>
              <a:t>Enhance the system to support multiple languages, allowing users to switch between languages as per their requirements.</a:t>
            </a:r>
          </a:p>
          <a:p>
            <a:pPr marR="0" lvl="0" rtl="0">
              <a:lnSpc>
                <a:spcPct val="100000"/>
              </a:lnSpc>
              <a:spcBef>
                <a:spcPts val="0"/>
              </a:spcBef>
              <a:spcAft>
                <a:spcPts val="0"/>
              </a:spcAft>
            </a:pPr>
            <a:endParaRPr lang="en-US" altLang="en-US" sz="1600"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r>
              <a:rPr lang="en-US" altLang="en-US" sz="1600" b="1" dirty="0">
                <a:latin typeface="Verdana" panose="020B0604030504040204" pitchFamily="34" charset="0"/>
                <a:ea typeface="Verdana" panose="020B0604030504040204" pitchFamily="34" charset="0"/>
              </a:rPr>
              <a:t>Real-Time Error Feedback:</a:t>
            </a:r>
          </a:p>
          <a:p>
            <a:pPr marR="0" lvl="0" rtl="0">
              <a:lnSpc>
                <a:spcPct val="100000"/>
              </a:lnSpc>
              <a:spcBef>
                <a:spcPts val="0"/>
              </a:spcBef>
              <a:spcAft>
                <a:spcPts val="0"/>
              </a:spcAft>
            </a:pPr>
            <a:r>
              <a:rPr lang="en-US" altLang="en-US" sz="1600" dirty="0">
                <a:latin typeface="Verdana" panose="020B0604030504040204" pitchFamily="34" charset="0"/>
                <a:ea typeface="Verdana" panose="020B0604030504040204" pitchFamily="34" charset="0"/>
              </a:rPr>
              <a:t>Implement advanced error detection mechanisms to notify users of incorrect inputs or invalid Braille patterns.</a:t>
            </a:r>
          </a:p>
          <a:p>
            <a:pPr marR="0" lvl="0" rtl="0">
              <a:lnSpc>
                <a:spcPct val="100000"/>
              </a:lnSpc>
              <a:spcBef>
                <a:spcPts val="0"/>
              </a:spcBef>
              <a:spcAft>
                <a:spcPts val="0"/>
              </a:spcAft>
            </a:pPr>
            <a:endParaRPr lang="en-US" altLang="en-US" sz="1600"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r>
              <a:rPr lang="en-US" altLang="en-US" sz="1600" b="1" dirty="0">
                <a:latin typeface="Verdana" panose="020B0604030504040204" pitchFamily="34" charset="0"/>
                <a:ea typeface="Verdana" panose="020B0604030504040204" pitchFamily="34" charset="0"/>
              </a:rPr>
              <a:t>Wireless Connectivity:</a:t>
            </a:r>
          </a:p>
          <a:p>
            <a:pPr marR="0" lvl="0" rtl="0">
              <a:lnSpc>
                <a:spcPct val="100000"/>
              </a:lnSpc>
              <a:spcBef>
                <a:spcPts val="0"/>
              </a:spcBef>
              <a:spcAft>
                <a:spcPts val="0"/>
              </a:spcAft>
            </a:pPr>
            <a:r>
              <a:rPr lang="en-US" altLang="en-US" sz="1600" dirty="0">
                <a:latin typeface="Verdana" panose="020B0604030504040204" pitchFamily="34" charset="0"/>
                <a:ea typeface="Verdana" panose="020B0604030504040204" pitchFamily="34" charset="0"/>
              </a:rPr>
              <a:t>Add features like Bluetooth or Wi-Fi to enable the device to connect to smartphones or other smart systems for additional functionalities.</a:t>
            </a:r>
          </a:p>
          <a:p>
            <a:pPr marR="0" lvl="0" rtl="0">
              <a:lnSpc>
                <a:spcPct val="100000"/>
              </a:lnSpc>
              <a:spcBef>
                <a:spcPts val="0"/>
              </a:spcBef>
              <a:spcAft>
                <a:spcPts val="0"/>
              </a:spcAft>
            </a:pPr>
            <a:endParaRPr lang="en-US" altLang="en-US" sz="1600"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r>
              <a:rPr lang="en-US" altLang="en-US" sz="1600" b="1" dirty="0">
                <a:latin typeface="Verdana" panose="020B0604030504040204" pitchFamily="34" charset="0"/>
                <a:ea typeface="Verdana" panose="020B0604030504040204" pitchFamily="34" charset="0"/>
              </a:rPr>
              <a:t>Battery Optimization:</a:t>
            </a:r>
          </a:p>
          <a:p>
            <a:pPr marR="0" lvl="0" rtl="0">
              <a:lnSpc>
                <a:spcPct val="100000"/>
              </a:lnSpc>
              <a:spcBef>
                <a:spcPts val="0"/>
              </a:spcBef>
              <a:spcAft>
                <a:spcPts val="0"/>
              </a:spcAft>
            </a:pPr>
            <a:r>
              <a:rPr lang="en-US" altLang="en-US" sz="1600" dirty="0">
                <a:latin typeface="Verdana" panose="020B0604030504040204" pitchFamily="34" charset="0"/>
                <a:ea typeface="Verdana" panose="020B0604030504040204" pitchFamily="34" charset="0"/>
              </a:rPr>
              <a:t>Improve the energy efficiency of the device to extend battery life for prolonged usage.</a:t>
            </a:r>
          </a:p>
          <a:p>
            <a:pPr marR="0" lvl="0" rtl="0">
              <a:lnSpc>
                <a:spcPct val="100000"/>
              </a:lnSpc>
              <a:spcBef>
                <a:spcPts val="0"/>
              </a:spcBef>
              <a:spcAft>
                <a:spcPts val="0"/>
              </a:spcAft>
            </a:pPr>
            <a:endParaRPr lang="en-US" altLang="en-US" sz="1600" b="1"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g2fee63df26b_0_0"/>
          <p:cNvSpPr txBox="1"/>
          <p:nvPr/>
        </p:nvSpPr>
        <p:spPr>
          <a:xfrm>
            <a:off x="1233714" y="2607717"/>
            <a:ext cx="9724500" cy="1862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1500"/>
              <a:buFont typeface="Arial" panose="020B0604020202020204"/>
              <a:buNone/>
            </a:pPr>
            <a:r>
              <a:rPr lang="en-US" sz="11500" b="1" i="0" u="none" strike="noStrike" cap="none">
                <a:solidFill>
                  <a:srgbClr val="007069"/>
                </a:solidFill>
                <a:latin typeface="Open Sans" panose="020B0606030504020204"/>
                <a:ea typeface="Open Sans" panose="020B0606030504020204"/>
                <a:cs typeface="Open Sans" panose="020B0606030504020204"/>
                <a:sym typeface="Open Sans" panose="020B0606030504020204"/>
              </a:rPr>
              <a:t>THANK </a:t>
            </a:r>
            <a:r>
              <a:rPr lang="en-US" sz="11500" b="1" i="0" u="none" strike="noStrike" cap="none">
                <a:solidFill>
                  <a:srgbClr val="A5A5A5"/>
                </a:solidFill>
                <a:latin typeface="Open Sans" panose="020B0606030504020204"/>
                <a:ea typeface="Open Sans" panose="020B0606030504020204"/>
                <a:cs typeface="Open Sans" panose="020B0606030504020204"/>
                <a:sym typeface="Open Sans" panose="020B0606030504020204"/>
              </a:rPr>
              <a:t>YOU</a:t>
            </a:r>
            <a:endParaRPr sz="1400" b="0" i="0" u="none" strike="noStrike" cap="none">
              <a:solidFill>
                <a:srgbClr val="000000"/>
              </a:solidFill>
              <a:latin typeface="Aharoni"/>
              <a:ea typeface="Aharoni"/>
              <a:cs typeface="Aharoni"/>
              <a:sym typeface="Aharoni"/>
            </a:endParaRPr>
          </a:p>
        </p:txBody>
      </p:sp>
      <p:sp>
        <p:nvSpPr>
          <p:cNvPr id="744" name="Google Shape;744;g2fee63df26b_0_0"/>
          <p:cNvSpPr txBox="1"/>
          <p:nvPr/>
        </p:nvSpPr>
        <p:spPr>
          <a:xfrm>
            <a:off x="1596571" y="4466045"/>
            <a:ext cx="8998800" cy="40006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panose="020B0604020202020204"/>
              <a:buNone/>
            </a:pPr>
            <a:r>
              <a:rPr lang="en-US" sz="2000" b="1" dirty="0">
                <a:solidFill>
                  <a:srgbClr val="7F7F7F"/>
                </a:solidFill>
                <a:latin typeface="Open Sans" panose="020B0606030504020204"/>
                <a:ea typeface="Open Sans" panose="020B0606030504020204"/>
                <a:cs typeface="Open Sans" panose="020B0606030504020204"/>
                <a:sym typeface="Open Sans" panose="020B0606030504020204"/>
              </a:rPr>
              <a:t>Have a Great Day ! </a:t>
            </a:r>
            <a:endParaRPr sz="1400" b="0" i="0" u="none" strike="noStrike" cap="none" dirty="0">
              <a:solidFill>
                <a:srgbClr val="000000"/>
              </a:solidFill>
              <a:latin typeface="Aharoni"/>
              <a:ea typeface="Aharoni"/>
              <a:cs typeface="Aharoni"/>
              <a:sym typeface="Aharon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8" name="Google Shape;125;p3"/>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panose="00000500000000000000"/>
                <a:ea typeface="Montserrat" panose="00000500000000000000"/>
                <a:cs typeface="Montserrat" panose="00000500000000000000"/>
                <a:sym typeface="Montserrat" panose="00000500000000000000"/>
              </a:rPr>
              <a:t>Objective and Goals</a:t>
            </a:r>
            <a:endParaRPr dirty="0"/>
          </a:p>
        </p:txBody>
      </p:sp>
      <p:sp>
        <p:nvSpPr>
          <p:cNvPr id="3" name="Google Shape;120;p76"/>
          <p:cNvSpPr/>
          <p:nvPr/>
        </p:nvSpPr>
        <p:spPr>
          <a:xfrm>
            <a:off x="550606" y="765905"/>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2000" b="1" i="0" u="none" strike="noStrike" cap="none" dirty="0">
                <a:solidFill>
                  <a:schemeClr val="lt1"/>
                </a:solidFill>
                <a:latin typeface="Verdana" panose="020B0604030504040204"/>
                <a:ea typeface="Verdana" panose="020B0604030504040204"/>
                <a:cs typeface="Verdana" panose="020B0604030504040204"/>
                <a:sym typeface="Verdana" panose="020B0604030504040204"/>
              </a:rPr>
              <a:t>Objective </a:t>
            </a:r>
            <a:endParaRPr sz="1000" b="1"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5" name="Google Shape;120;p76"/>
          <p:cNvSpPr/>
          <p:nvPr/>
        </p:nvSpPr>
        <p:spPr>
          <a:xfrm>
            <a:off x="550606" y="3156229"/>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2000" b="1" i="0" u="none" strike="noStrike" cap="none" dirty="0">
                <a:solidFill>
                  <a:schemeClr val="lt1"/>
                </a:solidFill>
                <a:latin typeface="Verdana" panose="020B0604030504040204"/>
                <a:ea typeface="Verdana" panose="020B0604030504040204"/>
                <a:cs typeface="Verdana" panose="020B0604030504040204"/>
                <a:sym typeface="Verdana" panose="020B0604030504040204"/>
              </a:rPr>
              <a:t>Goals</a:t>
            </a:r>
            <a:endParaRPr sz="1000" b="1"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33" name="TextBox 32"/>
          <p:cNvSpPr txBox="1"/>
          <p:nvPr/>
        </p:nvSpPr>
        <p:spPr>
          <a:xfrm>
            <a:off x="894222" y="858591"/>
            <a:ext cx="9731375" cy="1945005"/>
          </a:xfrm>
          <a:prstGeom prst="rect">
            <a:avLst/>
          </a:prstGeom>
          <a:noFill/>
        </p:spPr>
        <p:txBody>
          <a:bodyPr wrap="square" rtlCol="0">
            <a:noAutofit/>
          </a:bodyPr>
          <a:lstStyle/>
          <a:p>
            <a:r>
              <a:rPr lang="en-IN" dirty="0">
                <a:latin typeface="Verdana" panose="020B0604030504040204" pitchFamily="34" charset="0"/>
                <a:ea typeface="Verdana" panose="020B0604030504040204" pitchFamily="34" charset="0"/>
              </a:rPr>
              <a:t> </a:t>
            </a:r>
          </a:p>
          <a:p>
            <a:endParaRPr lang="en-IN" dirty="0">
              <a:latin typeface="Verdana" panose="020B0604030504040204" pitchFamily="34" charset="0"/>
              <a:ea typeface="Verdana" panose="020B0604030504040204" pitchFamily="34" charset="0"/>
            </a:endParaRPr>
          </a:p>
          <a:p>
            <a:r>
              <a:rPr lang="en-US" altLang="en-US" sz="1800" dirty="0">
                <a:latin typeface="Times New Roman" panose="02020603050405020304" pitchFamily="18" charset="0"/>
                <a:ea typeface="Verdana" panose="020B0604030504040204" pitchFamily="34" charset="0"/>
                <a:cs typeface="Times New Roman" panose="02020603050405020304" pitchFamily="18" charset="0"/>
              </a:rPr>
              <a:t>The primary objective of the "Braille to Speech" project is to develop an assistive device that translates Braille input into audible speech, enhancing accessibility for visually impaired individuals. This device will use pushbuttons to simulate Braille input patterns, and based on the button presses, corresponding sounds will be played through a speaker. The system aims to bridge communication gaps by providing an efficient and user-friendly solution for converting Braille symbols into spoken language.</a:t>
            </a:r>
          </a:p>
          <a:p>
            <a:endParaRPr lang="en-IN" sz="1500"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p:txBody>
      </p:sp>
      <p:sp>
        <p:nvSpPr>
          <p:cNvPr id="34" name="TextBox 33"/>
          <p:cNvSpPr txBox="1"/>
          <p:nvPr/>
        </p:nvSpPr>
        <p:spPr>
          <a:xfrm>
            <a:off x="877220" y="3506772"/>
            <a:ext cx="9943179" cy="2769989"/>
          </a:xfrm>
          <a:prstGeom prst="rect">
            <a:avLst/>
          </a:prstGeom>
          <a:noFill/>
        </p:spPr>
        <p:txBody>
          <a:bodyPr wrap="square" rtlCol="0">
            <a:spAutoFit/>
          </a:bodyPr>
          <a:lstStyle/>
          <a:p>
            <a:r>
              <a:rPr lang="en-IN" sz="1500" b="1" dirty="0">
                <a:latin typeface="Verdana" panose="020B0604030504040204" pitchFamily="34" charset="0"/>
                <a:ea typeface="Verdana" panose="020B0604030504040204" pitchFamily="34" charset="0"/>
              </a:rPr>
              <a:t>Main Goals </a:t>
            </a:r>
          </a:p>
          <a:p>
            <a:pPr marL="285750" indent="-285750">
              <a:buFont typeface="Arial" panose="020B0604020202020204" pitchFamily="34" charset="0"/>
              <a:buChar char="•"/>
            </a:pPr>
            <a:r>
              <a:rPr lang="en-US" altLang="en-US" sz="1800" dirty="0">
                <a:latin typeface="Times New Roman" panose="02020603050405020304" pitchFamily="18" charset="0"/>
                <a:ea typeface="Verdana" panose="020B0604030504040204" pitchFamily="34" charset="0"/>
                <a:cs typeface="Times New Roman" panose="02020603050405020304" pitchFamily="18" charset="0"/>
              </a:rPr>
              <a:t>Braille to Speech Conversion</a:t>
            </a:r>
          </a:p>
          <a:p>
            <a:pPr marL="285750" indent="-285750">
              <a:buFont typeface="Arial" panose="020B0604020202020204" pitchFamily="34" charset="0"/>
              <a:buChar char="•"/>
            </a:pPr>
            <a:r>
              <a:rPr lang="en-US" altLang="en-US" sz="1800" dirty="0" err="1">
                <a:latin typeface="Times New Roman" panose="02020603050405020304" pitchFamily="18" charset="0"/>
                <a:ea typeface="Verdana" panose="020B0604030504040204" pitchFamily="34" charset="0"/>
                <a:cs typeface="Times New Roman" panose="02020603050405020304" pitchFamily="18" charset="0"/>
              </a:rPr>
              <a:t>User Accessibility</a:t>
            </a:r>
          </a:p>
          <a:p>
            <a:pPr marL="285750" indent="-285750">
              <a:buFont typeface="Arial" panose="020B0604020202020204" pitchFamily="34" charset="0"/>
              <a:buChar char="•"/>
            </a:pPr>
            <a:r>
              <a:rPr lang="en-US" altLang="en-US" sz="1800" dirty="0" err="1">
                <a:latin typeface="Times New Roman" panose="02020603050405020304" pitchFamily="18" charset="0"/>
                <a:ea typeface="Verdana" panose="020B0604030504040204" pitchFamily="34" charset="0"/>
                <a:cs typeface="Times New Roman" panose="02020603050405020304" pitchFamily="18" charset="0"/>
              </a:rPr>
              <a:t>Accurate Mapping</a:t>
            </a:r>
          </a:p>
          <a:p>
            <a:pPr marL="285750" indent="-285750">
              <a:buFont typeface="Arial" panose="020B0604020202020204" pitchFamily="34" charset="0"/>
              <a:buChar char="•"/>
            </a:pPr>
            <a:r>
              <a:rPr lang="en-US" altLang="en-US" sz="1800" dirty="0">
                <a:latin typeface="Times New Roman" panose="02020603050405020304" pitchFamily="18" charset="0"/>
                <a:ea typeface="Verdana" panose="020B0604030504040204" pitchFamily="34" charset="0"/>
                <a:cs typeface="Times New Roman" panose="02020603050405020304" pitchFamily="18" charset="0"/>
              </a:rPr>
              <a:t>Real-Time Output</a:t>
            </a:r>
          </a:p>
          <a:p>
            <a:endParaRPr lang="en-IN" sz="1500" dirty="0">
              <a:latin typeface="Verdana" panose="020B0604030504040204" pitchFamily="34" charset="0"/>
              <a:ea typeface="Verdana" panose="020B0604030504040204" pitchFamily="34" charset="0"/>
            </a:endParaRPr>
          </a:p>
          <a:p>
            <a:r>
              <a:rPr lang="en-IN" sz="1800" b="1" dirty="0">
                <a:latin typeface="Times New Roman" panose="02020603050405020304" pitchFamily="18" charset="0"/>
                <a:ea typeface="Verdana" panose="020B0604030504040204" pitchFamily="34" charset="0"/>
                <a:cs typeface="Times New Roman" panose="02020603050405020304" pitchFamily="18" charset="0"/>
              </a:rPr>
              <a:t>Additional Goals </a:t>
            </a:r>
          </a:p>
          <a:p>
            <a:pPr marL="285750" indent="-285750">
              <a:buFont typeface="Arial" panose="020B0604020202020204" pitchFamily="34" charset="0"/>
              <a:buChar char="•"/>
            </a:pPr>
            <a:r>
              <a:rPr lang="en-US" altLang="en-US" sz="1800" dirty="0" err="1">
                <a:latin typeface="Times New Roman" panose="02020603050405020304" pitchFamily="18" charset="0"/>
                <a:ea typeface="Verdana" panose="020B0604030504040204" pitchFamily="34" charset="0"/>
                <a:cs typeface="Times New Roman" panose="02020603050405020304" pitchFamily="18" charset="0"/>
              </a:rPr>
              <a:t>Customizability</a:t>
            </a:r>
          </a:p>
          <a:p>
            <a:pPr marL="285750" indent="-285750">
              <a:buFont typeface="Arial" panose="020B0604020202020204" pitchFamily="34" charset="0"/>
              <a:buChar char="•"/>
            </a:pPr>
            <a:r>
              <a:rPr lang="en-US" altLang="en-US" sz="1800" dirty="0" err="1">
                <a:latin typeface="Times New Roman" panose="02020603050405020304" pitchFamily="18" charset="0"/>
                <a:ea typeface="Verdana" panose="020B0604030504040204" pitchFamily="34" charset="0"/>
                <a:cs typeface="Times New Roman" panose="02020603050405020304" pitchFamily="18" charset="0"/>
              </a:rPr>
              <a:t>Power Efficiency</a:t>
            </a:r>
          </a:p>
          <a:p>
            <a:pPr marL="285750" indent="-285750">
              <a:buFont typeface="Arial" panose="020B0604020202020204" pitchFamily="34" charset="0"/>
              <a:buChar char="•"/>
            </a:pPr>
            <a:r>
              <a:rPr lang="en-US" altLang="en-US" sz="1800" dirty="0">
                <a:latin typeface="Times New Roman" panose="02020603050405020304" pitchFamily="18" charset="0"/>
                <a:ea typeface="Verdana" panose="020B0604030504040204" pitchFamily="34" charset="0"/>
                <a:cs typeface="Times New Roman" panose="02020603050405020304" pitchFamily="18" charset="0"/>
              </a:rPr>
              <a:t>Durable Design</a:t>
            </a:r>
          </a:p>
        </p:txBody>
      </p:sp>
      <p:sp>
        <p:nvSpPr>
          <p:cNvPr id="35" name="Slide Number Placeholder 3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8" name="Google Shape;125;p3"/>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sp>
        <p:nvSpPr>
          <p:cNvPr id="5" name="Google Shape;125;p3"/>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panose="00000500000000000000"/>
                <a:ea typeface="Montserrat" panose="00000500000000000000"/>
                <a:cs typeface="Montserrat" panose="00000500000000000000"/>
                <a:sym typeface="Montserrat" panose="00000500000000000000"/>
              </a:rPr>
              <a:t>Project Plan </a:t>
            </a:r>
            <a:endParaRPr dirty="0"/>
          </a:p>
        </p:txBody>
      </p:sp>
      <p:pic>
        <p:nvPicPr>
          <p:cNvPr id="4" name="Picture 3">
            <a:extLst>
              <a:ext uri="{FF2B5EF4-FFF2-40B4-BE49-F238E27FC236}">
                <a16:creationId xmlns:a16="http://schemas.microsoft.com/office/drawing/2014/main" id="{3DEB9AA3-7AEE-BB50-BF78-82C9240C2681}"/>
              </a:ext>
            </a:extLst>
          </p:cNvPr>
          <p:cNvPicPr>
            <a:picLocks noChangeAspect="1"/>
          </p:cNvPicPr>
          <p:nvPr/>
        </p:nvPicPr>
        <p:blipFill>
          <a:blip r:embed="rId3"/>
          <a:srcRect b="35914"/>
          <a:stretch/>
        </p:blipFill>
        <p:spPr>
          <a:xfrm>
            <a:off x="1000124" y="871532"/>
            <a:ext cx="10100495" cy="511493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
        <p:nvSpPr>
          <p:cNvPr id="4" name="Google Shape;125;p3"/>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panose="00000500000000000000"/>
                <a:sym typeface="Montserrat" panose="00000500000000000000"/>
              </a:rPr>
              <a:t>Literature Survey</a:t>
            </a:r>
            <a:endParaRPr dirty="0"/>
          </a:p>
        </p:txBody>
      </p:sp>
      <p:sp>
        <p:nvSpPr>
          <p:cNvPr id="5" name="Google Shape;125;p3"/>
          <p:cNvSpPr txBox="1"/>
          <p:nvPr/>
        </p:nvSpPr>
        <p:spPr>
          <a:xfrm>
            <a:off x="432619" y="939677"/>
            <a:ext cx="11326761" cy="2717924"/>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Font typeface="Arial" panose="020B0604020202020204" pitchFamily="34" charset="0"/>
              <a:buNone/>
            </a:pPr>
            <a:r>
              <a:rPr lang="en-IN" sz="1700" b="1" dirty="0">
                <a:latin typeface="Times New Roman" panose="02020603050405020304" pitchFamily="18" charset="0"/>
                <a:ea typeface="Verdana" panose="020B0604030504040204" pitchFamily="34" charset="0"/>
                <a:cs typeface="Times New Roman" panose="02020603050405020304" pitchFamily="18" charset="0"/>
              </a:rPr>
              <a:t>Key Publications:</a:t>
            </a:r>
          </a:p>
          <a:p>
            <a:pPr marL="285750" indent="-285750">
              <a:buFont typeface="Arial" panose="020B0604020202020204" pitchFamily="34" charset="0"/>
              <a:buChar char="•"/>
            </a:pPr>
            <a:r>
              <a:rPr lang="en-IN" sz="1700" i="0" dirty="0">
                <a:solidFill>
                  <a:srgbClr val="333333"/>
                </a:solidFill>
                <a:effectLst/>
                <a:latin typeface="Times New Roman" panose="02020603050405020304" pitchFamily="18" charset="0"/>
                <a:cs typeface="Times New Roman" panose="02020603050405020304" pitchFamily="18" charset="0"/>
              </a:rPr>
              <a:t>Derik Robert Lim Roque, Justin Troy Marcelo Mateo, Noel B. </a:t>
            </a:r>
            <a:r>
              <a:rPr lang="en-IN" sz="1700" i="0" dirty="0" err="1">
                <a:solidFill>
                  <a:srgbClr val="333333"/>
                </a:solidFill>
                <a:effectLst/>
                <a:latin typeface="Times New Roman" panose="02020603050405020304" pitchFamily="18" charset="0"/>
                <a:cs typeface="Times New Roman" panose="02020603050405020304" pitchFamily="18" charset="0"/>
              </a:rPr>
              <a:t>Linsangan</a:t>
            </a:r>
            <a:r>
              <a:rPr lang="en-IN" sz="1700" i="0" dirty="0">
                <a:solidFill>
                  <a:srgbClr val="333333"/>
                </a:solidFill>
                <a:effectLst/>
                <a:latin typeface="Times New Roman" panose="02020603050405020304" pitchFamily="18" charset="0"/>
                <a:cs typeface="Times New Roman" panose="02020603050405020304" pitchFamily="18" charset="0"/>
              </a:rPr>
              <a:t> </a:t>
            </a:r>
            <a:r>
              <a:rPr lang="en-IN" sz="1700" b="1" i="0" dirty="0">
                <a:solidFill>
                  <a:srgbClr val="333333"/>
                </a:solidFill>
                <a:effectLst/>
                <a:latin typeface="Times New Roman" panose="02020603050405020304" pitchFamily="18" charset="0"/>
                <a:cs typeface="Times New Roman" panose="02020603050405020304" pitchFamily="18" charset="0"/>
              </a:rPr>
              <a:t>“</a:t>
            </a:r>
            <a:r>
              <a:rPr lang="en-US" sz="1700" b="1" i="0" dirty="0">
                <a:solidFill>
                  <a:srgbClr val="333333"/>
                </a:solidFill>
                <a:effectLst/>
                <a:latin typeface="Times New Roman" panose="02020603050405020304" pitchFamily="18" charset="0"/>
                <a:cs typeface="Times New Roman" panose="02020603050405020304" pitchFamily="18" charset="0"/>
              </a:rPr>
              <a:t>Assistive Technology for Braille Reading using Optical Braille Recognition and Text-to-Speech”, </a:t>
            </a:r>
            <a:r>
              <a:rPr lang="en-IN" sz="1700" b="0" i="0" dirty="0">
                <a:solidFill>
                  <a:srgbClr val="333333"/>
                </a:solidFill>
                <a:effectLst/>
                <a:latin typeface="Times New Roman" panose="02020603050405020304" pitchFamily="18" charset="0"/>
                <a:cs typeface="Times New Roman" panose="02020603050405020304" pitchFamily="18" charset="0"/>
              </a:rPr>
              <a:t>Boracay Island, Philippines.</a:t>
            </a:r>
          </a:p>
          <a:p>
            <a:pPr marL="285750" indent="-285750">
              <a:buFont typeface="Arial" panose="020B0604020202020204" pitchFamily="34" charset="0"/>
              <a:buChar char="•"/>
            </a:pPr>
            <a:r>
              <a:rPr lang="en-US" sz="1700" b="0" i="0" u="none" strike="noStrike" dirty="0">
                <a:solidFill>
                  <a:srgbClr val="10147E"/>
                </a:solidFill>
                <a:effectLst/>
                <a:latin typeface="Times New Roman" panose="02020603050405020304" pitchFamily="18" charset="0"/>
                <a:cs typeface="Times New Roman" panose="02020603050405020304" pitchFamily="18" charset="0"/>
                <a:hlinkClick r:id="rId2"/>
              </a:rPr>
              <a:t>Elizabeth R. Hoskin</a:t>
            </a:r>
            <a:r>
              <a:rPr lang="en-US" sz="1700" b="0" i="0" dirty="0">
                <a:solidFill>
                  <a:srgbClr val="333333"/>
                </a:solidFill>
                <a:effectLst/>
                <a:latin typeface="Times New Roman" panose="02020603050405020304" pitchFamily="18" charset="0"/>
                <a:cs typeface="Times New Roman" panose="02020603050405020304" pitchFamily="18" charset="0"/>
              </a:rPr>
              <a:t>, </a:t>
            </a:r>
            <a:r>
              <a:rPr lang="en-US" sz="1700" b="0" i="0" u="none" strike="noStrike" dirty="0">
                <a:solidFill>
                  <a:srgbClr val="10147E"/>
                </a:solidFill>
                <a:effectLst/>
                <a:latin typeface="Times New Roman" panose="02020603050405020304" pitchFamily="18" charset="0"/>
                <a:cs typeface="Times New Roman" panose="02020603050405020304" pitchFamily="18" charset="0"/>
                <a:hlinkClick r:id="rId3"/>
              </a:rPr>
              <a:t>Morag K. Coyne</a:t>
            </a:r>
            <a:r>
              <a:rPr lang="en-US" sz="1700" b="0" i="0" dirty="0">
                <a:solidFill>
                  <a:srgbClr val="333333"/>
                </a:solidFill>
                <a:effectLst/>
                <a:latin typeface="Times New Roman" panose="02020603050405020304" pitchFamily="18" charset="0"/>
                <a:cs typeface="Times New Roman" panose="02020603050405020304" pitchFamily="18" charset="0"/>
              </a:rPr>
              <a:t>, </a:t>
            </a:r>
            <a:r>
              <a:rPr lang="en-US" sz="1700" b="0" i="0" u="none" strike="noStrike" dirty="0">
                <a:solidFill>
                  <a:srgbClr val="10147E"/>
                </a:solidFill>
                <a:effectLst/>
                <a:latin typeface="Times New Roman" panose="02020603050405020304" pitchFamily="18" charset="0"/>
                <a:cs typeface="Times New Roman" panose="02020603050405020304" pitchFamily="18" charset="0"/>
                <a:hlinkClick r:id="rId4"/>
              </a:rPr>
              <a:t>Michael J. White</a:t>
            </a:r>
            <a:r>
              <a:rPr lang="en-US" sz="1700" b="0" i="0" u="none" strike="noStrike" dirty="0">
                <a:solidFill>
                  <a:srgbClr val="10147E"/>
                </a:solidFill>
                <a:effectLst/>
                <a:latin typeface="Times New Roman" panose="02020603050405020304" pitchFamily="18" charset="0"/>
                <a:cs typeface="Times New Roman" panose="02020603050405020304" pitchFamily="18" charset="0"/>
              </a:rPr>
              <a:t> </a:t>
            </a:r>
            <a:r>
              <a:rPr lang="en-US" sz="1700" b="1" i="0" u="none" strike="noStrike" dirty="0">
                <a:solidFill>
                  <a:srgbClr val="10147E"/>
                </a:solidFill>
                <a:effectLst/>
                <a:latin typeface="Times New Roman" panose="02020603050405020304" pitchFamily="18" charset="0"/>
                <a:cs typeface="Times New Roman" panose="02020603050405020304" pitchFamily="18" charset="0"/>
              </a:rPr>
              <a:t>“</a:t>
            </a:r>
            <a:r>
              <a:rPr lang="en-US" sz="1700" b="1" i="0" dirty="0">
                <a:solidFill>
                  <a:srgbClr val="333333"/>
                </a:solidFill>
                <a:effectLst/>
                <a:latin typeface="Times New Roman" panose="02020603050405020304" pitchFamily="18" charset="0"/>
                <a:cs typeface="Times New Roman" panose="02020603050405020304" pitchFamily="18" charset="0"/>
              </a:rPr>
              <a:t>Effectiveness of technology for braille literacy education for children: a systematic review”</a:t>
            </a:r>
            <a:endParaRPr lang="en-IN" sz="1700" b="1" i="0" dirty="0">
              <a:solidFill>
                <a:srgbClr val="333333"/>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700" i="0" dirty="0">
                <a:solidFill>
                  <a:srgbClr val="131314"/>
                </a:solidFill>
                <a:effectLst/>
                <a:latin typeface="Times New Roman" panose="02020603050405020304" pitchFamily="18" charset="0"/>
                <a:cs typeface="Times New Roman" panose="02020603050405020304" pitchFamily="18" charset="0"/>
              </a:rPr>
              <a:t>Lalitha </a:t>
            </a:r>
            <a:r>
              <a:rPr lang="en-IN" sz="1700" i="0" dirty="0" err="1">
                <a:solidFill>
                  <a:srgbClr val="131314"/>
                </a:solidFill>
                <a:effectLst/>
                <a:latin typeface="Times New Roman" panose="02020603050405020304" pitchFamily="18" charset="0"/>
                <a:cs typeface="Times New Roman" panose="02020603050405020304" pitchFamily="18" charset="0"/>
              </a:rPr>
              <a:t>Manirajee</a:t>
            </a:r>
            <a:r>
              <a:rPr lang="en-IN" sz="1700" i="0" dirty="0">
                <a:solidFill>
                  <a:srgbClr val="131314"/>
                </a:solidFill>
                <a:effectLst/>
                <a:latin typeface="Times New Roman" panose="02020603050405020304" pitchFamily="18" charset="0"/>
                <a:cs typeface="Times New Roman" panose="02020603050405020304" pitchFamily="18" charset="0"/>
              </a:rPr>
              <a:t>, Siti </a:t>
            </a:r>
            <a:r>
              <a:rPr lang="en-IN" sz="1700" i="0" dirty="0" err="1">
                <a:solidFill>
                  <a:srgbClr val="131314"/>
                </a:solidFill>
                <a:effectLst/>
                <a:latin typeface="Times New Roman" panose="02020603050405020304" pitchFamily="18" charset="0"/>
                <a:cs typeface="Times New Roman" panose="02020603050405020304" pitchFamily="18" charset="0"/>
              </a:rPr>
              <a:t>Qatrunnada</a:t>
            </a:r>
            <a:r>
              <a:rPr lang="en-IN" sz="1700" i="0" dirty="0">
                <a:solidFill>
                  <a:srgbClr val="131314"/>
                </a:solidFill>
                <a:effectLst/>
                <a:latin typeface="Times New Roman" panose="02020603050405020304" pitchFamily="18" charset="0"/>
                <a:cs typeface="Times New Roman" panose="02020603050405020304" pitchFamily="18" charset="0"/>
              </a:rPr>
              <a:t> </a:t>
            </a:r>
            <a:r>
              <a:rPr lang="en-IN" sz="1700" i="0" dirty="0" err="1">
                <a:solidFill>
                  <a:srgbClr val="131314"/>
                </a:solidFill>
                <a:effectLst/>
                <a:latin typeface="Times New Roman" panose="02020603050405020304" pitchFamily="18" charset="0"/>
                <a:cs typeface="Times New Roman" panose="02020603050405020304" pitchFamily="18" charset="0"/>
              </a:rPr>
              <a:t>Hanis</a:t>
            </a:r>
            <a:r>
              <a:rPr lang="en-IN" sz="1700" i="0" dirty="0">
                <a:solidFill>
                  <a:srgbClr val="131314"/>
                </a:solidFill>
                <a:effectLst/>
                <a:latin typeface="Times New Roman" panose="02020603050405020304" pitchFamily="18" charset="0"/>
                <a:cs typeface="Times New Roman" panose="02020603050405020304" pitchFamily="18" charset="0"/>
              </a:rPr>
              <a:t> Shariff </a:t>
            </a:r>
            <a:r>
              <a:rPr lang="en-IN" sz="1700" b="1" i="0" dirty="0">
                <a:solidFill>
                  <a:srgbClr val="131314"/>
                </a:solidFill>
                <a:effectLst/>
                <a:latin typeface="Times New Roman" panose="02020603050405020304" pitchFamily="18" charset="0"/>
                <a:cs typeface="Times New Roman" panose="02020603050405020304" pitchFamily="18" charset="0"/>
              </a:rPr>
              <a:t>“</a:t>
            </a:r>
            <a:r>
              <a:rPr lang="en-US" sz="1700" b="1" i="0" dirty="0">
                <a:solidFill>
                  <a:srgbClr val="131314"/>
                </a:solidFill>
                <a:effectLst/>
                <a:latin typeface="Times New Roman" panose="02020603050405020304" pitchFamily="18" charset="0"/>
                <a:cs typeface="Times New Roman" panose="02020603050405020304" pitchFamily="18" charset="0"/>
              </a:rPr>
              <a:t>Assistive Technology for Visually Impaired Individuals: A Systematic Literature Review”</a:t>
            </a:r>
            <a:r>
              <a:rPr lang="en-US" sz="1700" b="0" i="0" dirty="0">
                <a:solidFill>
                  <a:srgbClr val="39393A"/>
                </a:solidFill>
                <a:effectLst/>
                <a:latin typeface="Times New Roman" panose="02020603050405020304" pitchFamily="18" charset="0"/>
                <a:cs typeface="Times New Roman" panose="02020603050405020304" pitchFamily="18" charset="0"/>
              </a:rPr>
              <a:t> International Journal of Academic Research in Business and Social Sciences</a:t>
            </a:r>
          </a:p>
          <a:p>
            <a:endParaRPr lang="en-US" sz="1700" dirty="0">
              <a:solidFill>
                <a:srgbClr val="39393A"/>
              </a:solidFill>
              <a:latin typeface="Times New Roman" panose="02020603050405020304" pitchFamily="18" charset="0"/>
              <a:cs typeface="Times New Roman" panose="02020603050405020304" pitchFamily="18" charset="0"/>
            </a:endParaRPr>
          </a:p>
          <a:p>
            <a:r>
              <a:rPr lang="en-US" sz="1700" b="1" dirty="0">
                <a:latin typeface="Times New Roman" panose="02020603050405020304" pitchFamily="18" charset="0"/>
                <a:cs typeface="Times New Roman" panose="02020603050405020304" pitchFamily="18" charset="0"/>
              </a:rPr>
              <a:t>Key Resources – Whitepaper| Application Notes | Datasheet| Others</a:t>
            </a:r>
            <a:endParaRPr lang="en-US" sz="1700" b="1" dirty="0">
              <a:solidFill>
                <a:srgbClr val="39393A"/>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Reports on assistive technologies focusing on accessibility solutions for visually impaired individuals.</a:t>
            </a:r>
            <a:endParaRPr lang="en-US" sz="1700" dirty="0">
              <a:solidFill>
                <a:srgbClr val="39393A"/>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Application of Arduino and similar platforms for Braille-based devices.</a:t>
            </a:r>
            <a:endParaRPr lang="en-US" sz="1700" dirty="0">
              <a:solidFill>
                <a:srgbClr val="39393A"/>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Components like tactile switches, microcontrollers (Arduino, Raspberry Pi), and audio output modules.</a:t>
            </a:r>
          </a:p>
          <a:p>
            <a:endParaRPr lang="en-US" sz="1800" dirty="0">
              <a:solidFill>
                <a:srgbClr val="39393A"/>
              </a:solidFill>
              <a:latin typeface="Times New Roman" panose="02020603050405020304" pitchFamily="18" charset="0"/>
              <a:cs typeface="Times New Roman" panose="02020603050405020304" pitchFamily="18" charset="0"/>
            </a:endParaRPr>
          </a:p>
          <a:p>
            <a:endParaRPr lang="en-US" sz="1800" b="1" i="0" dirty="0">
              <a:solidFill>
                <a:srgbClr val="131314"/>
              </a:solidFill>
              <a:effectLst/>
              <a:latin typeface="Times New Roman" panose="02020603050405020304" pitchFamily="18" charset="0"/>
              <a:cs typeface="Times New Roman" panose="02020603050405020304" pitchFamily="18" charset="0"/>
            </a:endParaRPr>
          </a:p>
          <a:p>
            <a:endParaRPr lang="en-IN" sz="1800" i="0" dirty="0">
              <a:solidFill>
                <a:srgbClr val="131314"/>
              </a:solidFill>
              <a:effectLst/>
              <a:latin typeface="Times New Roman" panose="02020603050405020304" pitchFamily="18" charset="0"/>
              <a:cs typeface="Times New Roman" panose="02020603050405020304" pitchFamily="18" charset="0"/>
            </a:endParaRPr>
          </a:p>
          <a:p>
            <a:endParaRPr lang="en-IN" b="1" i="0" dirty="0">
              <a:solidFill>
                <a:srgbClr val="131314"/>
              </a:solidFill>
              <a:effectLst/>
              <a:latin typeface="var(--sn-fonts-heading)"/>
            </a:endParaRPr>
          </a:p>
          <a:p>
            <a:endParaRPr lang="en-IN" b="1" i="0" dirty="0">
              <a:solidFill>
                <a:srgbClr val="333333"/>
              </a:solidFill>
              <a:effectLst/>
              <a:latin typeface="HelveticaNeue Regular"/>
            </a:endParaRPr>
          </a:p>
          <a:p>
            <a:endParaRPr lang="en-IN"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Font typeface="Arial" panose="020B0604020202020204" pitchFamily="34" charset="0"/>
              <a:buNone/>
            </a:pPr>
            <a:endParaRPr lang="en-IN" dirty="0">
              <a:latin typeface="Verdana" panose="020B0604030504040204" pitchFamily="34" charset="0"/>
              <a:ea typeface="Verdana" panose="020B0604030504040204" pitchFamily="34" charset="0"/>
            </a:endParaRPr>
          </a:p>
        </p:txBody>
      </p:sp>
      <p:sp>
        <p:nvSpPr>
          <p:cNvPr id="8" name="TextBox 7">
            <a:extLst>
              <a:ext uri="{FF2B5EF4-FFF2-40B4-BE49-F238E27FC236}">
                <a16:creationId xmlns:a16="http://schemas.microsoft.com/office/drawing/2014/main" id="{07A39EC7-DBF6-A41B-1CDE-94A120D656D5}"/>
              </a:ext>
            </a:extLst>
          </p:cNvPr>
          <p:cNvSpPr txBox="1"/>
          <p:nvPr/>
        </p:nvSpPr>
        <p:spPr>
          <a:xfrm>
            <a:off x="432619" y="4403179"/>
            <a:ext cx="11326761" cy="1661993"/>
          </a:xfrm>
          <a:prstGeom prst="rect">
            <a:avLst/>
          </a:prstGeom>
          <a:noFill/>
        </p:spPr>
        <p:txBody>
          <a:bodyPr wrap="square" rtlCol="0">
            <a:spAutoFit/>
          </a:bodyPr>
          <a:lstStyle/>
          <a:p>
            <a:r>
              <a:rPr lang="en-IN" sz="1700" b="1" dirty="0">
                <a:latin typeface="Times New Roman" panose="02020603050405020304" pitchFamily="18" charset="0"/>
                <a:cs typeface="Times New Roman" panose="02020603050405020304" pitchFamily="18" charset="0"/>
              </a:rPr>
              <a:t>Existing Implementations:</a:t>
            </a:r>
          </a:p>
          <a:p>
            <a:pPr marL="285750" indent="-285750">
              <a:buFont typeface="Arial" panose="020B0604020202020204" pitchFamily="34" charset="0"/>
              <a:buChar char="•"/>
            </a:pPr>
            <a:r>
              <a:rPr lang="en-IN" sz="1700" dirty="0">
                <a:latin typeface="Times New Roman" panose="02020603050405020304" pitchFamily="18" charset="0"/>
                <a:cs typeface="Times New Roman" panose="02020603050405020304" pitchFamily="18" charset="0"/>
              </a:rPr>
              <a:t>Braille-to-Speech Conversion</a:t>
            </a:r>
          </a:p>
          <a:p>
            <a:pPr marL="285750" indent="-285750">
              <a:buFont typeface="Arial" panose="020B0604020202020204" pitchFamily="34" charset="0"/>
              <a:buChar char="•"/>
            </a:pPr>
            <a:r>
              <a:rPr lang="en-IN" sz="1700" dirty="0">
                <a:latin typeface="Times New Roman" panose="02020603050405020304" pitchFamily="18" charset="0"/>
                <a:cs typeface="Times New Roman" panose="02020603050405020304" pitchFamily="18" charset="0"/>
              </a:rPr>
              <a:t>Braille Python Module</a:t>
            </a:r>
          </a:p>
          <a:p>
            <a:pPr marL="285750" indent="-285750">
              <a:buFont typeface="Arial" panose="020B0604020202020204" pitchFamily="34" charset="0"/>
              <a:buChar char="•"/>
            </a:pPr>
            <a:r>
              <a:rPr lang="en-IN" sz="1700" dirty="0">
                <a:latin typeface="Times New Roman" panose="02020603050405020304" pitchFamily="18" charset="0"/>
                <a:cs typeface="Times New Roman" panose="02020603050405020304" pitchFamily="18" charset="0"/>
              </a:rPr>
              <a:t>Braille-to-Speech Device</a:t>
            </a:r>
          </a:p>
          <a:p>
            <a:pPr marL="285750" indent="-285750">
              <a:buFont typeface="Arial" panose="020B0604020202020204" pitchFamily="34" charset="0"/>
              <a:buChar char="•"/>
            </a:pPr>
            <a:r>
              <a:rPr lang="en-IN" sz="1700" dirty="0">
                <a:latin typeface="Times New Roman" panose="02020603050405020304" pitchFamily="18" charset="0"/>
                <a:cs typeface="Times New Roman" panose="02020603050405020304" pitchFamily="18" charset="0"/>
              </a:rPr>
              <a:t>Raspberry Pi-Based Braille-to-Speech Conversion</a:t>
            </a:r>
          </a:p>
          <a:p>
            <a:pPr marL="285750" indent="-285750">
              <a:buFont typeface="Arial" panose="020B0604020202020204" pitchFamily="34" charset="0"/>
              <a:buChar char="•"/>
            </a:pPr>
            <a:r>
              <a:rPr lang="en-IN" sz="1700" dirty="0">
                <a:latin typeface="Times New Roman" panose="02020603050405020304" pitchFamily="18" charset="0"/>
                <a:cs typeface="Times New Roman" panose="02020603050405020304" pitchFamily="18" charset="0"/>
              </a:rPr>
              <a:t>Braille Converter Python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sp>
        <p:nvSpPr>
          <p:cNvPr id="4" name="Google Shape;125;p3"/>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panose="00000500000000000000"/>
                <a:sym typeface="Montserrat" panose="00000500000000000000"/>
              </a:rPr>
              <a:t>Architecture  </a:t>
            </a:r>
            <a:endParaRPr dirty="0"/>
          </a:p>
        </p:txBody>
      </p:sp>
      <p:sp>
        <p:nvSpPr>
          <p:cNvPr id="5" name="Google Shape;125;p3"/>
          <p:cNvSpPr txBox="1"/>
          <p:nvPr/>
        </p:nvSpPr>
        <p:spPr>
          <a:xfrm>
            <a:off x="452284" y="788096"/>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Structural Diagram</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
        <p:nvSpPr>
          <p:cNvPr id="2" name="Google Shape;125;p3"/>
          <p:cNvSpPr txBox="1"/>
          <p:nvPr/>
        </p:nvSpPr>
        <p:spPr>
          <a:xfrm>
            <a:off x="6213988" y="757114"/>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     Behaviour Diagram</a:t>
            </a:r>
          </a:p>
          <a:p>
            <a:pPr marL="0" marR="0" lvl="0" indent="0" rtl="0">
              <a:lnSpc>
                <a:spcPct val="100000"/>
              </a:lnSpc>
              <a:spcBef>
                <a:spcPts val="0"/>
              </a:spcBef>
              <a:spcAft>
                <a:spcPts val="0"/>
              </a:spcAft>
              <a:buNone/>
            </a:pPr>
            <a:r>
              <a:rPr lang="en-IN" sz="1200" dirty="0">
                <a:latin typeface="Verdana" panose="020B0604030504040204" pitchFamily="34" charset="0"/>
                <a:ea typeface="Verdana" panose="020B0604030504040204" pitchFamily="34" charset="0"/>
              </a:rPr>
              <a:t> </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pic>
        <p:nvPicPr>
          <p:cNvPr id="7" name="Picture 6">
            <a:extLst>
              <a:ext uri="{FF2B5EF4-FFF2-40B4-BE49-F238E27FC236}">
                <a16:creationId xmlns:a16="http://schemas.microsoft.com/office/drawing/2014/main" id="{4F809374-9EA1-928E-35D4-2D8FB032A34F}"/>
              </a:ext>
            </a:extLst>
          </p:cNvPr>
          <p:cNvPicPr>
            <a:picLocks noChangeAspect="1"/>
          </p:cNvPicPr>
          <p:nvPr/>
        </p:nvPicPr>
        <p:blipFill>
          <a:blip r:embed="rId2"/>
          <a:stretch>
            <a:fillRect/>
          </a:stretch>
        </p:blipFill>
        <p:spPr>
          <a:xfrm>
            <a:off x="452284" y="1316811"/>
            <a:ext cx="3598606" cy="4616365"/>
          </a:xfrm>
          <a:prstGeom prst="rect">
            <a:avLst/>
          </a:prstGeom>
        </p:spPr>
      </p:pic>
      <p:pic>
        <p:nvPicPr>
          <p:cNvPr id="9" name="Picture 8">
            <a:extLst>
              <a:ext uri="{FF2B5EF4-FFF2-40B4-BE49-F238E27FC236}">
                <a16:creationId xmlns:a16="http://schemas.microsoft.com/office/drawing/2014/main" id="{2BC41240-E482-8229-8D15-C04CE851ACFF}"/>
              </a:ext>
            </a:extLst>
          </p:cNvPr>
          <p:cNvPicPr>
            <a:picLocks noChangeAspect="1"/>
          </p:cNvPicPr>
          <p:nvPr/>
        </p:nvPicPr>
        <p:blipFill>
          <a:blip r:embed="rId3"/>
          <a:stretch>
            <a:fillRect/>
          </a:stretch>
        </p:blipFill>
        <p:spPr>
          <a:xfrm>
            <a:off x="6705599" y="1319694"/>
            <a:ext cx="4454013" cy="461348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dirty="0"/>
          </a:p>
        </p:txBody>
      </p:sp>
      <p:sp>
        <p:nvSpPr>
          <p:cNvPr id="4" name="Google Shape;125;p3"/>
          <p:cNvSpPr txBox="1"/>
          <p:nvPr/>
        </p:nvSpPr>
        <p:spPr>
          <a:xfrm>
            <a:off x="915035" y="133523"/>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n-US" sz="2400" b="1" i="0" u="none" strike="noStrike" cap="none" dirty="0">
                <a:solidFill>
                  <a:srgbClr val="000000"/>
                </a:solidFill>
                <a:latin typeface="Montserrat" panose="00000500000000000000"/>
                <a:ea typeface="Montserrat" panose="00000500000000000000"/>
                <a:cs typeface="Montserrat" panose="00000500000000000000"/>
                <a:sym typeface="Montserrat" panose="00000500000000000000"/>
              </a:rPr>
              <a:t>Use Cases &amp; Testing</a:t>
            </a:r>
            <a:endParaRPr lang="en-US"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5" name="Google Shape;125;p3"/>
          <p:cNvSpPr txBox="1"/>
          <p:nvPr/>
        </p:nvSpPr>
        <p:spPr>
          <a:xfrm>
            <a:off x="496220" y="563245"/>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1700" b="1" dirty="0">
                <a:latin typeface="Times New Roman" panose="02020603050405020304" pitchFamily="18" charset="0"/>
                <a:ea typeface="Verdana" panose="020B0604030504040204" pitchFamily="34" charset="0"/>
                <a:cs typeface="Times New Roman" panose="02020603050405020304" pitchFamily="18" charset="0"/>
              </a:rPr>
              <a:t>Use Cases</a:t>
            </a:r>
          </a:p>
          <a:p>
            <a:pPr marL="285750" marR="0" lvl="0" indent="-285750" rtl="0">
              <a:lnSpc>
                <a:spcPct val="100000"/>
              </a:lnSpc>
              <a:spcBef>
                <a:spcPts val="0"/>
              </a:spcBef>
              <a:spcAft>
                <a:spcPts val="0"/>
              </a:spcAft>
              <a:buFont typeface="Arial" panose="020B0604020202020204" pitchFamily="34" charset="0"/>
              <a:buChar char="•"/>
            </a:pPr>
            <a:r>
              <a:rPr lang="en-US" altLang="en-US" sz="1500" dirty="0">
                <a:latin typeface="Times New Roman" panose="02020603050405020304" pitchFamily="18" charset="0"/>
                <a:ea typeface="Verdana" panose="020B0604030504040204" pitchFamily="34" charset="0"/>
                <a:cs typeface="Times New Roman" panose="02020603050405020304" pitchFamily="18" charset="0"/>
              </a:rPr>
              <a:t>Education for Visually Impaired Students</a:t>
            </a:r>
          </a:p>
          <a:p>
            <a:pPr marL="285750" marR="0" lvl="0" indent="-285750" rtl="0">
              <a:lnSpc>
                <a:spcPct val="100000"/>
              </a:lnSpc>
              <a:spcBef>
                <a:spcPts val="0"/>
              </a:spcBef>
              <a:spcAft>
                <a:spcPts val="0"/>
              </a:spcAft>
              <a:buFont typeface="Arial" panose="020B0604020202020204" pitchFamily="34" charset="0"/>
              <a:buChar char="•"/>
            </a:pPr>
            <a:endParaRPr lang="en-US" altLang="en-US" sz="1500"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rtl="0">
              <a:lnSpc>
                <a:spcPct val="100000"/>
              </a:lnSpc>
              <a:spcBef>
                <a:spcPts val="0"/>
              </a:spcBef>
              <a:spcAft>
                <a:spcPts val="0"/>
              </a:spcAft>
              <a:buFont typeface="Arial" panose="020B0604020202020204" pitchFamily="34" charset="0"/>
              <a:buChar char="•"/>
            </a:pPr>
            <a:r>
              <a:rPr lang="en-US" altLang="en-US" sz="1500" dirty="0">
                <a:latin typeface="Times New Roman" panose="02020603050405020304" pitchFamily="18" charset="0"/>
                <a:ea typeface="Verdana" panose="020B0604030504040204" pitchFamily="34" charset="0"/>
                <a:cs typeface="Times New Roman" panose="02020603050405020304" pitchFamily="18" charset="0"/>
              </a:rPr>
              <a:t>The device can be used in schools and training centers to help visually impaired students learn Braille and improve their literacy skills. By providing real-time auditory feedback, it enables learners to understand the correlation between Braille patterns and their spoken equivalents.</a:t>
            </a:r>
          </a:p>
          <a:p>
            <a:pPr marL="285750" marR="0" lvl="0" indent="-285750" rtl="0">
              <a:lnSpc>
                <a:spcPct val="100000"/>
              </a:lnSpc>
              <a:spcBef>
                <a:spcPts val="0"/>
              </a:spcBef>
              <a:spcAft>
                <a:spcPts val="0"/>
              </a:spcAft>
              <a:buFont typeface="Arial" panose="020B0604020202020204" pitchFamily="34" charset="0"/>
              <a:buChar char="•"/>
            </a:pPr>
            <a:r>
              <a:rPr lang="en-US" altLang="en-US" sz="1500" dirty="0">
                <a:latin typeface="Times New Roman" panose="02020603050405020304" pitchFamily="18" charset="0"/>
                <a:ea typeface="Verdana" panose="020B0604030504040204" pitchFamily="34" charset="0"/>
                <a:cs typeface="Times New Roman" panose="02020603050405020304" pitchFamily="18" charset="0"/>
              </a:rPr>
              <a:t>Daily Communication Assistance</a:t>
            </a:r>
          </a:p>
          <a:p>
            <a:pPr marL="285750" marR="0" lvl="0" indent="-285750" rtl="0">
              <a:lnSpc>
                <a:spcPct val="100000"/>
              </a:lnSpc>
              <a:spcBef>
                <a:spcPts val="0"/>
              </a:spcBef>
              <a:spcAft>
                <a:spcPts val="0"/>
              </a:spcAft>
              <a:buFont typeface="Arial" panose="020B0604020202020204" pitchFamily="34" charset="0"/>
              <a:buChar char="•"/>
            </a:pPr>
            <a:endParaRPr lang="en-US" altLang="en-US" sz="1500"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rtl="0">
              <a:lnSpc>
                <a:spcPct val="100000"/>
              </a:lnSpc>
              <a:spcBef>
                <a:spcPts val="0"/>
              </a:spcBef>
              <a:spcAft>
                <a:spcPts val="0"/>
              </a:spcAft>
              <a:buFont typeface="Arial" panose="020B0604020202020204" pitchFamily="34" charset="0"/>
              <a:buChar char="•"/>
            </a:pPr>
            <a:r>
              <a:rPr lang="en-US" altLang="en-US" sz="1500" dirty="0">
                <a:latin typeface="Times New Roman" panose="02020603050405020304" pitchFamily="18" charset="0"/>
                <a:ea typeface="Verdana" panose="020B0604030504040204" pitchFamily="34" charset="0"/>
                <a:cs typeface="Times New Roman" panose="02020603050405020304" pitchFamily="18" charset="0"/>
              </a:rPr>
              <a:t>Individuals with visual impairments can use the device to communicate effectively in their day-to-day lives. The system serves as a portable assistant, helping users interpret and vocalize Braille inputs in real-time.</a:t>
            </a:r>
          </a:p>
          <a:p>
            <a:pPr marL="285750" marR="0" lvl="0" indent="-285750" rtl="0">
              <a:lnSpc>
                <a:spcPct val="100000"/>
              </a:lnSpc>
              <a:spcBef>
                <a:spcPts val="0"/>
              </a:spcBef>
              <a:spcAft>
                <a:spcPts val="0"/>
              </a:spcAft>
              <a:buFont typeface="Arial" panose="020B0604020202020204" pitchFamily="34" charset="0"/>
              <a:buChar char="•"/>
            </a:pPr>
            <a:r>
              <a:rPr lang="en-US" altLang="en-US" sz="1500" dirty="0">
                <a:latin typeface="Times New Roman" panose="02020603050405020304" pitchFamily="18" charset="0"/>
                <a:ea typeface="Verdana" panose="020B0604030504040204" pitchFamily="34" charset="0"/>
                <a:cs typeface="Times New Roman" panose="02020603050405020304" pitchFamily="18" charset="0"/>
              </a:rPr>
              <a:t>Braille Learning Aid for Beginners</a:t>
            </a:r>
          </a:p>
          <a:p>
            <a:pPr marL="285750" marR="0" lvl="0" indent="-285750" rtl="0">
              <a:lnSpc>
                <a:spcPct val="100000"/>
              </a:lnSpc>
              <a:spcBef>
                <a:spcPts val="0"/>
              </a:spcBef>
              <a:spcAft>
                <a:spcPts val="0"/>
              </a:spcAft>
              <a:buFont typeface="Arial" panose="020B0604020202020204" pitchFamily="34" charset="0"/>
              <a:buChar char="•"/>
            </a:pPr>
            <a:endParaRPr lang="en-US" altLang="en-US" sz="1500"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rtl="0">
              <a:lnSpc>
                <a:spcPct val="100000"/>
              </a:lnSpc>
              <a:spcBef>
                <a:spcPts val="0"/>
              </a:spcBef>
              <a:spcAft>
                <a:spcPts val="0"/>
              </a:spcAft>
              <a:buFont typeface="Arial" panose="020B0604020202020204" pitchFamily="34" charset="0"/>
              <a:buChar char="•"/>
            </a:pPr>
            <a:r>
              <a:rPr lang="en-US" altLang="en-US" sz="1500" dirty="0">
                <a:latin typeface="Times New Roman" panose="02020603050405020304" pitchFamily="18" charset="0"/>
                <a:ea typeface="Verdana" panose="020B0604030504040204" pitchFamily="34" charset="0"/>
                <a:cs typeface="Times New Roman" panose="02020603050405020304" pitchFamily="18" charset="0"/>
              </a:rPr>
              <a:t>The project can act as a learning tool for those new to Braille. The pushbutton input with immediate audio feedback allows learners to practice and memorize Braille symbols more effectively.</a:t>
            </a:r>
          </a:p>
          <a:p>
            <a:pPr marL="285750" marR="0" lvl="0" indent="-285750" rtl="0">
              <a:lnSpc>
                <a:spcPct val="100000"/>
              </a:lnSpc>
              <a:spcBef>
                <a:spcPts val="0"/>
              </a:spcBef>
              <a:spcAft>
                <a:spcPts val="0"/>
              </a:spcAft>
              <a:buFont typeface="Arial" panose="020B0604020202020204" pitchFamily="34" charset="0"/>
              <a:buChar char="•"/>
            </a:pPr>
            <a:r>
              <a:rPr lang="en-US" altLang="en-US" sz="1500" dirty="0">
                <a:latin typeface="Times New Roman" panose="02020603050405020304" pitchFamily="18" charset="0"/>
                <a:ea typeface="Verdana" panose="020B0604030504040204" pitchFamily="34" charset="0"/>
                <a:cs typeface="Times New Roman" panose="02020603050405020304" pitchFamily="18" charset="0"/>
              </a:rPr>
              <a:t>Assistive Tool for Multilingual Support</a:t>
            </a:r>
          </a:p>
          <a:p>
            <a:pPr marL="285750" marR="0" lvl="0" indent="-285750" rtl="0">
              <a:lnSpc>
                <a:spcPct val="100000"/>
              </a:lnSpc>
              <a:spcBef>
                <a:spcPts val="0"/>
              </a:spcBef>
              <a:spcAft>
                <a:spcPts val="0"/>
              </a:spcAft>
              <a:buFont typeface="Arial" panose="020B0604020202020204" pitchFamily="34" charset="0"/>
              <a:buChar char="•"/>
            </a:pPr>
            <a:endParaRPr lang="en-US" altLang="en-US" sz="1500"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rtl="0">
              <a:lnSpc>
                <a:spcPct val="100000"/>
              </a:lnSpc>
              <a:spcBef>
                <a:spcPts val="0"/>
              </a:spcBef>
              <a:spcAft>
                <a:spcPts val="0"/>
              </a:spcAft>
              <a:buFont typeface="Arial" panose="020B0604020202020204" pitchFamily="34" charset="0"/>
              <a:buChar char="•"/>
            </a:pPr>
            <a:r>
              <a:rPr lang="en-US" altLang="en-US" sz="1500" dirty="0">
                <a:latin typeface="Times New Roman" panose="02020603050405020304" pitchFamily="18" charset="0"/>
                <a:ea typeface="Verdana" panose="020B0604030504040204" pitchFamily="34" charset="0"/>
                <a:cs typeface="Times New Roman" panose="02020603050405020304" pitchFamily="18" charset="0"/>
              </a:rPr>
              <a:t>With multi-language integration, the device can help visually impaired users communicate in various languages, making it useful for global audiences and travelers.</a:t>
            </a:r>
          </a:p>
          <a:p>
            <a:pPr marL="285750" marR="0" lvl="0" indent="-285750" rtl="0">
              <a:lnSpc>
                <a:spcPct val="100000"/>
              </a:lnSpc>
              <a:spcBef>
                <a:spcPts val="0"/>
              </a:spcBef>
              <a:spcAft>
                <a:spcPts val="0"/>
              </a:spcAft>
              <a:buFont typeface="Arial" panose="020B0604020202020204" pitchFamily="34" charset="0"/>
              <a:buChar char="•"/>
            </a:pPr>
            <a:r>
              <a:rPr lang="en-US" altLang="en-US" sz="1500" dirty="0">
                <a:latin typeface="Times New Roman" panose="02020603050405020304" pitchFamily="18" charset="0"/>
                <a:ea typeface="Verdana" panose="020B0604030504040204" pitchFamily="34" charset="0"/>
                <a:cs typeface="Times New Roman" panose="02020603050405020304" pitchFamily="18" charset="0"/>
              </a:rPr>
              <a:t>Accessible Work Environments</a:t>
            </a:r>
          </a:p>
          <a:p>
            <a:pPr marL="285750" marR="0" lvl="0" indent="-285750" rtl="0">
              <a:lnSpc>
                <a:spcPct val="100000"/>
              </a:lnSpc>
              <a:spcBef>
                <a:spcPts val="0"/>
              </a:spcBef>
              <a:spcAft>
                <a:spcPts val="0"/>
              </a:spcAft>
              <a:buFont typeface="Arial" panose="020B0604020202020204" pitchFamily="34" charset="0"/>
              <a:buChar char="•"/>
            </a:pPr>
            <a:endParaRPr lang="en-US" altLang="en-US"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
        <p:nvSpPr>
          <p:cNvPr id="2" name="Google Shape;125;p3"/>
          <p:cNvSpPr txBox="1"/>
          <p:nvPr/>
        </p:nvSpPr>
        <p:spPr>
          <a:xfrm>
            <a:off x="6257924" y="563245"/>
            <a:ext cx="5216525" cy="5907405"/>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Test Cases </a:t>
            </a: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graphicFrame>
        <p:nvGraphicFramePr>
          <p:cNvPr id="6" name="Table 5"/>
          <p:cNvGraphicFramePr/>
          <p:nvPr>
            <p:custDataLst>
              <p:tags r:id="rId1"/>
            </p:custDataLst>
          </p:nvPr>
        </p:nvGraphicFramePr>
        <p:xfrm>
          <a:off x="6791325" y="1078865"/>
          <a:ext cx="4537075" cy="5659120"/>
        </p:xfrm>
        <a:graphic>
          <a:graphicData uri="http://schemas.openxmlformats.org/drawingml/2006/table">
            <a:tbl>
              <a:tblPr firstRow="1" bandRow="1">
                <a:tableStyleId>{5C22544A-7EE6-4342-B048-85BDC9FD1C3A}</a:tableStyleId>
              </a:tblPr>
              <a:tblGrid>
                <a:gridCol w="907415">
                  <a:extLst>
                    <a:ext uri="{9D8B030D-6E8A-4147-A177-3AD203B41FA5}">
                      <a16:colId xmlns:a16="http://schemas.microsoft.com/office/drawing/2014/main" val="20000"/>
                    </a:ext>
                  </a:extLst>
                </a:gridCol>
                <a:gridCol w="907415">
                  <a:extLst>
                    <a:ext uri="{9D8B030D-6E8A-4147-A177-3AD203B41FA5}">
                      <a16:colId xmlns:a16="http://schemas.microsoft.com/office/drawing/2014/main" val="20001"/>
                    </a:ext>
                  </a:extLst>
                </a:gridCol>
                <a:gridCol w="907415">
                  <a:extLst>
                    <a:ext uri="{9D8B030D-6E8A-4147-A177-3AD203B41FA5}">
                      <a16:colId xmlns:a16="http://schemas.microsoft.com/office/drawing/2014/main" val="20002"/>
                    </a:ext>
                  </a:extLst>
                </a:gridCol>
                <a:gridCol w="907415">
                  <a:extLst>
                    <a:ext uri="{9D8B030D-6E8A-4147-A177-3AD203B41FA5}">
                      <a16:colId xmlns:a16="http://schemas.microsoft.com/office/drawing/2014/main" val="20003"/>
                    </a:ext>
                  </a:extLst>
                </a:gridCol>
                <a:gridCol w="907415">
                  <a:extLst>
                    <a:ext uri="{9D8B030D-6E8A-4147-A177-3AD203B41FA5}">
                      <a16:colId xmlns:a16="http://schemas.microsoft.com/office/drawing/2014/main" val="20004"/>
                    </a:ext>
                  </a:extLst>
                </a:gridCol>
              </a:tblGrid>
              <a:tr h="692150">
                <a:tc>
                  <a:txBody>
                    <a:bodyPr/>
                    <a:lstStyle/>
                    <a:p>
                      <a:pPr>
                        <a:buNone/>
                      </a:pPr>
                      <a:r>
                        <a:rPr lang="en-US" altLang="en-US" sz="1000"/>
                        <a:t>Test Case ID</a:t>
                      </a:r>
                    </a:p>
                  </a:txBody>
                  <a:tcPr/>
                </a:tc>
                <a:tc>
                  <a:txBody>
                    <a:bodyPr/>
                    <a:lstStyle/>
                    <a:p>
                      <a:pPr>
                        <a:buNone/>
                      </a:pPr>
                      <a:r>
                        <a:rPr lang="en-US" altLang="en-US" sz="1000"/>
                        <a:t>Test Case Description</a:t>
                      </a:r>
                    </a:p>
                  </a:txBody>
                  <a:tcPr/>
                </a:tc>
                <a:tc>
                  <a:txBody>
                    <a:bodyPr/>
                    <a:lstStyle/>
                    <a:p>
                      <a:pPr>
                        <a:buNone/>
                      </a:pPr>
                      <a:r>
                        <a:rPr lang="en-US" altLang="en-US" sz="1000"/>
                        <a:t>Input</a:t>
                      </a:r>
                    </a:p>
                  </a:txBody>
                  <a:tcPr/>
                </a:tc>
                <a:tc>
                  <a:txBody>
                    <a:bodyPr/>
                    <a:lstStyle/>
                    <a:p>
                      <a:pPr>
                        <a:buNone/>
                      </a:pPr>
                      <a:r>
                        <a:rPr lang="en-US" altLang="en-US" sz="1000"/>
                        <a:t>Expected Output</a:t>
                      </a:r>
                    </a:p>
                  </a:txBody>
                  <a:tcPr/>
                </a:tc>
                <a:tc>
                  <a:txBody>
                    <a:bodyPr/>
                    <a:lstStyle/>
                    <a:p>
                      <a:pPr>
                        <a:buNone/>
                      </a:pPr>
                      <a:r>
                        <a:rPr lang="en-US" altLang="en-US" sz="1000"/>
                        <a:t>Pass/Fail Criteria</a:t>
                      </a:r>
                    </a:p>
                  </a:txBody>
                  <a:tcPr/>
                </a:tc>
                <a:extLst>
                  <a:ext uri="{0D108BD9-81ED-4DB2-BD59-A6C34878D82A}">
                    <a16:rowId xmlns:a16="http://schemas.microsoft.com/office/drawing/2014/main" val="10000"/>
                  </a:ext>
                </a:extLst>
              </a:tr>
              <a:tr h="1033780">
                <a:tc>
                  <a:txBody>
                    <a:bodyPr/>
                    <a:lstStyle/>
                    <a:p>
                      <a:pPr>
                        <a:buNone/>
                      </a:pPr>
                      <a:r>
                        <a:rPr lang="en-US" altLang="en-US" sz="1000"/>
                        <a:t>TC01</a:t>
                      </a:r>
                    </a:p>
                  </a:txBody>
                  <a:tcPr/>
                </a:tc>
                <a:tc>
                  <a:txBody>
                    <a:bodyPr/>
                    <a:lstStyle/>
                    <a:p>
                      <a:pPr>
                        <a:buNone/>
                      </a:pPr>
                      <a:r>
                        <a:rPr lang="en-US" altLang="en-US" sz="1000" dirty="0"/>
                        <a:t>Verify device powers on successfully</a:t>
                      </a:r>
                    </a:p>
                  </a:txBody>
                  <a:tcPr/>
                </a:tc>
                <a:tc>
                  <a:txBody>
                    <a:bodyPr/>
                    <a:lstStyle/>
                    <a:p>
                      <a:pPr>
                        <a:buNone/>
                      </a:pPr>
                      <a:r>
                        <a:rPr lang="en-US" altLang="en-US" sz="1000"/>
                        <a:t>Power switch ON</a:t>
                      </a:r>
                    </a:p>
                  </a:txBody>
                  <a:tcPr/>
                </a:tc>
                <a:tc>
                  <a:txBody>
                    <a:bodyPr/>
                    <a:lstStyle/>
                    <a:p>
                      <a:pPr>
                        <a:buNone/>
                      </a:pPr>
                      <a:r>
                        <a:rPr lang="en-US" altLang="en-US" sz="1000"/>
                        <a:t>Power indicator LED turns ON</a:t>
                      </a:r>
                    </a:p>
                  </a:txBody>
                  <a:tcPr/>
                </a:tc>
                <a:tc>
                  <a:txBody>
                    <a:bodyPr/>
                    <a:lstStyle/>
                    <a:p>
                      <a:pPr>
                        <a:buNone/>
                      </a:pPr>
                      <a:r>
                        <a:rPr lang="en-US" altLang="en-US" sz="1000"/>
                        <a:t>Device powers ON without issues</a:t>
                      </a:r>
                    </a:p>
                  </a:txBody>
                  <a:tcPr/>
                </a:tc>
                <a:extLst>
                  <a:ext uri="{0D108BD9-81ED-4DB2-BD59-A6C34878D82A}">
                    <a16:rowId xmlns:a16="http://schemas.microsoft.com/office/drawing/2014/main" val="10001"/>
                  </a:ext>
                </a:extLst>
              </a:tr>
              <a:tr h="1033780">
                <a:tc>
                  <a:txBody>
                    <a:bodyPr/>
                    <a:lstStyle/>
                    <a:p>
                      <a:pPr>
                        <a:buNone/>
                      </a:pPr>
                      <a:r>
                        <a:rPr lang="en-US" altLang="en-US" sz="1000"/>
                        <a:t>TC02</a:t>
                      </a:r>
                    </a:p>
                  </a:txBody>
                  <a:tcPr/>
                </a:tc>
                <a:tc>
                  <a:txBody>
                    <a:bodyPr/>
                    <a:lstStyle/>
                    <a:p>
                      <a:pPr>
                        <a:buNone/>
                      </a:pPr>
                      <a:r>
                        <a:rPr lang="en-US" altLang="en-US" sz="1000" dirty="0"/>
                        <a:t>Test Braille button press for single character</a:t>
                      </a:r>
                    </a:p>
                  </a:txBody>
                  <a:tcPr/>
                </a:tc>
                <a:tc>
                  <a:txBody>
                    <a:bodyPr/>
                    <a:lstStyle/>
                    <a:p>
                      <a:pPr>
                        <a:buNone/>
                      </a:pPr>
                      <a:r>
                        <a:rPr lang="en-US" altLang="en-US" sz="1000"/>
                        <a:t>Press button corresponding to 'A'</a:t>
                      </a:r>
                    </a:p>
                  </a:txBody>
                  <a:tcPr/>
                </a:tc>
                <a:tc>
                  <a:txBody>
                    <a:bodyPr/>
                    <a:lstStyle/>
                    <a:p>
                      <a:pPr>
                        <a:buNone/>
                      </a:pPr>
                      <a:r>
                        <a:rPr lang="en-US" altLang="en-US" sz="1000"/>
                        <a:t>Audio output: "A"</a:t>
                      </a:r>
                    </a:p>
                  </a:txBody>
                  <a:tcPr/>
                </a:tc>
                <a:tc>
                  <a:txBody>
                    <a:bodyPr/>
                    <a:lstStyle/>
                    <a:p>
                      <a:r>
                        <a:rPr lang="en-IN" sz="1000"/>
                        <a:t>Correct character </a:t>
                      </a:r>
                    </a:p>
                    <a:p>
                      <a:r>
                        <a:rPr lang="en-IN" sz="1000"/>
                        <a:t>output</a:t>
                      </a:r>
                    </a:p>
                  </a:txBody>
                  <a:tcPr marL="0" marR="0" marT="0" marB="0" anchor="ctr"/>
                </a:tc>
                <a:extLst>
                  <a:ext uri="{0D108BD9-81ED-4DB2-BD59-A6C34878D82A}">
                    <a16:rowId xmlns:a16="http://schemas.microsoft.com/office/drawing/2014/main" val="10002"/>
                  </a:ext>
                </a:extLst>
              </a:tr>
              <a:tr h="1474470">
                <a:tc>
                  <a:txBody>
                    <a:bodyPr/>
                    <a:lstStyle/>
                    <a:p>
                      <a:pPr>
                        <a:buNone/>
                      </a:pPr>
                      <a:r>
                        <a:rPr lang="en-US" altLang="en-US" sz="1000"/>
                        <a:t>TC03</a:t>
                      </a:r>
                    </a:p>
                  </a:txBody>
                  <a:tcPr/>
                </a:tc>
                <a:tc>
                  <a:txBody>
                    <a:bodyPr/>
                    <a:lstStyle/>
                    <a:p>
                      <a:pPr>
                        <a:buNone/>
                      </a:pPr>
                      <a:r>
                        <a:rPr lang="en-US" altLang="en-US" sz="1000"/>
                        <a:t>Test multiple button presses for consecutive characters</a:t>
                      </a:r>
                    </a:p>
                  </a:txBody>
                  <a:tcPr/>
                </a:tc>
                <a:tc>
                  <a:txBody>
                    <a:bodyPr/>
                    <a:lstStyle/>
                    <a:p>
                      <a:pPr>
                        <a:buNone/>
                      </a:pPr>
                      <a:r>
                        <a:rPr lang="en-US" altLang="en-US" sz="1000"/>
                        <a:t>Press buttons for "B", "C", "D"</a:t>
                      </a:r>
                    </a:p>
                  </a:txBody>
                  <a:tcPr/>
                </a:tc>
                <a:tc>
                  <a:txBody>
                    <a:bodyPr/>
                    <a:lstStyle/>
                    <a:p>
                      <a:pPr>
                        <a:buNone/>
                      </a:pPr>
                      <a:r>
                        <a:rPr lang="en-US" altLang="en-US" sz="1000"/>
                        <a:t>Audio output: "B", "C", "D"</a:t>
                      </a:r>
                    </a:p>
                  </a:txBody>
                  <a:tcPr/>
                </a:tc>
                <a:tc>
                  <a:txBody>
                    <a:bodyPr/>
                    <a:lstStyle/>
                    <a:p>
                      <a:pPr>
                        <a:buNone/>
                      </a:pPr>
                      <a:r>
                        <a:rPr lang="en-US" altLang="en-US" sz="1000"/>
                        <a:t>All characters are correctly spoken</a:t>
                      </a:r>
                    </a:p>
                  </a:txBody>
                  <a:tcPr/>
                </a:tc>
                <a:extLst>
                  <a:ext uri="{0D108BD9-81ED-4DB2-BD59-A6C34878D82A}">
                    <a16:rowId xmlns:a16="http://schemas.microsoft.com/office/drawing/2014/main" val="10003"/>
                  </a:ext>
                </a:extLst>
              </a:tr>
              <a:tr h="944880">
                <a:tc>
                  <a:txBody>
                    <a:bodyPr/>
                    <a:lstStyle/>
                    <a:p>
                      <a:pPr>
                        <a:buNone/>
                      </a:pPr>
                      <a:r>
                        <a:rPr lang="en-US" altLang="en-US" sz="1000"/>
                        <a:t>TC04</a:t>
                      </a:r>
                    </a:p>
                  </a:txBody>
                  <a:tcPr/>
                </a:tc>
                <a:tc>
                  <a:txBody>
                    <a:bodyPr/>
                    <a:lstStyle/>
                    <a:p>
                      <a:pPr>
                        <a:buNone/>
                      </a:pPr>
                      <a:r>
                        <a:rPr lang="en-US" altLang="en-US" sz="1000"/>
                        <a:t>Verify button responsiveness</a:t>
                      </a:r>
                    </a:p>
                  </a:txBody>
                  <a:tcPr/>
                </a:tc>
                <a:tc>
                  <a:txBody>
                    <a:bodyPr/>
                    <a:lstStyle/>
                    <a:p>
                      <a:pPr>
                        <a:buNone/>
                      </a:pPr>
                      <a:r>
                        <a:rPr lang="en-US" altLang="en-US" sz="1000"/>
                        <a:t>Rapid button press for 'E'</a:t>
                      </a:r>
                    </a:p>
                  </a:txBody>
                  <a:tcPr/>
                </a:tc>
                <a:tc>
                  <a:txBody>
                    <a:bodyPr/>
                    <a:lstStyle/>
                    <a:p>
                      <a:pPr>
                        <a:buNone/>
                      </a:pPr>
                      <a:r>
                        <a:rPr lang="en-US" altLang="en-US" sz="1000"/>
                        <a:t>Audio output: "E"</a:t>
                      </a:r>
                    </a:p>
                  </a:txBody>
                  <a:tcPr/>
                </a:tc>
                <a:tc>
                  <a:txBody>
                    <a:bodyPr/>
                    <a:lstStyle/>
                    <a:p>
                      <a:pPr>
                        <a:buNone/>
                      </a:pPr>
                      <a:r>
                        <a:rPr lang="en-US" altLang="en-US" sz="1000"/>
                        <a:t>Device responds without lag</a:t>
                      </a:r>
                    </a:p>
                  </a:txBody>
                  <a:tcPr/>
                </a:tc>
                <a:extLst>
                  <a:ext uri="{0D108BD9-81ED-4DB2-BD59-A6C34878D82A}">
                    <a16:rowId xmlns:a16="http://schemas.microsoft.com/office/drawing/2014/main" val="10004"/>
                  </a:ext>
                </a:extLst>
              </a:tr>
              <a:tr h="480060">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a:p>
                  </a:txBody>
                  <a:tcPr/>
                </a:tc>
                <a:tc>
                  <a:txBody>
                    <a:bodyPr/>
                    <a:lstStyle/>
                    <a:p>
                      <a:pPr>
                        <a:buNone/>
                      </a:pPr>
                      <a:endParaRPr lang="en-US"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dirty="0"/>
          </a:p>
        </p:txBody>
      </p:sp>
      <p:sp>
        <p:nvSpPr>
          <p:cNvPr id="4" name="Google Shape;125;p3"/>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n-US" sz="2400" b="1" i="0" u="none" strike="noStrike" cap="none" dirty="0">
                <a:solidFill>
                  <a:srgbClr val="000000"/>
                </a:solidFill>
                <a:latin typeface="Montserrat" panose="00000500000000000000"/>
                <a:ea typeface="Montserrat" panose="00000500000000000000"/>
                <a:cs typeface="Montserrat" panose="00000500000000000000"/>
                <a:sym typeface="Montserrat" panose="00000500000000000000"/>
              </a:rPr>
              <a:t>Implementation and Results – Iteration 1 </a:t>
            </a:r>
            <a:endParaRPr lang="en-US"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5" name="Google Shape;125;p3"/>
          <p:cNvSpPr txBox="1"/>
          <p:nvPr/>
        </p:nvSpPr>
        <p:spPr>
          <a:xfrm>
            <a:off x="760610" y="1122239"/>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US" altLang="en-US" sz="1600" b="1" dirty="0">
                <a:latin typeface="Calibri" panose="020F0502020204030204" charset="0"/>
                <a:ea typeface="Verdana" panose="020B0604030504040204" pitchFamily="34" charset="0"/>
                <a:cs typeface="Calibri" panose="020F0502020204030204" charset="0"/>
              </a:rPr>
              <a:t>Power-On Validation:</a:t>
            </a:r>
          </a:p>
          <a:p>
            <a:pPr marL="0" marR="0" lvl="0" indent="0" rtl="0">
              <a:lnSpc>
                <a:spcPct val="100000"/>
              </a:lnSpc>
              <a:spcBef>
                <a:spcPts val="0"/>
              </a:spcBef>
              <a:spcAft>
                <a:spcPts val="0"/>
              </a:spcAft>
              <a:buNone/>
            </a:pPr>
            <a:r>
              <a:rPr lang="en-US" altLang="en-US" dirty="0">
                <a:latin typeface="Calibri" panose="020F0502020204030204" charset="0"/>
                <a:ea typeface="Verdana" panose="020B0604030504040204" pitchFamily="34" charset="0"/>
                <a:cs typeface="Calibri" panose="020F0502020204030204" charset="0"/>
              </a:rPr>
              <a:t>The device powers on successfully, with the power indicator LED lighting up as expected.</a:t>
            </a:r>
            <a:endParaRPr lang="en-US" altLang="en-US" sz="1200" dirty="0">
              <a:latin typeface="Calibri" panose="020F0502020204030204" charset="0"/>
              <a:ea typeface="Verdana" panose="020B0604030504040204" pitchFamily="34" charset="0"/>
              <a:cs typeface="Calibri" panose="020F0502020204030204" charset="0"/>
            </a:endParaRPr>
          </a:p>
          <a:p>
            <a:pPr marL="0" marR="0" lvl="0" indent="0" rtl="0">
              <a:lnSpc>
                <a:spcPct val="100000"/>
              </a:lnSpc>
              <a:spcBef>
                <a:spcPts val="0"/>
              </a:spcBef>
              <a:spcAft>
                <a:spcPts val="0"/>
              </a:spcAft>
              <a:buNone/>
            </a:pPr>
            <a:r>
              <a:rPr lang="en-US" altLang="en-US" sz="1600" b="1" dirty="0">
                <a:latin typeface="Calibri" panose="020F0502020204030204" charset="0"/>
                <a:ea typeface="Verdana" panose="020B0604030504040204" pitchFamily="34" charset="0"/>
                <a:cs typeface="Calibri" panose="020F0502020204030204" charset="0"/>
              </a:rPr>
              <a:t>Braille Button Functionality:</a:t>
            </a:r>
          </a:p>
          <a:p>
            <a:pPr marL="0" marR="0" lvl="0" indent="0" rtl="0">
              <a:lnSpc>
                <a:spcPct val="100000"/>
              </a:lnSpc>
              <a:spcBef>
                <a:spcPts val="0"/>
              </a:spcBef>
              <a:spcAft>
                <a:spcPts val="0"/>
              </a:spcAft>
              <a:buNone/>
            </a:pPr>
            <a:r>
              <a:rPr lang="en-US" altLang="en-US" dirty="0">
                <a:latin typeface="Calibri" panose="020F0502020204030204" charset="0"/>
                <a:ea typeface="Verdana" panose="020B0604030504040204" pitchFamily="34" charset="0"/>
                <a:cs typeface="Calibri" panose="020F0502020204030204" charset="0"/>
              </a:rPr>
              <a:t>Individual button presses for Braille characters are accurately recognized, and the corresponding audio output is clear and correct</a:t>
            </a:r>
            <a:r>
              <a:rPr lang="en-US" altLang="en-US" sz="1200" dirty="0">
                <a:latin typeface="Calibri" panose="020F0502020204030204" charset="0"/>
                <a:ea typeface="Verdana" panose="020B0604030504040204" pitchFamily="34" charset="0"/>
                <a:cs typeface="Calibri" panose="020F0502020204030204" charset="0"/>
              </a:rPr>
              <a:t>.</a:t>
            </a:r>
          </a:p>
          <a:p>
            <a:pPr marL="0" marR="0" lvl="0" indent="0" rtl="0">
              <a:lnSpc>
                <a:spcPct val="100000"/>
              </a:lnSpc>
              <a:spcBef>
                <a:spcPts val="0"/>
              </a:spcBef>
              <a:spcAft>
                <a:spcPts val="0"/>
              </a:spcAft>
              <a:buNone/>
            </a:pPr>
            <a:r>
              <a:rPr lang="en-US" altLang="en-US" sz="1600" b="1" dirty="0">
                <a:latin typeface="Calibri" panose="020F0502020204030204" charset="0"/>
                <a:ea typeface="Verdana" panose="020B0604030504040204" pitchFamily="34" charset="0"/>
                <a:cs typeface="Calibri" panose="020F0502020204030204" charset="0"/>
              </a:rPr>
              <a:t>Audio Clarity:</a:t>
            </a:r>
          </a:p>
          <a:p>
            <a:pPr marL="0" marR="0" lvl="0" indent="0" rtl="0">
              <a:lnSpc>
                <a:spcPct val="100000"/>
              </a:lnSpc>
              <a:spcBef>
                <a:spcPts val="0"/>
              </a:spcBef>
              <a:spcAft>
                <a:spcPts val="0"/>
              </a:spcAft>
              <a:buNone/>
            </a:pPr>
            <a:r>
              <a:rPr lang="en-US" altLang="en-US" dirty="0">
                <a:latin typeface="Calibri" panose="020F0502020204030204" charset="0"/>
                <a:ea typeface="Verdana" panose="020B0604030504040204" pitchFamily="34" charset="0"/>
                <a:cs typeface="Calibri" panose="020F0502020204030204" charset="0"/>
              </a:rPr>
              <a:t>The speech output is clear and free of noise or distortion, ensuring an effective user experience.</a:t>
            </a:r>
            <a:endParaRPr lang="en-US" altLang="en-US" sz="1200" dirty="0">
              <a:latin typeface="Calibri" panose="020F0502020204030204" charset="0"/>
              <a:ea typeface="Verdana" panose="020B0604030504040204" pitchFamily="34" charset="0"/>
              <a:cs typeface="Calibri" panose="020F0502020204030204" charset="0"/>
            </a:endParaRPr>
          </a:p>
          <a:p>
            <a:pPr marL="0" marR="0" lvl="0" indent="0" rtl="0">
              <a:lnSpc>
                <a:spcPct val="100000"/>
              </a:lnSpc>
              <a:spcBef>
                <a:spcPts val="0"/>
              </a:spcBef>
              <a:spcAft>
                <a:spcPts val="0"/>
              </a:spcAft>
              <a:buNone/>
            </a:pPr>
            <a:r>
              <a:rPr lang="en-US" altLang="en-US" sz="1600" b="1" dirty="0">
                <a:latin typeface="Calibri" panose="020F0502020204030204" charset="0"/>
                <a:ea typeface="Verdana" panose="020B0604030504040204" pitchFamily="34" charset="0"/>
                <a:cs typeface="Calibri" panose="020F0502020204030204" charset="0"/>
              </a:rPr>
              <a:t>Button Responsiveness:</a:t>
            </a:r>
          </a:p>
          <a:p>
            <a:pPr marL="0" marR="0" lvl="0" indent="0" rtl="0">
              <a:lnSpc>
                <a:spcPct val="100000"/>
              </a:lnSpc>
              <a:spcBef>
                <a:spcPts val="0"/>
              </a:spcBef>
              <a:spcAft>
                <a:spcPts val="0"/>
              </a:spcAft>
              <a:buNone/>
            </a:pPr>
            <a:r>
              <a:rPr lang="en-US" altLang="en-US" dirty="0">
                <a:latin typeface="Calibri" panose="020F0502020204030204" charset="0"/>
                <a:ea typeface="Verdana" panose="020B0604030504040204" pitchFamily="34" charset="0"/>
                <a:cs typeface="Calibri" panose="020F0502020204030204" charset="0"/>
              </a:rPr>
              <a:t>The device demonstrates excellent responsiveness, with no lag observed during rapid button presses.</a:t>
            </a:r>
          </a:p>
          <a:p>
            <a:pPr marL="0" marR="0" lvl="0" indent="0" rtl="0">
              <a:lnSpc>
                <a:spcPct val="100000"/>
              </a:lnSpc>
              <a:spcBef>
                <a:spcPts val="0"/>
              </a:spcBef>
              <a:spcAft>
                <a:spcPts val="0"/>
              </a:spcAft>
              <a:buNone/>
            </a:pPr>
            <a:r>
              <a:rPr lang="en-US" altLang="en-US" sz="1600" b="1" dirty="0">
                <a:latin typeface="Calibri" panose="020F0502020204030204" charset="0"/>
                <a:ea typeface="Verdana" panose="020B0604030504040204" pitchFamily="34" charset="0"/>
                <a:cs typeface="Calibri" panose="020F0502020204030204" charset="0"/>
              </a:rPr>
              <a:t>Error Handling:</a:t>
            </a:r>
          </a:p>
          <a:p>
            <a:pPr marL="0" marR="0" lvl="0" indent="0" rtl="0">
              <a:lnSpc>
                <a:spcPct val="100000"/>
              </a:lnSpc>
              <a:spcBef>
                <a:spcPts val="0"/>
              </a:spcBef>
              <a:spcAft>
                <a:spcPts val="0"/>
              </a:spcAft>
              <a:buNone/>
            </a:pPr>
            <a:r>
              <a:rPr lang="en-US" altLang="en-US" dirty="0">
                <a:latin typeface="Calibri" panose="020F0502020204030204" charset="0"/>
                <a:ea typeface="Verdana" panose="020B0604030504040204" pitchFamily="34" charset="0"/>
                <a:cs typeface="Calibri" panose="020F0502020204030204" charset="0"/>
              </a:rPr>
              <a:t>The system effectively handles invalid inputs, such as simultaneous button presses, by providing either no response or an error sound.</a:t>
            </a:r>
            <a:endParaRPr lang="en-US" altLang="en-US" sz="1200" dirty="0">
              <a:latin typeface="Calibri" panose="020F0502020204030204" charset="0"/>
              <a:ea typeface="Verdana" panose="020B0604030504040204" pitchFamily="34" charset="0"/>
              <a:cs typeface="Calibri" panose="020F0502020204030204" charset="0"/>
            </a:endParaRPr>
          </a:p>
          <a:p>
            <a:pPr marL="0" marR="0" lvl="0" indent="0" rtl="0">
              <a:lnSpc>
                <a:spcPct val="100000"/>
              </a:lnSpc>
              <a:spcBef>
                <a:spcPts val="0"/>
              </a:spcBef>
              <a:spcAft>
                <a:spcPts val="0"/>
              </a:spcAft>
              <a:buNone/>
            </a:pPr>
            <a:r>
              <a:rPr lang="en-US" altLang="en-US" sz="1600" b="1" dirty="0">
                <a:latin typeface="Calibri" panose="020F0502020204030204" charset="0"/>
                <a:ea typeface="Verdana" panose="020B0604030504040204" pitchFamily="34" charset="0"/>
                <a:cs typeface="Calibri" panose="020F0502020204030204" charset="0"/>
              </a:rPr>
              <a:t>Power Efficiency:</a:t>
            </a:r>
          </a:p>
          <a:p>
            <a:pPr marL="0" marR="0" lvl="0" indent="0" rtl="0">
              <a:lnSpc>
                <a:spcPct val="100000"/>
              </a:lnSpc>
              <a:spcBef>
                <a:spcPts val="0"/>
              </a:spcBef>
              <a:spcAft>
                <a:spcPts val="0"/>
              </a:spcAft>
              <a:buNone/>
            </a:pPr>
            <a:r>
              <a:rPr lang="en-US" altLang="en-US" dirty="0">
                <a:latin typeface="Calibri" panose="020F0502020204030204" charset="0"/>
                <a:ea typeface="Verdana" panose="020B0604030504040204" pitchFamily="34" charset="0"/>
                <a:cs typeface="Calibri" panose="020F0502020204030204" charset="0"/>
              </a:rPr>
              <a:t>The device operates for over 2 hours on a single charge, showcasing promising energy efficiency for portable use.</a:t>
            </a:r>
            <a:endParaRPr lang="en-US" altLang="en-US" sz="1200" dirty="0">
              <a:latin typeface="Calibri" panose="020F0502020204030204" charset="0"/>
              <a:ea typeface="Verdana" panose="020B0604030504040204" pitchFamily="34" charset="0"/>
              <a:cs typeface="Calibri" panose="020F0502020204030204" charset="0"/>
            </a:endParaRPr>
          </a:p>
          <a:p>
            <a:pPr marL="0" marR="0" lvl="0" indent="0" rtl="0">
              <a:lnSpc>
                <a:spcPct val="100000"/>
              </a:lnSpc>
              <a:spcBef>
                <a:spcPts val="0"/>
              </a:spcBef>
              <a:spcAft>
                <a:spcPts val="0"/>
              </a:spcAft>
              <a:buNone/>
            </a:pPr>
            <a:r>
              <a:rPr lang="en-US" altLang="en-US" sz="1600" b="1" dirty="0">
                <a:latin typeface="Calibri" panose="020F0502020204030204" charset="0"/>
                <a:ea typeface="Verdana" panose="020B0604030504040204" pitchFamily="34" charset="0"/>
                <a:cs typeface="Calibri" panose="020F0502020204030204" charset="0"/>
              </a:rPr>
              <a:t>Durability Testing:</a:t>
            </a:r>
          </a:p>
          <a:p>
            <a:pPr marL="0" marR="0" lvl="0" indent="0" rtl="0">
              <a:lnSpc>
                <a:spcPct val="100000"/>
              </a:lnSpc>
              <a:spcBef>
                <a:spcPts val="0"/>
              </a:spcBef>
              <a:spcAft>
                <a:spcPts val="0"/>
              </a:spcAft>
              <a:buNone/>
            </a:pPr>
            <a:r>
              <a:rPr lang="en-US" altLang="en-US" dirty="0">
                <a:latin typeface="Calibri" panose="020F0502020204030204" charset="0"/>
                <a:ea typeface="Verdana" panose="020B0604030504040204" pitchFamily="34" charset="0"/>
                <a:cs typeface="Calibri" panose="020F0502020204030204" charset="0"/>
              </a:rPr>
              <a:t>Buttons retain functionality and tactile feedback even after repeated use, indicating robust hardware design.</a:t>
            </a:r>
            <a:endParaRPr lang="en-US" altLang="en-US" sz="1200" dirty="0">
              <a:latin typeface="Calibri" panose="020F0502020204030204" charset="0"/>
              <a:ea typeface="Verdana" panose="020B0604030504040204" pitchFamily="34" charset="0"/>
              <a:cs typeface="Calibri" panose="020F0502020204030204" charset="0"/>
            </a:endParaRPr>
          </a:p>
          <a:p>
            <a:pPr marL="0" marR="0" lvl="0" indent="0" rtl="0">
              <a:lnSpc>
                <a:spcPct val="100000"/>
              </a:lnSpc>
              <a:spcBef>
                <a:spcPts val="0"/>
              </a:spcBef>
              <a:spcAft>
                <a:spcPts val="0"/>
              </a:spcAft>
              <a:buNone/>
            </a:pPr>
            <a:r>
              <a:rPr lang="en-US" altLang="en-US" sz="1600" b="1" dirty="0">
                <a:latin typeface="Calibri" panose="020F0502020204030204" charset="0"/>
                <a:ea typeface="Verdana" panose="020B0604030504040204" pitchFamily="34" charset="0"/>
                <a:cs typeface="Calibri" panose="020F0502020204030204" charset="0"/>
              </a:rPr>
              <a:t>Auditory Feedback Delay:</a:t>
            </a:r>
          </a:p>
          <a:p>
            <a:pPr marL="0" marR="0" lvl="0" indent="0" rtl="0">
              <a:lnSpc>
                <a:spcPct val="100000"/>
              </a:lnSpc>
              <a:spcBef>
                <a:spcPts val="0"/>
              </a:spcBef>
              <a:spcAft>
                <a:spcPts val="0"/>
              </a:spcAft>
              <a:buNone/>
            </a:pPr>
            <a:r>
              <a:rPr lang="en-US" altLang="en-US" dirty="0">
                <a:latin typeface="Calibri" panose="020F0502020204030204" charset="0"/>
                <a:ea typeface="Verdana" panose="020B0604030504040204" pitchFamily="34" charset="0"/>
                <a:cs typeface="Calibri" panose="020F0502020204030204" charset="0"/>
              </a:rPr>
              <a:t>The system provides audio feedback within 1 second of button press, ensuring real-time interaction.</a:t>
            </a:r>
            <a:endParaRPr lang="en-US" altLang="en-US" sz="1200" dirty="0">
              <a:latin typeface="Calibri" panose="020F0502020204030204" charset="0"/>
              <a:ea typeface="Verdana" panose="020B0604030504040204" pitchFamily="34" charset="0"/>
              <a:cs typeface="Calibri" panose="020F0502020204030204" charset="0"/>
            </a:endParaRPr>
          </a:p>
          <a:p>
            <a:pPr marL="0" marR="0" lvl="0" indent="0" rtl="0">
              <a:lnSpc>
                <a:spcPct val="100000"/>
              </a:lnSpc>
              <a:spcBef>
                <a:spcPts val="0"/>
              </a:spcBef>
              <a:spcAft>
                <a:spcPts val="0"/>
              </a:spcAft>
              <a:buNone/>
            </a:pPr>
            <a:r>
              <a:rPr lang="en-US" altLang="en-US" sz="1600" b="1" dirty="0">
                <a:latin typeface="Calibri" panose="020F0502020204030204" charset="0"/>
                <a:ea typeface="Verdana" panose="020B0604030504040204" pitchFamily="34" charset="0"/>
                <a:cs typeface="Calibri" panose="020F0502020204030204" charset="0"/>
              </a:rPr>
              <a:t>Portability Testing:</a:t>
            </a:r>
          </a:p>
          <a:p>
            <a:pPr marL="0" marR="0" lvl="0" indent="0" rtl="0">
              <a:lnSpc>
                <a:spcPct val="100000"/>
              </a:lnSpc>
              <a:spcBef>
                <a:spcPts val="0"/>
              </a:spcBef>
              <a:spcAft>
                <a:spcPts val="0"/>
              </a:spcAft>
              <a:buNone/>
            </a:pPr>
            <a:r>
              <a:rPr lang="en-US" altLang="en-US" dirty="0">
                <a:latin typeface="Calibri" panose="020F0502020204030204" charset="0"/>
                <a:ea typeface="Verdana" panose="020B0604030504040204" pitchFamily="34" charset="0"/>
                <a:cs typeface="Calibri" panose="020F0502020204030204" charset="0"/>
              </a:rPr>
              <a:t>The device performs consistently across various environments, confirming its suitability for on-the-go usage.</a:t>
            </a:r>
          </a:p>
          <a:p>
            <a:pPr marL="0" marR="0" lvl="0" indent="0" rtl="0">
              <a:lnSpc>
                <a:spcPct val="100000"/>
              </a:lnSpc>
              <a:spcBef>
                <a:spcPts val="0"/>
              </a:spcBef>
              <a:spcAft>
                <a:spcPts val="0"/>
              </a:spcAft>
              <a:buNone/>
            </a:pPr>
            <a:r>
              <a:rPr lang="en-US" altLang="en-US" sz="1600" b="1" dirty="0">
                <a:latin typeface="Calibri" panose="020F0502020204030204" charset="0"/>
                <a:ea typeface="Verdana" panose="020B0604030504040204" pitchFamily="34" charset="0"/>
                <a:cs typeface="Calibri" panose="020F0502020204030204" charset="0"/>
              </a:rPr>
              <a:t>System Reliability Post Power Cycle:</a:t>
            </a:r>
          </a:p>
          <a:p>
            <a:pPr marL="0" marR="0" lvl="0" indent="0" rtl="0">
              <a:lnSpc>
                <a:spcPct val="100000"/>
              </a:lnSpc>
              <a:spcBef>
                <a:spcPts val="0"/>
              </a:spcBef>
              <a:spcAft>
                <a:spcPts val="0"/>
              </a:spcAft>
              <a:buNone/>
            </a:pPr>
            <a:r>
              <a:rPr lang="en-US" altLang="en-US" dirty="0">
                <a:latin typeface="Calibri" panose="020F0502020204030204" charset="0"/>
                <a:ea typeface="Verdana" panose="020B0604030504040204" pitchFamily="34" charset="0"/>
                <a:cs typeface="Calibri" panose="020F0502020204030204" charset="0"/>
              </a:rPr>
              <a:t>The device resumes normal functionality seamlessly after being powered off and on, demonstrating system stability</a:t>
            </a:r>
            <a:r>
              <a:rPr lang="en-US" altLang="en-US" sz="1200" dirty="0">
                <a:latin typeface="Calibri" panose="020F0502020204030204" charset="0"/>
                <a:ea typeface="Verdana" panose="020B0604030504040204" pitchFamily="34" charset="0"/>
                <a:cs typeface="Calibri" panose="020F0502020204030204" charset="0"/>
              </a:rPr>
              <a:t>.</a:t>
            </a:r>
          </a:p>
          <a:p>
            <a:pPr marL="0" marR="0" lvl="0" indent="0"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dirty="0"/>
          </a:p>
        </p:txBody>
      </p:sp>
      <p:sp>
        <p:nvSpPr>
          <p:cNvPr id="4" name="Google Shape;125;p3"/>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n-US" sz="2400" b="1" i="0" u="none" strike="noStrike" cap="none" dirty="0">
                <a:solidFill>
                  <a:srgbClr val="000000"/>
                </a:solidFill>
                <a:latin typeface="Montserrat" panose="00000500000000000000"/>
                <a:ea typeface="Montserrat" panose="00000500000000000000"/>
                <a:cs typeface="Montserrat" panose="00000500000000000000"/>
                <a:sym typeface="Montserrat" panose="00000500000000000000"/>
              </a:rPr>
              <a:t>Implementation and Results – Iteration 2 </a:t>
            </a:r>
            <a:endParaRPr lang="en-US"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5" name="Google Shape;125;p3"/>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285750" marR="0" lvl="0" indent="-285750" rtl="0">
              <a:lnSpc>
                <a:spcPct val="1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performance of the Braille to Speech Conversion System was evaluated based on various metrics, including accuracy, response time, and user satisfaction. The system was tested in real-world scenarios to assess its effectiveness in assisting visually impaired individuals.</a:t>
            </a: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pic>
        <p:nvPicPr>
          <p:cNvPr id="2" name="Picture 1">
            <a:extLst>
              <a:ext uri="{FF2B5EF4-FFF2-40B4-BE49-F238E27FC236}">
                <a16:creationId xmlns:a16="http://schemas.microsoft.com/office/drawing/2014/main" id="{1A5C3394-2A96-17C7-D74E-6433A990888C}"/>
              </a:ext>
            </a:extLst>
          </p:cNvPr>
          <p:cNvPicPr>
            <a:picLocks noChangeAspect="1"/>
          </p:cNvPicPr>
          <p:nvPr/>
        </p:nvPicPr>
        <p:blipFill>
          <a:blip r:embed="rId2"/>
          <a:stretch>
            <a:fillRect/>
          </a:stretch>
        </p:blipFill>
        <p:spPr>
          <a:xfrm>
            <a:off x="1711960" y="2044596"/>
            <a:ext cx="7879080" cy="381772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dirty="0"/>
          </a:p>
        </p:txBody>
      </p:sp>
      <p:sp>
        <p:nvSpPr>
          <p:cNvPr id="4" name="Google Shape;125;p3"/>
          <p:cNvSpPr txBox="1"/>
          <p:nvPr/>
        </p:nvSpPr>
        <p:spPr>
          <a:xfrm>
            <a:off x="463099" y="30339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n-US" sz="2400" b="1" i="0" u="none" strike="noStrike" cap="none" dirty="0">
                <a:solidFill>
                  <a:srgbClr val="000000"/>
                </a:solidFill>
                <a:latin typeface="Montserrat" panose="00000500000000000000"/>
                <a:ea typeface="Montserrat" panose="00000500000000000000"/>
                <a:cs typeface="Montserrat" panose="00000500000000000000"/>
                <a:sym typeface="Montserrat" panose="00000500000000000000"/>
              </a:rPr>
              <a:t>Implementation and Results </a:t>
            </a:r>
            <a:endParaRPr lang="en-US"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5" name="Google Shape;125;p3"/>
          <p:cNvSpPr txBox="1"/>
          <p:nvPr/>
        </p:nvSpPr>
        <p:spPr>
          <a:xfrm>
            <a:off x="463099" y="889964"/>
            <a:ext cx="11326761" cy="5735761"/>
          </a:xfrm>
          <a:prstGeom prst="rect">
            <a:avLst/>
          </a:prstGeom>
          <a:noFill/>
          <a:ln>
            <a:noFill/>
          </a:ln>
        </p:spPr>
        <p:txBody>
          <a:bodyPr spcFirstLastPara="1" wrap="square" lIns="91425" tIns="45700" rIns="91425" bIns="45700" anchor="t" anchorCtr="0">
            <a:noAutofit/>
          </a:bodyPr>
          <a:lstStyle/>
          <a:p>
            <a:endParaRPr lang="en-US" sz="1800" b="1" dirty="0">
              <a:effectLst/>
              <a:latin typeface="Times New Roman" panose="02020603050405020304" pitchFamily="18" charset="0"/>
              <a:ea typeface="Times New Roman" panose="02020603050405020304" pitchFamily="18" charset="0"/>
            </a:endParaRPr>
          </a:p>
          <a:p>
            <a:endParaRPr lang="en-US" sz="1800" b="1" dirty="0">
              <a:latin typeface="Times New Roman" panose="02020603050405020304" pitchFamily="18" charset="0"/>
              <a:ea typeface="Times New Roman" panose="02020603050405020304" pitchFamily="18" charset="0"/>
            </a:endParaRPr>
          </a:p>
          <a:p>
            <a:endParaRPr lang="en-US" sz="1800" b="1"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Character Mapping</a:t>
            </a:r>
          </a:p>
          <a:p>
            <a:endParaRPr lang="en-US" sz="1800" b="1" dirty="0">
              <a:latin typeface="Times New Roman" panose="02020603050405020304" pitchFamily="18" charset="0"/>
              <a:ea typeface="Times New Roman" panose="02020603050405020304" pitchFamily="18" charset="0"/>
            </a:endParaRPr>
          </a:p>
          <a:p>
            <a:endParaRPr lang="en-US" sz="1800" b="1" dirty="0">
              <a:effectLst/>
              <a:latin typeface="Times New Roman" panose="02020603050405020304" pitchFamily="18" charset="0"/>
              <a:ea typeface="Times New Roman" panose="02020603050405020304" pitchFamily="18" charset="0"/>
            </a:endParaRPr>
          </a:p>
          <a:p>
            <a:endParaRPr lang="en-US" sz="1800" b="1" dirty="0">
              <a:latin typeface="Times New Roman" panose="02020603050405020304" pitchFamily="18" charset="0"/>
              <a:ea typeface="Times New Roman" panose="02020603050405020304" pitchFamily="18" charset="0"/>
            </a:endParaRPr>
          </a:p>
          <a:p>
            <a:endParaRPr lang="en-US" sz="1800" b="1" dirty="0">
              <a:effectLst/>
              <a:latin typeface="Times New Roman" panose="02020603050405020304" pitchFamily="18" charset="0"/>
              <a:ea typeface="Times New Roman" panose="02020603050405020304" pitchFamily="18" charset="0"/>
            </a:endParaRPr>
          </a:p>
          <a:p>
            <a:endParaRPr lang="en-US" sz="1800" b="1" dirty="0">
              <a:latin typeface="Times New Roman" panose="02020603050405020304" pitchFamily="18" charset="0"/>
              <a:ea typeface="Times New Roman" panose="02020603050405020304" pitchFamily="18" charset="0"/>
            </a:endParaRPr>
          </a:p>
          <a:p>
            <a:endParaRPr lang="en-US" sz="1800" b="1" dirty="0">
              <a:effectLst/>
              <a:latin typeface="Times New Roman" panose="02020603050405020304" pitchFamily="18" charset="0"/>
              <a:ea typeface="Times New Roman" panose="02020603050405020304" pitchFamily="18" charset="0"/>
            </a:endParaRPr>
          </a:p>
          <a:p>
            <a:endParaRPr lang="en-US" sz="1800" b="1" dirty="0">
              <a:latin typeface="Times New Roman" panose="02020603050405020304" pitchFamily="18" charset="0"/>
              <a:ea typeface="Times New Roman" panose="02020603050405020304" pitchFamily="18" charset="0"/>
            </a:endParaRPr>
          </a:p>
          <a:p>
            <a:endParaRPr lang="en-US" sz="1800" b="1" dirty="0">
              <a:effectLst/>
              <a:latin typeface="Times New Roman" panose="02020603050405020304" pitchFamily="18" charset="0"/>
              <a:ea typeface="Times New Roman" panose="02020603050405020304" pitchFamily="18" charset="0"/>
            </a:endParaRPr>
          </a:p>
          <a:p>
            <a:endParaRPr lang="en-US" sz="1800" b="1" dirty="0">
              <a:latin typeface="Times New Roman" panose="02020603050405020304" pitchFamily="18" charset="0"/>
              <a:ea typeface="Times New Roman" panose="02020603050405020304" pitchFamily="18" charset="0"/>
            </a:endParaRPr>
          </a:p>
          <a:p>
            <a:endParaRPr lang="en-US" sz="1800" b="1" dirty="0">
              <a:effectLst/>
              <a:latin typeface="Times New Roman" panose="02020603050405020304" pitchFamily="18" charset="0"/>
              <a:ea typeface="Times New Roman" panose="02020603050405020304" pitchFamily="18" charset="0"/>
            </a:endParaRPr>
          </a:p>
          <a:p>
            <a:endParaRPr lang="en-US" sz="1800" b="1" dirty="0">
              <a:latin typeface="Times New Roman" panose="02020603050405020304" pitchFamily="18" charset="0"/>
              <a:ea typeface="Times New Roman" panose="02020603050405020304" pitchFamily="18" charset="0"/>
            </a:endParaRPr>
          </a:p>
          <a:p>
            <a:endParaRPr lang="en-US" sz="1800" b="1" dirty="0">
              <a:effectLst/>
              <a:latin typeface="Times New Roman" panose="02020603050405020304" pitchFamily="18" charset="0"/>
              <a:ea typeface="Times New Roman" panose="02020603050405020304" pitchFamily="18" charset="0"/>
            </a:endParaRPr>
          </a:p>
          <a:p>
            <a:endParaRPr lang="en-US" sz="1800" b="1" dirty="0">
              <a:latin typeface="Times New Roman" panose="02020603050405020304" pitchFamily="18" charset="0"/>
              <a:ea typeface="Arial" panose="020B0604020202020204" pitchFamily="34" charset="0"/>
            </a:endParaRPr>
          </a:p>
          <a:p>
            <a:endParaRPr lang="en-IN" sz="1800" dirty="0">
              <a:effectLst/>
              <a:latin typeface="Arial" panose="020B0604020202020204" pitchFamily="34" charset="0"/>
              <a:ea typeface="Arial" panose="020B0604020202020204" pitchFamily="34" charset="0"/>
            </a:endParaRPr>
          </a:p>
          <a:p>
            <a:pPr marL="0" marR="0" lvl="0" indent="0"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pic>
        <p:nvPicPr>
          <p:cNvPr id="2" name="Picture 1">
            <a:extLst>
              <a:ext uri="{FF2B5EF4-FFF2-40B4-BE49-F238E27FC236}">
                <a16:creationId xmlns:a16="http://schemas.microsoft.com/office/drawing/2014/main" id="{A9771D0B-C958-F230-238F-A79D2AF8E473}"/>
              </a:ext>
            </a:extLst>
          </p:cNvPr>
          <p:cNvPicPr>
            <a:picLocks noChangeAspect="1"/>
          </p:cNvPicPr>
          <p:nvPr/>
        </p:nvPicPr>
        <p:blipFill>
          <a:blip r:embed="rId2"/>
          <a:stretch>
            <a:fillRect/>
          </a:stretch>
        </p:blipFill>
        <p:spPr>
          <a:xfrm>
            <a:off x="807720" y="2580640"/>
            <a:ext cx="8102600" cy="254000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2b12e713-2dca-40f0-9e5e-b71e83d0a0b8"/>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357*439"/>
  <p:tag name="TABLE_ENDDRAG_RECT" val="534*84*357*439"/>
</p:tagLst>
</file>

<file path=ppt/theme/theme1.xml><?xml version="1.0" encoding="utf-8"?>
<a:theme xmlns:a="http://schemas.openxmlformats.org/drawingml/2006/main"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1442</TotalTime>
  <Words>1467</Words>
  <Application>Microsoft Office PowerPoint</Application>
  <PresentationFormat>Widescreen</PresentationFormat>
  <Paragraphs>222</Paragraphs>
  <Slides>14</Slides>
  <Notes>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14</vt:i4>
      </vt:variant>
    </vt:vector>
  </HeadingPairs>
  <TitlesOfParts>
    <vt:vector size="27" baseType="lpstr">
      <vt:lpstr>Poppins SemiBold</vt:lpstr>
      <vt:lpstr>Montserrat Medium</vt:lpstr>
      <vt:lpstr>Aharoni</vt:lpstr>
      <vt:lpstr>HelveticaNeue Regular</vt:lpstr>
      <vt:lpstr>Montserrat</vt:lpstr>
      <vt:lpstr>var(--sn-fonts-heading)</vt:lpstr>
      <vt:lpstr>Arial</vt:lpstr>
      <vt:lpstr>Plus Jakarta Sans</vt:lpstr>
      <vt:lpstr>Times New Roman</vt:lpstr>
      <vt:lpstr>Verdana</vt:lpstr>
      <vt:lpstr>Calibri</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GITAM</dc:creator>
  <cp:lastModifiedBy>Sowmya Kayapati</cp:lastModifiedBy>
  <cp:revision>34</cp:revision>
  <dcterms:created xsi:type="dcterms:W3CDTF">2022-05-23T07:15:00Z</dcterms:created>
  <dcterms:modified xsi:type="dcterms:W3CDTF">2025-03-20T04:46:15Z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D362A2C4E5EE450BB51749A5778A51B8_12</vt:lpwstr>
  </property>
  <property fmtid="{D5CDD505-2E9C-101B-9397-08002B2CF9AE}" pid="3" name="KSOProductBuildVer">
    <vt:lpwstr>1033-12.2.0.19805</vt:lpwstr>
  </property>
</Properties>
</file>