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>
      <p:cViewPr varScale="1">
        <p:scale>
          <a:sx n="82" d="100"/>
          <a:sy n="82" d="100"/>
        </p:scale>
        <p:origin x="7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1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1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F1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4631" y="383530"/>
            <a:ext cx="281473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F1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8435" y="2165718"/>
            <a:ext cx="7272655" cy="204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centuriton" TargetMode="External"/><Relationship Id="rId13" Type="http://schemas.openxmlformats.org/officeDocument/2006/relationships/hyperlink" Target="http://www.centuriton.com/" TargetMode="External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hyperlink" Target="https://twitter.com/centurit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t.me/centuRITon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1.jp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www.linkedin.com/company/centuriton/" TargetMode="External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centuriton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hyperlink" Target="http://www.centuriton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hyperlink" Target="https://t.me/centuRITon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twitter.com/centuriton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centuriton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://www.centuriton.com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1.jpg"/><Relationship Id="rId12" Type="http://schemas.openxmlformats.org/officeDocument/2006/relationships/hyperlink" Target="https://t.me/centuRIT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twitter.com/centuriton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www.linkedin.com/company/centuriton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instagram.com/centurit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://www.centuriton.com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hyperlink" Target="https://t.me/centuRIT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hyperlink" Target="https://twitter.com/centuriton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www.linkedin.com/company/centuriton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instagram.com/centurit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centuriton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hyperlink" Target="http://www.centuriton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t.me/centuRITon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twitter.com/centuriton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linkedin.com/company/centuriton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twitter.com/centuriton" TargetMode="External"/><Relationship Id="rId3" Type="http://schemas.openxmlformats.org/officeDocument/2006/relationships/hyperlink" Target="mailto:nivashini.ec21@bitsathy.ac.in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www.linkedin.com/company/centuriton/" TargetMode="External"/><Relationship Id="rId2" Type="http://schemas.openxmlformats.org/officeDocument/2006/relationships/hyperlink" Target="mailto:ranganayagi.ec21@bitsathy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instagram.com/centuriton" TargetMode="External"/><Relationship Id="rId5" Type="http://schemas.openxmlformats.org/officeDocument/2006/relationships/image" Target="../media/image20.png"/><Relationship Id="rId15" Type="http://schemas.openxmlformats.org/officeDocument/2006/relationships/hyperlink" Target="http://www.centuriton.com/" TargetMode="External"/><Relationship Id="rId10" Type="http://schemas.openxmlformats.org/officeDocument/2006/relationships/image" Target="../media/image11.jpg"/><Relationship Id="rId4" Type="http://schemas.openxmlformats.org/officeDocument/2006/relationships/hyperlink" Target="mailto:rithika.ec21@bitsathy.ac.in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s://t.me/centuRI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724" y="98050"/>
            <a:ext cx="1608696" cy="530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4545" y="1009178"/>
            <a:ext cx="656907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lang="en-IN" sz="2800" spc="-90" dirty="0">
                <a:solidFill>
                  <a:srgbClr val="073662"/>
                </a:solidFill>
              </a:rPr>
              <a:t>VICTIMIZATION </a:t>
            </a:r>
            <a:r>
              <a:rPr sz="2800" spc="-90" dirty="0">
                <a:solidFill>
                  <a:srgbClr val="073662"/>
                </a:solidFill>
              </a:rPr>
              <a:t> </a:t>
            </a:r>
            <a:r>
              <a:rPr sz="2800" spc="-35" dirty="0">
                <a:solidFill>
                  <a:srgbClr val="073662"/>
                </a:solidFill>
              </a:rPr>
              <a:t>AND </a:t>
            </a:r>
            <a:r>
              <a:rPr sz="2800" spc="-110" dirty="0">
                <a:solidFill>
                  <a:srgbClr val="073662"/>
                </a:solidFill>
              </a:rPr>
              <a:t>CLASSIFICATION </a:t>
            </a:r>
            <a:r>
              <a:rPr sz="2800" spc="-75" dirty="0">
                <a:solidFill>
                  <a:srgbClr val="073662"/>
                </a:solidFill>
              </a:rPr>
              <a:t>OF  </a:t>
            </a:r>
            <a:r>
              <a:rPr sz="2800" spc="-150" dirty="0">
                <a:solidFill>
                  <a:srgbClr val="073662"/>
                </a:solidFill>
              </a:rPr>
              <a:t>RIPE </a:t>
            </a:r>
            <a:r>
              <a:rPr sz="2800" spc="-80" dirty="0">
                <a:solidFill>
                  <a:srgbClr val="073662"/>
                </a:solidFill>
              </a:rPr>
              <a:t>FRUIT </a:t>
            </a:r>
            <a:r>
              <a:rPr sz="2800" spc="-65" dirty="0">
                <a:solidFill>
                  <a:srgbClr val="073662"/>
                </a:solidFill>
              </a:rPr>
              <a:t>USING MACHINE</a:t>
            </a:r>
            <a:r>
              <a:rPr sz="2800" spc="-10" dirty="0">
                <a:solidFill>
                  <a:srgbClr val="073662"/>
                </a:solidFill>
              </a:rPr>
              <a:t> </a:t>
            </a:r>
            <a:r>
              <a:rPr sz="2800" spc="-120" dirty="0">
                <a:solidFill>
                  <a:srgbClr val="073662"/>
                </a:solidFill>
              </a:rPr>
              <a:t>LEARNING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8218433" y="217849"/>
            <a:ext cx="601663" cy="254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6864" y="217837"/>
            <a:ext cx="1224247" cy="2543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0936" y="217852"/>
            <a:ext cx="1156665" cy="254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124" y="4868117"/>
            <a:ext cx="199147" cy="199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9299" y="4866297"/>
            <a:ext cx="8153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@centuriton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2598" y="4866287"/>
            <a:ext cx="8153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9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0422" y="4891362"/>
            <a:ext cx="199149" cy="1991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75863" y="4872735"/>
            <a:ext cx="10947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u="sng" spc="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1"/>
              </a:rPr>
              <a:t>t.me/centuRITon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76164" y="4860790"/>
            <a:ext cx="226674" cy="2266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65406" y="4866287"/>
            <a:ext cx="1350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u="sng" spc="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3"/>
              </a:rPr>
              <a:t>www.centuriton.com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5710" y="4854365"/>
            <a:ext cx="226674" cy="2266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93717" y="4859541"/>
            <a:ext cx="216348" cy="21634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65898" y="4866287"/>
            <a:ext cx="8153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6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18292" y="175699"/>
            <a:ext cx="1354767" cy="3386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02169" y="2132218"/>
            <a:ext cx="3652642" cy="24211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572" y="180578"/>
            <a:ext cx="3122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IDEA</a:t>
            </a:r>
            <a:r>
              <a:rPr spc="-150" dirty="0"/>
              <a:t> </a:t>
            </a:r>
            <a:r>
              <a:rPr spc="-11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376" y="1998116"/>
            <a:ext cx="7743190" cy="492759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95"/>
              </a:spcBef>
            </a:pPr>
            <a:r>
              <a:rPr sz="2000" spc="-75" dirty="0">
                <a:solidFill>
                  <a:srgbClr val="073662"/>
                </a:solidFill>
                <a:latin typeface="FreeSans"/>
                <a:cs typeface="FreeSans"/>
              </a:rPr>
              <a:t>MACHINE</a:t>
            </a:r>
            <a:r>
              <a:rPr sz="2000" spc="10" dirty="0">
                <a:solidFill>
                  <a:srgbClr val="073662"/>
                </a:solidFill>
                <a:latin typeface="FreeSans"/>
                <a:cs typeface="FreeSans"/>
              </a:rPr>
              <a:t> </a:t>
            </a:r>
            <a:r>
              <a:rPr sz="2000" spc="-95" dirty="0">
                <a:solidFill>
                  <a:srgbClr val="073662"/>
                </a:solidFill>
                <a:latin typeface="FreeSans"/>
                <a:cs typeface="FreeSans"/>
              </a:rPr>
              <a:t>LEARNING</a:t>
            </a:r>
            <a:endParaRPr sz="20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048" y="1187122"/>
            <a:ext cx="7829550" cy="384080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95"/>
              </a:spcBef>
            </a:pPr>
            <a:r>
              <a:rPr lang="en-IN" sz="2000" spc="-85" dirty="0">
                <a:solidFill>
                  <a:srgbClr val="073662"/>
                </a:solidFill>
                <a:latin typeface="FreeSans"/>
                <a:cs typeface="FreeSans"/>
              </a:rPr>
              <a:t>VICTIMIZATION </a:t>
            </a:r>
            <a:r>
              <a:rPr sz="2000" spc="-85" dirty="0">
                <a:solidFill>
                  <a:srgbClr val="073662"/>
                </a:solidFill>
                <a:latin typeface="FreeSans"/>
                <a:cs typeface="FreeSans"/>
              </a:rPr>
              <a:t> </a:t>
            </a:r>
            <a:r>
              <a:rPr sz="2000" spc="-20" dirty="0">
                <a:solidFill>
                  <a:srgbClr val="073662"/>
                </a:solidFill>
                <a:latin typeface="FreeSans"/>
                <a:cs typeface="FreeSans"/>
              </a:rPr>
              <a:t>AND </a:t>
            </a:r>
            <a:r>
              <a:rPr sz="2000" spc="-95" dirty="0">
                <a:solidFill>
                  <a:srgbClr val="073662"/>
                </a:solidFill>
                <a:latin typeface="FreeSans"/>
                <a:cs typeface="FreeSans"/>
              </a:rPr>
              <a:t>CLASSIFICATION </a:t>
            </a:r>
            <a:r>
              <a:rPr sz="2000" spc="-70" dirty="0">
                <a:solidFill>
                  <a:srgbClr val="073662"/>
                </a:solidFill>
                <a:latin typeface="FreeSans"/>
                <a:cs typeface="FreeSans"/>
              </a:rPr>
              <a:t>OF </a:t>
            </a:r>
            <a:r>
              <a:rPr sz="2000" spc="-140" dirty="0">
                <a:solidFill>
                  <a:srgbClr val="073662"/>
                </a:solidFill>
                <a:latin typeface="FreeSans"/>
                <a:cs typeface="FreeSans"/>
              </a:rPr>
              <a:t>RIPE</a:t>
            </a:r>
            <a:r>
              <a:rPr sz="2000" spc="-20" dirty="0">
                <a:solidFill>
                  <a:srgbClr val="073662"/>
                </a:solidFill>
                <a:latin typeface="FreeSans"/>
                <a:cs typeface="FreeSans"/>
              </a:rPr>
              <a:t> </a:t>
            </a:r>
            <a:r>
              <a:rPr sz="2000" spc="-110" dirty="0">
                <a:solidFill>
                  <a:srgbClr val="073662"/>
                </a:solidFill>
                <a:latin typeface="FreeSans"/>
                <a:cs typeface="FreeSans"/>
              </a:rPr>
              <a:t>FRUIT</a:t>
            </a:r>
            <a:endParaRPr sz="2000" dirty="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274" y="167024"/>
            <a:ext cx="764098" cy="79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24" y="4868117"/>
            <a:ext cx="199147" cy="199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422" y="4868115"/>
            <a:ext cx="199149" cy="199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5710" y="4854365"/>
            <a:ext cx="226674" cy="226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3717" y="4859541"/>
            <a:ext cx="216348" cy="216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163" y="4860790"/>
            <a:ext cx="226674" cy="226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7073" y="2743298"/>
            <a:ext cx="7480300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One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of the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most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important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industries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in </a:t>
            </a:r>
            <a:r>
              <a:rPr sz="1400" dirty="0">
                <a:solidFill>
                  <a:srgbClr val="001F60"/>
                </a:solidFill>
                <a:latin typeface="FreeSans"/>
                <a:cs typeface="FreeSans"/>
              </a:rPr>
              <a:t>any </a:t>
            </a:r>
            <a:r>
              <a:rPr sz="1400" spc="15" dirty="0">
                <a:solidFill>
                  <a:srgbClr val="001F60"/>
                </a:solidFill>
                <a:latin typeface="FreeSans"/>
                <a:cs typeface="FreeSans"/>
              </a:rPr>
              <a:t>country </a:t>
            </a:r>
            <a:r>
              <a:rPr sz="1400" spc="-20" dirty="0">
                <a:solidFill>
                  <a:srgbClr val="001F60"/>
                </a:solidFill>
                <a:latin typeface="FreeSans"/>
                <a:cs typeface="FreeSans"/>
              </a:rPr>
              <a:t>is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the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agricultural </a:t>
            </a:r>
            <a:r>
              <a:rPr sz="1400" spc="-15" dirty="0">
                <a:solidFill>
                  <a:srgbClr val="001F60"/>
                </a:solidFill>
                <a:latin typeface="FreeSans"/>
                <a:cs typeface="FreeSans"/>
              </a:rPr>
              <a:t>sector. </a:t>
            </a:r>
            <a:r>
              <a:rPr sz="1400" spc="-10" dirty="0">
                <a:solidFill>
                  <a:srgbClr val="001F60"/>
                </a:solidFill>
                <a:latin typeface="FreeSans"/>
                <a:cs typeface="FreeSans"/>
              </a:rPr>
              <a:t>However,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in some  </a:t>
            </a:r>
            <a:r>
              <a:rPr sz="1400" dirty="0">
                <a:solidFill>
                  <a:srgbClr val="001F60"/>
                </a:solidFill>
                <a:latin typeface="FreeSans"/>
                <a:cs typeface="FreeSans"/>
              </a:rPr>
              <a:t>countries, </a:t>
            </a:r>
            <a:r>
              <a:rPr sz="1400" spc="-5" dirty="0">
                <a:solidFill>
                  <a:srgbClr val="001F60"/>
                </a:solidFill>
                <a:latin typeface="FreeSans"/>
                <a:cs typeface="FreeSans"/>
              </a:rPr>
              <a:t>farmers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and </a:t>
            </a:r>
            <a:r>
              <a:rPr sz="1400" spc="15" dirty="0">
                <a:solidFill>
                  <a:srgbClr val="001F60"/>
                </a:solidFill>
                <a:latin typeface="FreeSans"/>
                <a:cs typeface="FreeSans"/>
              </a:rPr>
              <a:t>ﬁshermen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have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limited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technology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compared </a:t>
            </a:r>
            <a:r>
              <a:rPr sz="1400" spc="35" dirty="0">
                <a:solidFill>
                  <a:srgbClr val="001F60"/>
                </a:solidFill>
                <a:latin typeface="FreeSans"/>
                <a:cs typeface="FreeSans"/>
              </a:rPr>
              <a:t>to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other developed  </a:t>
            </a:r>
            <a:r>
              <a:rPr sz="1400" dirty="0">
                <a:solidFill>
                  <a:srgbClr val="001F60"/>
                </a:solidFill>
                <a:latin typeface="FreeSans"/>
                <a:cs typeface="FreeSans"/>
              </a:rPr>
              <a:t>Countries.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One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of the eﬀects of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limited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technology the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quality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of </a:t>
            </a:r>
            <a:r>
              <a:rPr sz="1400" spc="-10" dirty="0">
                <a:solidFill>
                  <a:srgbClr val="001F60"/>
                </a:solidFill>
                <a:latin typeface="FreeSans"/>
                <a:cs typeface="FreeSans"/>
              </a:rPr>
              <a:t>crops, fruits,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and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vegetables </a:t>
            </a:r>
            <a:r>
              <a:rPr sz="1400" spc="-20" dirty="0">
                <a:solidFill>
                  <a:srgbClr val="001F60"/>
                </a:solidFill>
                <a:latin typeface="FreeSans"/>
                <a:cs typeface="FreeSans"/>
              </a:rPr>
              <a:t>is  </a:t>
            </a:r>
            <a:r>
              <a:rPr sz="1400" spc="-5" dirty="0">
                <a:solidFill>
                  <a:srgbClr val="001F60"/>
                </a:solidFill>
                <a:latin typeface="FreeSans"/>
                <a:cs typeface="FreeSans"/>
              </a:rPr>
              <a:t>low. </a:t>
            </a:r>
            <a:r>
              <a:rPr sz="1400" spc="-25" dirty="0">
                <a:solidFill>
                  <a:srgbClr val="001F60"/>
                </a:solidFill>
                <a:latin typeface="FreeSans"/>
                <a:cs typeface="FreeSans"/>
              </a:rPr>
              <a:t>This </a:t>
            </a:r>
            <a:r>
              <a:rPr sz="1400" spc="-20" dirty="0">
                <a:solidFill>
                  <a:srgbClr val="001F60"/>
                </a:solidFill>
                <a:latin typeface="FreeSans"/>
                <a:cs typeface="FreeSans"/>
              </a:rPr>
              <a:t>is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because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the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quality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of the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products </a:t>
            </a:r>
            <a:r>
              <a:rPr sz="1400" spc="-20" dirty="0">
                <a:solidFill>
                  <a:srgbClr val="001F60"/>
                </a:solidFill>
                <a:latin typeface="FreeSans"/>
                <a:cs typeface="FreeSans"/>
              </a:rPr>
              <a:t>is </a:t>
            </a:r>
            <a:r>
              <a:rPr sz="1400" spc="15" dirty="0">
                <a:solidFill>
                  <a:srgbClr val="001F60"/>
                </a:solidFill>
                <a:latin typeface="FreeSans"/>
                <a:cs typeface="FreeSans"/>
              </a:rPr>
              <a:t>judged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only </a:t>
            </a:r>
            <a:r>
              <a:rPr sz="1400" spc="35" dirty="0">
                <a:solidFill>
                  <a:srgbClr val="001F60"/>
                </a:solidFill>
                <a:latin typeface="FreeSans"/>
                <a:cs typeface="FreeSans"/>
              </a:rPr>
              <a:t>on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the dependence </a:t>
            </a:r>
            <a:r>
              <a:rPr sz="1400" spc="35" dirty="0">
                <a:solidFill>
                  <a:srgbClr val="001F60"/>
                </a:solidFill>
                <a:latin typeface="FreeSans"/>
                <a:cs typeface="FreeSans"/>
              </a:rPr>
              <a:t>on </a:t>
            </a:r>
            <a:r>
              <a:rPr sz="1400" spc="15" dirty="0">
                <a:solidFill>
                  <a:srgbClr val="001F60"/>
                </a:solidFill>
                <a:latin typeface="FreeSans"/>
                <a:cs typeface="FreeSans"/>
              </a:rPr>
              <a:t>external  </a:t>
            </a:r>
            <a:r>
              <a:rPr sz="1400" spc="-5" dirty="0">
                <a:solidFill>
                  <a:srgbClr val="001F60"/>
                </a:solidFill>
                <a:latin typeface="FreeSans"/>
                <a:cs typeface="FreeSans"/>
              </a:rPr>
              <a:t>factors such </a:t>
            </a:r>
            <a:r>
              <a:rPr sz="1400" spc="-35" dirty="0">
                <a:solidFill>
                  <a:srgbClr val="001F60"/>
                </a:solidFill>
                <a:latin typeface="FreeSans"/>
                <a:cs typeface="FreeSans"/>
              </a:rPr>
              <a:t>as </a:t>
            </a:r>
            <a:r>
              <a:rPr sz="1400" spc="-5" dirty="0">
                <a:solidFill>
                  <a:srgbClr val="001F60"/>
                </a:solidFill>
                <a:latin typeface="FreeSans"/>
                <a:cs typeface="FreeSans"/>
              </a:rPr>
              <a:t>appearance, </a:t>
            </a:r>
            <a:r>
              <a:rPr sz="1400" spc="-10" dirty="0">
                <a:solidFill>
                  <a:srgbClr val="001F60"/>
                </a:solidFill>
                <a:latin typeface="FreeSans"/>
                <a:cs typeface="FreeSans"/>
              </a:rPr>
              <a:t>shape, </a:t>
            </a:r>
            <a:r>
              <a:rPr sz="1400" spc="-15" dirty="0">
                <a:solidFill>
                  <a:srgbClr val="001F60"/>
                </a:solidFill>
                <a:latin typeface="FreeSans"/>
                <a:cs typeface="FreeSans"/>
              </a:rPr>
              <a:t>color,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and texture,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which </a:t>
            </a:r>
            <a:r>
              <a:rPr sz="1400" spc="-5" dirty="0">
                <a:solidFill>
                  <a:srgbClr val="001F60"/>
                </a:solidFill>
                <a:latin typeface="FreeSans"/>
                <a:cs typeface="FreeSans"/>
              </a:rPr>
              <a:t>may </a:t>
            </a:r>
            <a:r>
              <a:rPr sz="1400" spc="30" dirty="0">
                <a:solidFill>
                  <a:srgbClr val="001F60"/>
                </a:solidFill>
                <a:latin typeface="FreeSans"/>
                <a:cs typeface="FreeSans"/>
              </a:rPr>
              <a:t>be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susceptible </a:t>
            </a:r>
            <a:r>
              <a:rPr sz="1400" spc="35" dirty="0">
                <a:solidFill>
                  <a:srgbClr val="001F60"/>
                </a:solidFill>
                <a:latin typeface="FreeSans"/>
                <a:cs typeface="FreeSans"/>
              </a:rPr>
              <a:t>to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human </a:t>
            </a:r>
            <a:r>
              <a:rPr sz="1400" spc="-10" dirty="0">
                <a:solidFill>
                  <a:srgbClr val="001F60"/>
                </a:solidFill>
                <a:latin typeface="FreeSans"/>
                <a:cs typeface="FreeSans"/>
              </a:rPr>
              <a:t>error.  </a:t>
            </a:r>
            <a:r>
              <a:rPr sz="1400" spc="15" dirty="0">
                <a:solidFill>
                  <a:srgbClr val="001F60"/>
                </a:solidFill>
                <a:latin typeface="FreeSans"/>
                <a:cs typeface="FreeSans"/>
              </a:rPr>
              <a:t>Determination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of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quality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and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the </a:t>
            </a:r>
            <a:r>
              <a:rPr sz="1400" spc="20" dirty="0">
                <a:solidFill>
                  <a:srgbClr val="001F60"/>
                </a:solidFill>
                <a:latin typeface="FreeSans"/>
                <a:cs typeface="FreeSans"/>
              </a:rPr>
              <a:t>level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of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ripeness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of the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fruit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requires </a:t>
            </a:r>
            <a:r>
              <a:rPr sz="1400" spc="-25" dirty="0">
                <a:solidFill>
                  <a:srgbClr val="001F60"/>
                </a:solidFill>
                <a:latin typeface="FreeSans"/>
                <a:cs typeface="FreeSans"/>
              </a:rPr>
              <a:t>a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consistency that </a:t>
            </a:r>
            <a:r>
              <a:rPr sz="1400" spc="-10" dirty="0">
                <a:solidFill>
                  <a:srgbClr val="001F60"/>
                </a:solidFill>
                <a:latin typeface="FreeSans"/>
                <a:cs typeface="FreeSans"/>
              </a:rPr>
              <a:t>can </a:t>
            </a:r>
            <a:r>
              <a:rPr sz="1400" spc="30" dirty="0">
                <a:solidFill>
                  <a:srgbClr val="001F60"/>
                </a:solidFill>
                <a:latin typeface="FreeSans"/>
                <a:cs typeface="FreeSans"/>
              </a:rPr>
              <a:t>be  </a:t>
            </a:r>
            <a:r>
              <a:rPr sz="1400" spc="35" dirty="0">
                <a:solidFill>
                  <a:srgbClr val="001F60"/>
                </a:solidFill>
                <a:latin typeface="FreeSans"/>
                <a:cs typeface="FreeSans"/>
              </a:rPr>
              <a:t>diﬃcult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and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tiring </a:t>
            </a:r>
            <a:r>
              <a:rPr sz="1400" spc="15" dirty="0">
                <a:solidFill>
                  <a:srgbClr val="001F60"/>
                </a:solidFill>
                <a:latin typeface="FreeSans"/>
                <a:cs typeface="FreeSans"/>
              </a:rPr>
              <a:t>for </a:t>
            </a:r>
            <a:r>
              <a:rPr sz="1400" spc="30" dirty="0">
                <a:solidFill>
                  <a:srgbClr val="001F60"/>
                </a:solidFill>
                <a:latin typeface="FreeSans"/>
                <a:cs typeface="FreeSans"/>
              </a:rPr>
              <a:t>people </a:t>
            </a:r>
            <a:r>
              <a:rPr sz="1400" spc="25" dirty="0">
                <a:solidFill>
                  <a:srgbClr val="001F60"/>
                </a:solidFill>
                <a:latin typeface="FreeSans"/>
                <a:cs typeface="FreeSans"/>
              </a:rPr>
              <a:t>when </a:t>
            </a:r>
            <a:r>
              <a:rPr sz="1400" spc="10" dirty="0">
                <a:solidFill>
                  <a:srgbClr val="001F60"/>
                </a:solidFill>
                <a:latin typeface="FreeSans"/>
                <a:cs typeface="FreeSans"/>
              </a:rPr>
              <a:t>it becomes </a:t>
            </a:r>
            <a:r>
              <a:rPr sz="1400" spc="15" dirty="0">
                <a:solidFill>
                  <a:srgbClr val="001F60"/>
                </a:solidFill>
                <a:latin typeface="FreeSans"/>
                <a:cs typeface="FreeSans"/>
              </a:rPr>
              <a:t>repetitive</a:t>
            </a:r>
            <a:r>
              <a:rPr sz="1400" spc="-45" dirty="0">
                <a:solidFill>
                  <a:srgbClr val="001F60"/>
                </a:solidFill>
                <a:latin typeface="FreeSans"/>
                <a:cs typeface="FreeSans"/>
              </a:rPr>
              <a:t> </a:t>
            </a:r>
            <a:r>
              <a:rPr sz="1400" spc="5" dirty="0">
                <a:solidFill>
                  <a:srgbClr val="001F60"/>
                </a:solidFill>
                <a:latin typeface="FreeSans"/>
                <a:cs typeface="FreeSans"/>
              </a:rPr>
              <a:t>work.</a:t>
            </a:r>
            <a:endParaRPr sz="1400" dirty="0">
              <a:latin typeface="FreeSans"/>
              <a:cs typeface="Free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299" y="485994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25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9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58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0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6862" y="4866385"/>
            <a:ext cx="10947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1"/>
              </a:rPr>
              <a:t>t.me/centuRITon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65406" y="4859937"/>
            <a:ext cx="135001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www.centuriton.com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927" y="164741"/>
            <a:ext cx="289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DELIVERABLES</a:t>
            </a:r>
          </a:p>
        </p:txBody>
      </p:sp>
      <p:sp>
        <p:nvSpPr>
          <p:cNvPr id="3" name="object 3"/>
          <p:cNvSpPr/>
          <p:nvPr/>
        </p:nvSpPr>
        <p:spPr>
          <a:xfrm>
            <a:off x="240024" y="88847"/>
            <a:ext cx="703573" cy="69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4923" y="723886"/>
            <a:ext cx="8067040" cy="1632585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85090" marR="96520">
              <a:lnSpc>
                <a:spcPct val="100000"/>
              </a:lnSpc>
            </a:pPr>
            <a:r>
              <a:rPr sz="1850" spc="-10" dirty="0">
                <a:solidFill>
                  <a:srgbClr val="1F114D"/>
                </a:solidFill>
                <a:latin typeface="FreeSans"/>
                <a:cs typeface="FreeSans"/>
              </a:rPr>
              <a:t>The </a:t>
            </a:r>
            <a:r>
              <a:rPr sz="1850" spc="15" dirty="0">
                <a:solidFill>
                  <a:srgbClr val="1F114D"/>
                </a:solidFill>
                <a:latin typeface="FreeSans"/>
                <a:cs typeface="FreeSans"/>
              </a:rPr>
              <a:t>objective </a:t>
            </a:r>
            <a:r>
              <a:rPr sz="1850" spc="35" dirty="0">
                <a:solidFill>
                  <a:srgbClr val="1F114D"/>
                </a:solidFill>
                <a:latin typeface="FreeSans"/>
                <a:cs typeface="FreeSans"/>
              </a:rPr>
              <a:t>of the </a:t>
            </a:r>
            <a:r>
              <a:rPr sz="1850" spc="-5" dirty="0">
                <a:solidFill>
                  <a:srgbClr val="1F114D"/>
                </a:solidFill>
                <a:latin typeface="FreeSans"/>
                <a:cs typeface="FreeSans"/>
              </a:rPr>
              <a:t>system </a:t>
            </a:r>
            <a:r>
              <a:rPr sz="1850" spc="-25" dirty="0">
                <a:solidFill>
                  <a:srgbClr val="1F114D"/>
                </a:solidFill>
                <a:latin typeface="FreeSans"/>
                <a:cs typeface="FreeSans"/>
              </a:rPr>
              <a:t>is </a:t>
            </a:r>
            <a:r>
              <a:rPr sz="1850" spc="45" dirty="0">
                <a:solidFill>
                  <a:srgbClr val="1F114D"/>
                </a:solidFill>
                <a:latin typeface="FreeSans"/>
                <a:cs typeface="FreeSans"/>
              </a:rPr>
              <a:t>to </a:t>
            </a:r>
            <a:r>
              <a:rPr sz="1850" spc="5" dirty="0">
                <a:solidFill>
                  <a:srgbClr val="1F114D"/>
                </a:solidFill>
                <a:latin typeface="FreeSans"/>
                <a:cs typeface="FreeSans"/>
              </a:rPr>
              <a:t>minimize </a:t>
            </a:r>
            <a:r>
              <a:rPr sz="1850" spc="35" dirty="0">
                <a:solidFill>
                  <a:srgbClr val="1F114D"/>
                </a:solidFill>
                <a:latin typeface="FreeSans"/>
                <a:cs typeface="FreeSans"/>
              </a:rPr>
              <a:t>the </a:t>
            </a:r>
            <a:r>
              <a:rPr sz="1850" spc="20" dirty="0">
                <a:solidFill>
                  <a:srgbClr val="1F114D"/>
                </a:solidFill>
                <a:latin typeface="FreeSans"/>
                <a:cs typeface="FreeSans"/>
              </a:rPr>
              <a:t>number </a:t>
            </a:r>
            <a:r>
              <a:rPr sz="1850" spc="35" dirty="0">
                <a:solidFill>
                  <a:srgbClr val="1F114D"/>
                </a:solidFill>
                <a:latin typeface="FreeSans"/>
                <a:cs typeface="FreeSans"/>
              </a:rPr>
              <a:t>of </a:t>
            </a:r>
            <a:r>
              <a:rPr sz="1850" spc="10" dirty="0">
                <a:solidFill>
                  <a:srgbClr val="1F114D"/>
                </a:solidFill>
                <a:latin typeface="FreeSans"/>
                <a:cs typeface="FreeSans"/>
              </a:rPr>
              <a:t>human-computer  </a:t>
            </a:r>
            <a:r>
              <a:rPr sz="1850" dirty="0">
                <a:solidFill>
                  <a:srgbClr val="1F114D"/>
                </a:solidFill>
                <a:latin typeface="FreeSans"/>
                <a:cs typeface="FreeSans"/>
              </a:rPr>
              <a:t>interactions, </a:t>
            </a:r>
            <a:r>
              <a:rPr sz="1850" spc="20" dirty="0">
                <a:solidFill>
                  <a:srgbClr val="1F114D"/>
                </a:solidFill>
                <a:latin typeface="FreeSans"/>
                <a:cs typeface="FreeSans"/>
              </a:rPr>
              <a:t>speed </a:t>
            </a:r>
            <a:r>
              <a:rPr sz="1850" spc="25" dirty="0">
                <a:solidFill>
                  <a:srgbClr val="1F114D"/>
                </a:solidFill>
                <a:latin typeface="FreeSans"/>
                <a:cs typeface="FreeSans"/>
              </a:rPr>
              <a:t>up </a:t>
            </a:r>
            <a:r>
              <a:rPr sz="1850" spc="35" dirty="0">
                <a:solidFill>
                  <a:srgbClr val="1F114D"/>
                </a:solidFill>
                <a:latin typeface="FreeSans"/>
                <a:cs typeface="FreeSans"/>
              </a:rPr>
              <a:t>the </a:t>
            </a:r>
            <a:r>
              <a:rPr sz="1850" spc="20" dirty="0">
                <a:solidFill>
                  <a:srgbClr val="1F114D"/>
                </a:solidFill>
                <a:latin typeface="FreeSans"/>
                <a:cs typeface="FreeSans"/>
              </a:rPr>
              <a:t>identiﬁcation </a:t>
            </a:r>
            <a:r>
              <a:rPr sz="1850" spc="-10" dirty="0">
                <a:solidFill>
                  <a:srgbClr val="1F114D"/>
                </a:solidFill>
                <a:latin typeface="FreeSans"/>
                <a:cs typeface="FreeSans"/>
              </a:rPr>
              <a:t>process, </a:t>
            </a:r>
            <a:r>
              <a:rPr sz="1850" spc="5" dirty="0">
                <a:solidFill>
                  <a:srgbClr val="1F114D"/>
                </a:solidFill>
                <a:latin typeface="FreeSans"/>
                <a:cs typeface="FreeSans"/>
              </a:rPr>
              <a:t>and </a:t>
            </a:r>
            <a:r>
              <a:rPr sz="1850" spc="15" dirty="0">
                <a:solidFill>
                  <a:srgbClr val="1F114D"/>
                </a:solidFill>
                <a:latin typeface="FreeSans"/>
                <a:cs typeface="FreeSans"/>
              </a:rPr>
              <a:t>improve </a:t>
            </a:r>
            <a:r>
              <a:rPr sz="1850" spc="35" dirty="0">
                <a:solidFill>
                  <a:srgbClr val="1F114D"/>
                </a:solidFill>
                <a:latin typeface="FreeSans"/>
                <a:cs typeface="FreeSans"/>
              </a:rPr>
              <a:t>the </a:t>
            </a:r>
            <a:r>
              <a:rPr sz="1850" spc="5" dirty="0">
                <a:solidFill>
                  <a:srgbClr val="1F114D"/>
                </a:solidFill>
                <a:latin typeface="FreeSans"/>
                <a:cs typeface="FreeSans"/>
              </a:rPr>
              <a:t>usability </a:t>
            </a:r>
            <a:r>
              <a:rPr sz="1850" spc="35" dirty="0">
                <a:solidFill>
                  <a:srgbClr val="1F114D"/>
                </a:solidFill>
                <a:latin typeface="FreeSans"/>
                <a:cs typeface="FreeSans"/>
              </a:rPr>
              <a:t>of  the </a:t>
            </a:r>
            <a:r>
              <a:rPr sz="1850" dirty="0">
                <a:solidFill>
                  <a:srgbClr val="1F114D"/>
                </a:solidFill>
                <a:latin typeface="FreeSans"/>
                <a:cs typeface="FreeSans"/>
              </a:rPr>
              <a:t>graphical </a:t>
            </a:r>
            <a:r>
              <a:rPr sz="1850" spc="5" dirty="0">
                <a:solidFill>
                  <a:srgbClr val="1F114D"/>
                </a:solidFill>
                <a:latin typeface="FreeSans"/>
                <a:cs typeface="FreeSans"/>
              </a:rPr>
              <a:t>user </a:t>
            </a:r>
            <a:r>
              <a:rPr sz="1850" spc="10" dirty="0">
                <a:solidFill>
                  <a:srgbClr val="1F114D"/>
                </a:solidFill>
                <a:latin typeface="FreeSans"/>
                <a:cs typeface="FreeSans"/>
              </a:rPr>
              <a:t>interface compared </a:t>
            </a:r>
            <a:r>
              <a:rPr sz="1850" spc="45" dirty="0">
                <a:solidFill>
                  <a:srgbClr val="1F114D"/>
                </a:solidFill>
                <a:latin typeface="FreeSans"/>
                <a:cs typeface="FreeSans"/>
              </a:rPr>
              <a:t>to </a:t>
            </a:r>
            <a:r>
              <a:rPr sz="1850" spc="15" dirty="0">
                <a:solidFill>
                  <a:srgbClr val="1F114D"/>
                </a:solidFill>
                <a:latin typeface="FreeSans"/>
                <a:cs typeface="FreeSans"/>
              </a:rPr>
              <a:t>existing </a:t>
            </a:r>
            <a:r>
              <a:rPr sz="1850" dirty="0">
                <a:solidFill>
                  <a:srgbClr val="1F114D"/>
                </a:solidFill>
                <a:latin typeface="FreeSans"/>
                <a:cs typeface="FreeSans"/>
              </a:rPr>
              <a:t>manual</a:t>
            </a:r>
            <a:r>
              <a:rPr sz="1850" spc="-20" dirty="0">
                <a:solidFill>
                  <a:srgbClr val="1F114D"/>
                </a:solidFill>
                <a:latin typeface="FreeSans"/>
                <a:cs typeface="FreeSans"/>
              </a:rPr>
              <a:t> </a:t>
            </a:r>
            <a:r>
              <a:rPr sz="1850" spc="-15" dirty="0">
                <a:solidFill>
                  <a:srgbClr val="1F114D"/>
                </a:solidFill>
                <a:latin typeface="FreeSans"/>
                <a:cs typeface="FreeSans"/>
              </a:rPr>
              <a:t>systems.</a:t>
            </a:r>
            <a:endParaRPr sz="185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7007" y="4353466"/>
            <a:ext cx="327924" cy="333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24" y="4868117"/>
            <a:ext cx="199147" cy="1991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422" y="4868115"/>
            <a:ext cx="199149" cy="1991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65710" y="4854365"/>
            <a:ext cx="226674" cy="226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3717" y="4859541"/>
            <a:ext cx="216348" cy="216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163" y="4860790"/>
            <a:ext cx="226674" cy="226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7123" y="2536363"/>
            <a:ext cx="7893684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001F60"/>
                </a:solidFill>
                <a:latin typeface="FreeSans"/>
                <a:cs typeface="FreeSans"/>
              </a:rPr>
              <a:t>Classifying </a:t>
            </a:r>
            <a:r>
              <a:rPr sz="1600" spc="35" dirty="0">
                <a:solidFill>
                  <a:srgbClr val="001F60"/>
                </a:solidFill>
                <a:latin typeface="FreeSans"/>
                <a:cs typeface="FreeSans"/>
              </a:rPr>
              <a:t>diﬀerent </a:t>
            </a:r>
            <a:r>
              <a:rPr sz="1600" dirty="0">
                <a:solidFill>
                  <a:srgbClr val="001F60"/>
                </a:solidFill>
                <a:latin typeface="FreeSans"/>
                <a:cs typeface="FreeSans"/>
              </a:rPr>
              <a:t>fruits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and </a:t>
            </a:r>
            <a:r>
              <a:rPr sz="1600" spc="25" dirty="0">
                <a:solidFill>
                  <a:srgbClr val="001F60"/>
                </a:solidFill>
                <a:latin typeface="FreeSans"/>
                <a:cs typeface="FreeSans"/>
              </a:rPr>
              <a:t>even </a:t>
            </a:r>
            <a:r>
              <a:rPr sz="1600" spc="15" dirty="0">
                <a:solidFill>
                  <a:srgbClr val="001F60"/>
                </a:solidFill>
                <a:latin typeface="FreeSans"/>
                <a:cs typeface="FreeSans"/>
              </a:rPr>
              <a:t>vegetables </a:t>
            </a:r>
            <a:r>
              <a:rPr sz="1600" spc="-20" dirty="0">
                <a:solidFill>
                  <a:srgbClr val="001F60"/>
                </a:solidFill>
                <a:latin typeface="FreeSans"/>
                <a:cs typeface="FreeSans"/>
              </a:rPr>
              <a:t>is </a:t>
            </a:r>
            <a:r>
              <a:rPr sz="1600" spc="35" dirty="0">
                <a:solidFill>
                  <a:srgbClr val="001F60"/>
                </a:solidFill>
                <a:latin typeface="FreeSans"/>
                <a:cs typeface="FreeSans"/>
              </a:rPr>
              <a:t>not </a:t>
            </a:r>
            <a:r>
              <a:rPr sz="1600" spc="-30" dirty="0">
                <a:solidFill>
                  <a:srgbClr val="001F60"/>
                </a:solidFill>
                <a:latin typeface="FreeSans"/>
                <a:cs typeface="FreeSans"/>
              </a:rPr>
              <a:t>a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simple </a:t>
            </a:r>
            <a:r>
              <a:rPr sz="1600" spc="-15" dirty="0">
                <a:solidFill>
                  <a:srgbClr val="001F60"/>
                </a:solidFill>
                <a:latin typeface="FreeSans"/>
                <a:cs typeface="FreeSans"/>
              </a:rPr>
              <a:t>task </a:t>
            </a:r>
            <a:r>
              <a:rPr sz="1600" spc="30" dirty="0">
                <a:solidFill>
                  <a:srgbClr val="001F60"/>
                </a:solidFill>
                <a:latin typeface="FreeSans"/>
                <a:cs typeface="FreeSans"/>
              </a:rPr>
              <a:t>due </a:t>
            </a:r>
            <a:r>
              <a:rPr sz="1600" spc="40" dirty="0">
                <a:solidFill>
                  <a:srgbClr val="001F60"/>
                </a:solidFill>
                <a:latin typeface="FreeSans"/>
                <a:cs typeface="FreeSans"/>
              </a:rPr>
              <a:t>to </a:t>
            </a:r>
            <a:r>
              <a:rPr sz="1600" dirty="0">
                <a:solidFill>
                  <a:srgbClr val="001F60"/>
                </a:solidFill>
                <a:latin typeface="FreeSans"/>
                <a:cs typeface="FreeSans"/>
              </a:rPr>
              <a:t>several  </a:t>
            </a:r>
            <a:r>
              <a:rPr sz="1600" spc="-5" dirty="0">
                <a:solidFill>
                  <a:srgbClr val="001F60"/>
                </a:solidFill>
                <a:latin typeface="FreeSans"/>
                <a:cs typeface="FreeSans"/>
              </a:rPr>
              <a:t>similarities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in </a:t>
            </a:r>
            <a:r>
              <a:rPr sz="1600" spc="-15" dirty="0">
                <a:solidFill>
                  <a:srgbClr val="001F60"/>
                </a:solidFill>
                <a:latin typeface="FreeSans"/>
                <a:cs typeface="FreeSans"/>
              </a:rPr>
              <a:t>shape, </a:t>
            </a:r>
            <a:r>
              <a:rPr sz="1600" spc="-5" dirty="0">
                <a:solidFill>
                  <a:srgbClr val="001F60"/>
                </a:solidFill>
                <a:latin typeface="FreeSans"/>
                <a:cs typeface="FreeSans"/>
              </a:rPr>
              <a:t>size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and </a:t>
            </a:r>
            <a:r>
              <a:rPr sz="1600" spc="-10" dirty="0">
                <a:solidFill>
                  <a:srgbClr val="001F60"/>
                </a:solidFill>
                <a:latin typeface="FreeSans"/>
                <a:cs typeface="FreeSans"/>
              </a:rPr>
              <a:t>color. </a:t>
            </a:r>
            <a:r>
              <a:rPr sz="1600" spc="-25" dirty="0">
                <a:solidFill>
                  <a:srgbClr val="001F60"/>
                </a:solidFill>
                <a:latin typeface="FreeSans"/>
                <a:cs typeface="FreeSans"/>
              </a:rPr>
              <a:t>Fruits, </a:t>
            </a:r>
            <a:r>
              <a:rPr sz="1600" spc="15" dirty="0">
                <a:solidFill>
                  <a:srgbClr val="001F60"/>
                </a:solidFill>
                <a:latin typeface="FreeSans"/>
                <a:cs typeface="FreeSans"/>
              </a:rPr>
              <a:t>vegetables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and </a:t>
            </a:r>
            <a:r>
              <a:rPr sz="1600" dirty="0">
                <a:solidFill>
                  <a:srgbClr val="001F60"/>
                </a:solidFill>
                <a:latin typeface="FreeSans"/>
                <a:cs typeface="FreeSans"/>
              </a:rPr>
              <a:t>crops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are </a:t>
            </a:r>
            <a:r>
              <a:rPr sz="1600" dirty="0">
                <a:solidFill>
                  <a:srgbClr val="001F60"/>
                </a:solidFill>
                <a:latin typeface="FreeSans"/>
                <a:cs typeface="FreeSans"/>
              </a:rPr>
              <a:t>usually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inspected </a:t>
            </a:r>
            <a:r>
              <a:rPr sz="1600" spc="20" dirty="0">
                <a:solidFill>
                  <a:srgbClr val="001F60"/>
                </a:solidFill>
                <a:latin typeface="FreeSans"/>
                <a:cs typeface="FreeSans"/>
              </a:rPr>
              <a:t>by  </a:t>
            </a:r>
            <a:r>
              <a:rPr sz="1600" spc="-5" dirty="0">
                <a:solidFill>
                  <a:srgbClr val="001F60"/>
                </a:solidFill>
                <a:latin typeface="FreeSans"/>
                <a:cs typeface="FreeSans"/>
              </a:rPr>
              <a:t>an </a:t>
            </a:r>
            <a:r>
              <a:rPr sz="1600" spc="25" dirty="0">
                <a:solidFill>
                  <a:srgbClr val="001F60"/>
                </a:solidFill>
                <a:latin typeface="FreeSans"/>
                <a:cs typeface="FreeSans"/>
              </a:rPr>
              <a:t>expert or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trained </a:t>
            </a:r>
            <a:r>
              <a:rPr sz="1600" spc="20" dirty="0">
                <a:solidFill>
                  <a:srgbClr val="001F60"/>
                </a:solidFill>
                <a:latin typeface="FreeSans"/>
                <a:cs typeface="FreeSans"/>
              </a:rPr>
              <a:t>personnel </a:t>
            </a:r>
            <a:r>
              <a:rPr sz="1600" spc="30" dirty="0">
                <a:solidFill>
                  <a:srgbClr val="001F60"/>
                </a:solidFill>
                <a:latin typeface="FreeSans"/>
                <a:cs typeface="FreeSans"/>
              </a:rPr>
              <a:t>before </a:t>
            </a:r>
            <a:r>
              <a:rPr sz="1600" spc="25" dirty="0">
                <a:solidFill>
                  <a:srgbClr val="001F60"/>
                </a:solidFill>
                <a:latin typeface="FreeSans"/>
                <a:cs typeface="FreeSans"/>
              </a:rPr>
              <a:t>being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harvested and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placed </a:t>
            </a:r>
            <a:r>
              <a:rPr sz="1600" spc="40" dirty="0">
                <a:solidFill>
                  <a:srgbClr val="001F60"/>
                </a:solidFill>
                <a:latin typeface="FreeSans"/>
                <a:cs typeface="FreeSans"/>
              </a:rPr>
              <a:t>on </a:t>
            </a:r>
            <a:r>
              <a:rPr sz="1600" spc="30" dirty="0">
                <a:solidFill>
                  <a:srgbClr val="001F60"/>
                </a:solidFill>
                <a:latin typeface="FreeSans"/>
                <a:cs typeface="FreeSans"/>
              </a:rPr>
              <a:t>the </a:t>
            </a:r>
            <a:r>
              <a:rPr sz="1600" spc="-5" dirty="0">
                <a:solidFill>
                  <a:srgbClr val="001F60"/>
                </a:solidFill>
                <a:latin typeface="FreeSans"/>
                <a:cs typeface="FreeSans"/>
              </a:rPr>
              <a:t>market. </a:t>
            </a:r>
            <a:r>
              <a:rPr sz="1600" spc="-10" dirty="0">
                <a:solidFill>
                  <a:srgbClr val="001F60"/>
                </a:solidFill>
                <a:latin typeface="FreeSans"/>
                <a:cs typeface="FreeSans"/>
              </a:rPr>
              <a:t>Some  </a:t>
            </a:r>
            <a:r>
              <a:rPr sz="1600" spc="30" dirty="0">
                <a:solidFill>
                  <a:srgbClr val="001F60"/>
                </a:solidFill>
                <a:latin typeface="FreeSans"/>
                <a:cs typeface="FreeSans"/>
              </a:rPr>
              <a:t>of the </a:t>
            </a:r>
            <a:r>
              <a:rPr sz="1600" spc="-5" dirty="0">
                <a:solidFill>
                  <a:srgbClr val="001F60"/>
                </a:solidFill>
                <a:latin typeface="FreeSans"/>
                <a:cs typeface="FreeSans"/>
              </a:rPr>
              <a:t>factors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that </a:t>
            </a:r>
            <a:r>
              <a:rPr sz="1600" spc="15" dirty="0">
                <a:solidFill>
                  <a:srgbClr val="001F60"/>
                </a:solidFill>
                <a:latin typeface="FreeSans"/>
                <a:cs typeface="FreeSans"/>
              </a:rPr>
              <a:t>these </a:t>
            </a:r>
            <a:r>
              <a:rPr sz="1600" spc="35" dirty="0">
                <a:solidFill>
                  <a:srgbClr val="001F60"/>
                </a:solidFill>
                <a:latin typeface="FreeSans"/>
                <a:cs typeface="FreeSans"/>
              </a:rPr>
              <a:t>people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take </a:t>
            </a:r>
            <a:r>
              <a:rPr sz="1600" spc="25" dirty="0">
                <a:solidFill>
                  <a:srgbClr val="001F60"/>
                </a:solidFill>
                <a:latin typeface="FreeSans"/>
                <a:cs typeface="FreeSans"/>
              </a:rPr>
              <a:t>into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account </a:t>
            </a:r>
            <a:r>
              <a:rPr sz="1600" spc="25" dirty="0">
                <a:solidFill>
                  <a:srgbClr val="001F60"/>
                </a:solidFill>
                <a:latin typeface="FreeSans"/>
                <a:cs typeface="FreeSans"/>
              </a:rPr>
              <a:t>when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evaluating </a:t>
            </a:r>
            <a:r>
              <a:rPr sz="1600" spc="30" dirty="0">
                <a:solidFill>
                  <a:srgbClr val="001F60"/>
                </a:solidFill>
                <a:latin typeface="FreeSans"/>
                <a:cs typeface="FreeSans"/>
              </a:rPr>
              <a:t>the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quality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are </a:t>
            </a:r>
            <a:r>
              <a:rPr sz="1600" spc="30" dirty="0">
                <a:solidFill>
                  <a:srgbClr val="001F60"/>
                </a:solidFill>
                <a:latin typeface="FreeSans"/>
                <a:cs typeface="FreeSans"/>
              </a:rPr>
              <a:t>the  </a:t>
            </a:r>
            <a:r>
              <a:rPr sz="1600" spc="20" dirty="0">
                <a:solidFill>
                  <a:srgbClr val="001F60"/>
                </a:solidFill>
                <a:latin typeface="FreeSans"/>
                <a:cs typeface="FreeSans"/>
              </a:rPr>
              <a:t>color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and </a:t>
            </a:r>
            <a:r>
              <a:rPr sz="1600" spc="25" dirty="0">
                <a:solidFill>
                  <a:srgbClr val="001F60"/>
                </a:solidFill>
                <a:latin typeface="FreeSans"/>
                <a:cs typeface="FreeSans"/>
              </a:rPr>
              <a:t>texture </a:t>
            </a:r>
            <a:r>
              <a:rPr sz="1600" spc="30" dirty="0">
                <a:solidFill>
                  <a:srgbClr val="001F60"/>
                </a:solidFill>
                <a:latin typeface="FreeSans"/>
                <a:cs typeface="FreeSans"/>
              </a:rPr>
              <a:t>of the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products. </a:t>
            </a:r>
            <a:r>
              <a:rPr sz="1600" spc="-10" dirty="0">
                <a:solidFill>
                  <a:srgbClr val="001F60"/>
                </a:solidFill>
                <a:latin typeface="FreeSans"/>
                <a:cs typeface="FreeSans"/>
              </a:rPr>
              <a:t>However, </a:t>
            </a:r>
            <a:r>
              <a:rPr sz="1600" dirty="0">
                <a:solidFill>
                  <a:srgbClr val="001F60"/>
                </a:solidFill>
                <a:latin typeface="FreeSans"/>
                <a:cs typeface="FreeSans"/>
              </a:rPr>
              <a:t>manual </a:t>
            </a:r>
            <a:r>
              <a:rPr sz="1600" spc="15" dirty="0">
                <a:solidFill>
                  <a:srgbClr val="001F60"/>
                </a:solidFill>
                <a:latin typeface="FreeSans"/>
                <a:cs typeface="FreeSans"/>
              </a:rPr>
              <a:t>review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and </a:t>
            </a:r>
            <a:r>
              <a:rPr sz="1600" dirty="0">
                <a:solidFill>
                  <a:srgbClr val="001F60"/>
                </a:solidFill>
                <a:latin typeface="FreeSans"/>
                <a:cs typeface="FreeSans"/>
              </a:rPr>
              <a:t>classiﬁcation </a:t>
            </a:r>
            <a:r>
              <a:rPr sz="1600" spc="15" dirty="0">
                <a:solidFill>
                  <a:srgbClr val="001F60"/>
                </a:solidFill>
                <a:latin typeface="FreeSans"/>
                <a:cs typeface="FreeSans"/>
              </a:rPr>
              <a:t>lead </a:t>
            </a:r>
            <a:r>
              <a:rPr sz="1600" spc="40" dirty="0">
                <a:solidFill>
                  <a:srgbClr val="001F60"/>
                </a:solidFill>
                <a:latin typeface="FreeSans"/>
                <a:cs typeface="FreeSans"/>
              </a:rPr>
              <a:t>to  </a:t>
            </a:r>
            <a:r>
              <a:rPr sz="1600" dirty="0">
                <a:solidFill>
                  <a:srgbClr val="001F60"/>
                </a:solidFill>
                <a:latin typeface="FreeSans"/>
                <a:cs typeface="FreeSans"/>
              </a:rPr>
              <a:t>several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possible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human </a:t>
            </a:r>
            <a:r>
              <a:rPr sz="1600" dirty="0">
                <a:solidFill>
                  <a:srgbClr val="001F60"/>
                </a:solidFill>
                <a:latin typeface="FreeSans"/>
                <a:cs typeface="FreeSans"/>
              </a:rPr>
              <a:t>errors. </a:t>
            </a:r>
            <a:r>
              <a:rPr sz="1600" spc="-10" dirty="0">
                <a:solidFill>
                  <a:srgbClr val="001F60"/>
                </a:solidFill>
                <a:latin typeface="FreeSans"/>
                <a:cs typeface="FreeSans"/>
              </a:rPr>
              <a:t>For </a:t>
            </a:r>
            <a:r>
              <a:rPr sz="1600" dirty="0">
                <a:solidFill>
                  <a:srgbClr val="001F60"/>
                </a:solidFill>
                <a:latin typeface="FreeSans"/>
                <a:cs typeface="FreeSans"/>
              </a:rPr>
              <a:t>classiﬁcation </a:t>
            </a:r>
            <a:r>
              <a:rPr sz="1600" spc="40" dirty="0">
                <a:solidFill>
                  <a:srgbClr val="001F60"/>
                </a:solidFill>
                <a:latin typeface="FreeSans"/>
                <a:cs typeface="FreeSans"/>
              </a:rPr>
              <a:t>to </a:t>
            </a:r>
            <a:r>
              <a:rPr sz="1600" spc="35" dirty="0">
                <a:solidFill>
                  <a:srgbClr val="001F60"/>
                </a:solidFill>
                <a:latin typeface="FreeSans"/>
                <a:cs typeface="FreeSans"/>
              </a:rPr>
              <a:t>be </a:t>
            </a:r>
            <a:r>
              <a:rPr sz="1600" spc="-15" dirty="0">
                <a:solidFill>
                  <a:srgbClr val="001F60"/>
                </a:solidFill>
                <a:latin typeface="FreeSans"/>
                <a:cs typeface="FreeSans"/>
              </a:rPr>
              <a:t>successful, </a:t>
            </a:r>
            <a:r>
              <a:rPr sz="1600" spc="35" dirty="0">
                <a:solidFill>
                  <a:srgbClr val="001F60"/>
                </a:solidFill>
                <a:latin typeface="FreeSans"/>
                <a:cs typeface="FreeSans"/>
              </a:rPr>
              <a:t>people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trained </a:t>
            </a:r>
            <a:r>
              <a:rPr sz="1600" spc="40" dirty="0">
                <a:solidFill>
                  <a:srgbClr val="001F60"/>
                </a:solidFill>
                <a:latin typeface="FreeSans"/>
                <a:cs typeface="FreeSans"/>
              </a:rPr>
              <a:t>to  </a:t>
            </a:r>
            <a:r>
              <a:rPr sz="1600" spc="15" dirty="0">
                <a:solidFill>
                  <a:srgbClr val="001F60"/>
                </a:solidFill>
                <a:latin typeface="FreeSans"/>
                <a:cs typeface="FreeSans"/>
              </a:rPr>
              <a:t>examine </a:t>
            </a:r>
            <a:r>
              <a:rPr sz="1600" spc="10" dirty="0">
                <a:solidFill>
                  <a:srgbClr val="001F60"/>
                </a:solidFill>
                <a:latin typeface="FreeSans"/>
                <a:cs typeface="FreeSans"/>
              </a:rPr>
              <a:t>products </a:t>
            </a:r>
            <a:r>
              <a:rPr sz="1600" spc="-5" dirty="0">
                <a:solidFill>
                  <a:srgbClr val="001F60"/>
                </a:solidFill>
                <a:latin typeface="FreeSans"/>
                <a:cs typeface="FreeSans"/>
              </a:rPr>
              <a:t>must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have consistent </a:t>
            </a:r>
            <a:r>
              <a:rPr sz="1600" spc="20" dirty="0">
                <a:solidFill>
                  <a:srgbClr val="001F60"/>
                </a:solidFill>
                <a:latin typeface="FreeSans"/>
                <a:cs typeface="FreeSans"/>
              </a:rPr>
              <a:t>recognition </a:t>
            </a: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and</a:t>
            </a:r>
            <a:r>
              <a:rPr sz="1600" spc="25" dirty="0">
                <a:solidFill>
                  <a:srgbClr val="001F60"/>
                </a:solidFill>
                <a:latin typeface="FreeSans"/>
                <a:cs typeface="FreeSans"/>
              </a:rPr>
              <a:t> </a:t>
            </a:r>
            <a:r>
              <a:rPr sz="1600" spc="-10" dirty="0">
                <a:solidFill>
                  <a:srgbClr val="001F60"/>
                </a:solidFill>
                <a:latin typeface="FreeSans"/>
                <a:cs typeface="FreeSans"/>
              </a:rPr>
              <a:t>analysis</a:t>
            </a:r>
            <a:endParaRPr sz="1600" dirty="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solidFill>
                  <a:srgbClr val="001F60"/>
                </a:solidFill>
                <a:latin typeface="FreeSans"/>
                <a:cs typeface="FreeSans"/>
              </a:rPr>
              <a:t>perhaps </a:t>
            </a:r>
            <a:r>
              <a:rPr sz="1600" spc="40" dirty="0">
                <a:solidFill>
                  <a:srgbClr val="001F60"/>
                </a:solidFill>
                <a:latin typeface="FreeSans"/>
                <a:cs typeface="FreeSans"/>
              </a:rPr>
              <a:t>diﬃcult </a:t>
            </a:r>
            <a:r>
              <a:rPr sz="1600" spc="25" dirty="0">
                <a:solidFill>
                  <a:srgbClr val="001F60"/>
                </a:solidFill>
                <a:latin typeface="FreeSans"/>
                <a:cs typeface="FreeSans"/>
              </a:rPr>
              <a:t>or </a:t>
            </a:r>
            <a:r>
              <a:rPr sz="1600" spc="15" dirty="0">
                <a:solidFill>
                  <a:srgbClr val="001F60"/>
                </a:solidFill>
                <a:latin typeface="FreeSans"/>
                <a:cs typeface="FreeSans"/>
              </a:rPr>
              <a:t>tiresome </a:t>
            </a:r>
            <a:r>
              <a:rPr sz="1600" spc="25" dirty="0">
                <a:solidFill>
                  <a:srgbClr val="001F60"/>
                </a:solidFill>
                <a:latin typeface="FreeSans"/>
                <a:cs typeface="FreeSans"/>
              </a:rPr>
              <a:t>when</a:t>
            </a:r>
            <a:r>
              <a:rPr sz="1600" spc="-40" dirty="0">
                <a:solidFill>
                  <a:srgbClr val="001F60"/>
                </a:solidFill>
                <a:latin typeface="FreeSans"/>
                <a:cs typeface="FreeSans"/>
              </a:rPr>
              <a:t> </a:t>
            </a:r>
            <a:r>
              <a:rPr sz="1600" spc="15" dirty="0">
                <a:solidFill>
                  <a:srgbClr val="001F60"/>
                </a:solidFill>
                <a:latin typeface="FreeSans"/>
                <a:cs typeface="FreeSans"/>
              </a:rPr>
              <a:t>repeated.</a:t>
            </a:r>
            <a:endParaRPr sz="1600" dirty="0">
              <a:latin typeface="FreeSans"/>
              <a:cs typeface="Free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299" y="485994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9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25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0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58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1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6862" y="4866385"/>
            <a:ext cx="10947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t.me/centuRITon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65406" y="4859937"/>
            <a:ext cx="135001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3"/>
              </a:rPr>
              <a:t>www.centuriton.com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5577" y="268018"/>
            <a:ext cx="543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METHODOLOGY/APPROACH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176282" y="125982"/>
            <a:ext cx="796583" cy="796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24" y="4868117"/>
            <a:ext cx="199147" cy="199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0422" y="4868115"/>
            <a:ext cx="199149" cy="199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5710" y="4854365"/>
            <a:ext cx="226674" cy="226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3717" y="4859541"/>
            <a:ext cx="216348" cy="216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7163" y="4860790"/>
            <a:ext cx="226674" cy="226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684" y="998922"/>
            <a:ext cx="4217316" cy="35573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04511" y="1101827"/>
            <a:ext cx="402209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073662"/>
                </a:solidFill>
                <a:latin typeface="FreeSans"/>
                <a:cs typeface="FreeSans"/>
              </a:rPr>
              <a:t>Images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are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important </a:t>
            </a:r>
            <a:r>
              <a:rPr sz="1500" spc="15" dirty="0">
                <a:solidFill>
                  <a:srgbClr val="073662"/>
                </a:solidFill>
                <a:latin typeface="FreeSans"/>
                <a:cs typeface="FreeSans"/>
              </a:rPr>
              <a:t>components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in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machine 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learning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algorithms </a:t>
            </a:r>
            <a:r>
              <a:rPr sz="1500" spc="-35" dirty="0">
                <a:solidFill>
                  <a:srgbClr val="073662"/>
                </a:solidFill>
                <a:latin typeface="FreeSans"/>
                <a:cs typeface="FreeSans"/>
              </a:rPr>
              <a:t>as </a:t>
            </a:r>
            <a:r>
              <a:rPr sz="1500" spc="20" dirty="0">
                <a:solidFill>
                  <a:srgbClr val="073662"/>
                </a:solidFill>
                <a:latin typeface="FreeSans"/>
                <a:cs typeface="FreeSans"/>
              </a:rPr>
              <a:t>well </a:t>
            </a:r>
            <a:r>
              <a:rPr sz="1500" spc="-35" dirty="0">
                <a:solidFill>
                  <a:srgbClr val="073662"/>
                </a:solidFill>
                <a:latin typeface="FreeSans"/>
                <a:cs typeface="FreeSans"/>
              </a:rPr>
              <a:t>as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in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several  applications </a:t>
            </a:r>
            <a:r>
              <a:rPr sz="1500" spc="15" dirty="0">
                <a:solidFill>
                  <a:srgbClr val="073662"/>
                </a:solidFill>
                <a:latin typeface="FreeSans"/>
                <a:cs typeface="FreeSans"/>
              </a:rPr>
              <a:t>like feature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extraction, </a:t>
            </a:r>
            <a:r>
              <a:rPr sz="1500" spc="15" dirty="0">
                <a:solidFill>
                  <a:srgbClr val="073662"/>
                </a:solidFill>
                <a:latin typeface="FreeSans"/>
                <a:cs typeface="FreeSans"/>
              </a:rPr>
              <a:t>object  detection,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and </a:t>
            </a:r>
            <a:r>
              <a:rPr sz="1500" spc="15" dirty="0">
                <a:solidFill>
                  <a:srgbClr val="073662"/>
                </a:solidFill>
                <a:latin typeface="FreeSans"/>
                <a:cs typeface="FreeSans"/>
              </a:rPr>
              <a:t>object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classiﬁcation.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One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study 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focused </a:t>
            </a:r>
            <a:r>
              <a:rPr sz="1500" spc="35" dirty="0">
                <a:solidFill>
                  <a:srgbClr val="073662"/>
                </a:solidFill>
                <a:latin typeface="FreeSans"/>
                <a:cs typeface="FreeSans"/>
              </a:rPr>
              <a:t>on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the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proposal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of </a:t>
            </a:r>
            <a:r>
              <a:rPr sz="1500" spc="-25" dirty="0">
                <a:solidFill>
                  <a:srgbClr val="073662"/>
                </a:solidFill>
                <a:latin typeface="FreeSans"/>
                <a:cs typeface="FreeSans"/>
              </a:rPr>
              <a:t>a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fruit </a:t>
            </a:r>
            <a:r>
              <a:rPr sz="1500" spc="20" dirty="0">
                <a:solidFill>
                  <a:srgbClr val="073662"/>
                </a:solidFill>
                <a:latin typeface="FreeSans"/>
                <a:cs typeface="FreeSans"/>
              </a:rPr>
              <a:t>detection  </a:t>
            </a:r>
            <a:r>
              <a:rPr sz="1500" spc="25" dirty="0">
                <a:solidFill>
                  <a:srgbClr val="073662"/>
                </a:solidFill>
                <a:latin typeface="FreeSans"/>
                <a:cs typeface="FreeSans"/>
              </a:rPr>
              <a:t>method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that </a:t>
            </a:r>
            <a:r>
              <a:rPr sz="1500" spc="-5" dirty="0">
                <a:solidFill>
                  <a:srgbClr val="073662"/>
                </a:solidFill>
                <a:latin typeface="FreeSans"/>
                <a:cs typeface="FreeSans"/>
              </a:rPr>
              <a:t>uses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machine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vision. </a:t>
            </a:r>
            <a:r>
              <a:rPr sz="1500" spc="-10" dirty="0">
                <a:solidFill>
                  <a:srgbClr val="073662"/>
                </a:solidFill>
                <a:latin typeface="FreeSans"/>
                <a:cs typeface="FreeSans"/>
              </a:rPr>
              <a:t>From </a:t>
            </a:r>
            <a:r>
              <a:rPr sz="1500" spc="-5" dirty="0">
                <a:solidFill>
                  <a:srgbClr val="073662"/>
                </a:solidFill>
                <a:latin typeface="FreeSans"/>
                <a:cs typeface="FreeSans"/>
              </a:rPr>
              <a:t>an 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illumination-compensated </a:t>
            </a:r>
            <a:r>
              <a:rPr sz="1500" spc="-10" dirty="0">
                <a:solidFill>
                  <a:srgbClr val="073662"/>
                </a:solidFill>
                <a:latin typeface="FreeSans"/>
                <a:cs typeface="FreeSans"/>
              </a:rPr>
              <a:t>image, </a:t>
            </a:r>
            <a:r>
              <a:rPr sz="1500" spc="-25" dirty="0">
                <a:solidFill>
                  <a:srgbClr val="073662"/>
                </a:solidFill>
                <a:latin typeface="FreeSans"/>
                <a:cs typeface="FreeSans"/>
              </a:rPr>
              <a:t>a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modiﬁed  </a:t>
            </a:r>
            <a:r>
              <a:rPr sz="1500" spc="25" dirty="0">
                <a:solidFill>
                  <a:srgbClr val="073662"/>
                </a:solidFill>
                <a:latin typeface="FreeSans"/>
                <a:cs typeface="FreeSans"/>
              </a:rPr>
              <a:t>green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and </a:t>
            </a:r>
            <a:r>
              <a:rPr sz="1500" spc="20" dirty="0">
                <a:solidFill>
                  <a:srgbClr val="073662"/>
                </a:solidFill>
                <a:latin typeface="FreeSans"/>
                <a:cs typeface="FreeSans"/>
              </a:rPr>
              <a:t>red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chromatic diagram </a:t>
            </a:r>
            <a:r>
              <a:rPr sz="1500" spc="-20" dirty="0">
                <a:solidFill>
                  <a:srgbClr val="073662"/>
                </a:solidFill>
                <a:latin typeface="FreeSans"/>
                <a:cs typeface="FreeSans"/>
              </a:rPr>
              <a:t>was  </a:t>
            </a:r>
            <a:r>
              <a:rPr sz="1500" spc="15" dirty="0">
                <a:solidFill>
                  <a:srgbClr val="073662"/>
                </a:solidFill>
                <a:latin typeface="FreeSans"/>
                <a:cs typeface="FreeSans"/>
              </a:rPr>
              <a:t>produced.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Illustrated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below </a:t>
            </a:r>
            <a:r>
              <a:rPr sz="1500" spc="-20" dirty="0">
                <a:solidFill>
                  <a:srgbClr val="073662"/>
                </a:solidFill>
                <a:latin typeface="FreeSans"/>
                <a:cs typeface="FreeSans"/>
              </a:rPr>
              <a:t>is </a:t>
            </a:r>
            <a:r>
              <a:rPr sz="1500" spc="-5" dirty="0">
                <a:solidFill>
                  <a:srgbClr val="073662"/>
                </a:solidFill>
                <a:latin typeface="FreeSans"/>
                <a:cs typeface="FreeSans"/>
              </a:rPr>
              <a:t>an </a:t>
            </a:r>
            <a:r>
              <a:rPr sz="1500" spc="15" dirty="0">
                <a:solidFill>
                  <a:srgbClr val="073662"/>
                </a:solidFill>
                <a:latin typeface="FreeSans"/>
                <a:cs typeface="FreeSans"/>
              </a:rPr>
              <a:t>overview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of  the </a:t>
            </a:r>
            <a:r>
              <a:rPr sz="1500" spc="20" dirty="0">
                <a:solidFill>
                  <a:srgbClr val="073662"/>
                </a:solidFill>
                <a:latin typeface="FreeSans"/>
                <a:cs typeface="FreeSans"/>
              </a:rPr>
              <a:t>procedure proposed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in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this </a:t>
            </a:r>
            <a:r>
              <a:rPr sz="1500" spc="-20" dirty="0">
                <a:solidFill>
                  <a:srgbClr val="073662"/>
                </a:solidFill>
                <a:latin typeface="FreeSans"/>
                <a:cs typeface="FreeSans"/>
              </a:rPr>
              <a:t>study,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which</a:t>
            </a:r>
            <a:r>
              <a:rPr sz="1500" spc="-40" dirty="0">
                <a:solidFill>
                  <a:srgbClr val="073662"/>
                </a:solidFill>
                <a:latin typeface="FreeSans"/>
                <a:cs typeface="FreeSans"/>
              </a:rPr>
              <a:t> </a:t>
            </a:r>
            <a:r>
              <a:rPr sz="1500" spc="-10" dirty="0">
                <a:solidFill>
                  <a:srgbClr val="073662"/>
                </a:solidFill>
                <a:latin typeface="FreeSans"/>
                <a:cs typeface="FreeSans"/>
              </a:rPr>
              <a:t>can 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also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be </a:t>
            </a:r>
            <a:r>
              <a:rPr sz="1500" spc="15" dirty="0">
                <a:solidFill>
                  <a:srgbClr val="073662"/>
                </a:solidFill>
                <a:latin typeface="FreeSans"/>
                <a:cs typeface="FreeSans"/>
              </a:rPr>
              <a:t>applied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in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the </a:t>
            </a:r>
            <a:r>
              <a:rPr sz="1500" spc="20" dirty="0">
                <a:solidFill>
                  <a:srgbClr val="073662"/>
                </a:solidFill>
                <a:latin typeface="FreeSans"/>
                <a:cs typeface="FreeSans"/>
              </a:rPr>
              <a:t>detection 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and 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classiﬁcation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of </a:t>
            </a:r>
            <a:r>
              <a:rPr sz="1500" spc="25" dirty="0">
                <a:solidFill>
                  <a:srgbClr val="073662"/>
                </a:solidFill>
                <a:latin typeface="FreeSans"/>
                <a:cs typeface="FreeSans"/>
              </a:rPr>
              <a:t>other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kinds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of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fruits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that will 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focus </a:t>
            </a:r>
            <a:r>
              <a:rPr sz="1500" spc="35" dirty="0">
                <a:solidFill>
                  <a:srgbClr val="073662"/>
                </a:solidFill>
                <a:latin typeface="FreeSans"/>
                <a:cs typeface="FreeSans"/>
              </a:rPr>
              <a:t>on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the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process </a:t>
            </a:r>
            <a:r>
              <a:rPr sz="1500" spc="30" dirty="0">
                <a:solidFill>
                  <a:srgbClr val="073662"/>
                </a:solidFill>
                <a:latin typeface="FreeSans"/>
                <a:cs typeface="FreeSans"/>
              </a:rPr>
              <a:t>of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image </a:t>
            </a:r>
            <a:r>
              <a:rPr sz="1500" dirty="0">
                <a:solidFill>
                  <a:srgbClr val="073662"/>
                </a:solidFill>
                <a:latin typeface="FreeSans"/>
                <a:cs typeface="FreeSans"/>
              </a:rPr>
              <a:t>processing,  </a:t>
            </a:r>
            <a:r>
              <a:rPr sz="1500" spc="10" dirty="0">
                <a:solidFill>
                  <a:srgbClr val="073662"/>
                </a:solidFill>
                <a:latin typeface="FreeSans"/>
                <a:cs typeface="FreeSans"/>
              </a:rPr>
              <a:t>enhancement,</a:t>
            </a: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 and</a:t>
            </a:r>
            <a:endParaRPr sz="1500" dirty="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073662"/>
                </a:solidFill>
                <a:latin typeface="FreeSans"/>
                <a:cs typeface="FreeSans"/>
              </a:rPr>
              <a:t>illumination.</a:t>
            </a:r>
            <a:endParaRPr sz="1500" dirty="0">
              <a:latin typeface="FreeSans"/>
              <a:cs typeface="Free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299" y="485994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9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25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0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58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1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6862" y="4866385"/>
            <a:ext cx="10947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t.me/centuRITon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5406" y="4859937"/>
            <a:ext cx="135001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3"/>
              </a:rPr>
              <a:t>www.centuriton.com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7258" y="383530"/>
            <a:ext cx="243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TECH</a:t>
            </a:r>
            <a:r>
              <a:rPr spc="-130" dirty="0"/>
              <a:t> </a:t>
            </a:r>
            <a:r>
              <a:rPr spc="-240" dirty="0"/>
              <a:t>STACK</a:t>
            </a:r>
          </a:p>
        </p:txBody>
      </p:sp>
      <p:sp>
        <p:nvSpPr>
          <p:cNvPr id="3" name="object 3"/>
          <p:cNvSpPr/>
          <p:nvPr/>
        </p:nvSpPr>
        <p:spPr>
          <a:xfrm>
            <a:off x="193749" y="160974"/>
            <a:ext cx="769423" cy="1043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24" y="4868117"/>
            <a:ext cx="199147" cy="199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0422" y="4868115"/>
            <a:ext cx="199149" cy="1991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7163" y="4860790"/>
            <a:ext cx="226674" cy="226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65710" y="4854365"/>
            <a:ext cx="226674" cy="226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93717" y="4859541"/>
            <a:ext cx="216348" cy="216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148" y="1120712"/>
            <a:ext cx="7959090" cy="1338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14999"/>
              </a:lnSpc>
              <a:spcBef>
                <a:spcPts val="100"/>
              </a:spcBef>
            </a:pPr>
            <a:r>
              <a:rPr sz="1900" spc="-15" dirty="0">
                <a:solidFill>
                  <a:srgbClr val="1F114D"/>
                </a:solidFill>
                <a:latin typeface="FreeSans"/>
                <a:cs typeface="FreeSans"/>
              </a:rPr>
              <a:t>The </a:t>
            </a:r>
            <a:r>
              <a:rPr sz="1900" spc="25" dirty="0">
                <a:solidFill>
                  <a:srgbClr val="1F114D"/>
                </a:solidFill>
                <a:latin typeface="FreeSans"/>
                <a:cs typeface="FreeSans"/>
              </a:rPr>
              <a:t>goal </a:t>
            </a:r>
            <a:r>
              <a:rPr sz="1900" spc="-25" dirty="0">
                <a:solidFill>
                  <a:srgbClr val="1F114D"/>
                </a:solidFill>
                <a:latin typeface="FreeSans"/>
                <a:cs typeface="FreeSans"/>
              </a:rPr>
              <a:t>is </a:t>
            </a:r>
            <a:r>
              <a:rPr sz="1900" spc="45" dirty="0">
                <a:solidFill>
                  <a:srgbClr val="1F114D"/>
                </a:solidFill>
                <a:latin typeface="FreeSans"/>
                <a:cs typeface="FreeSans"/>
              </a:rPr>
              <a:t>to </a:t>
            </a:r>
            <a:r>
              <a:rPr sz="1900" spc="20" dirty="0">
                <a:solidFill>
                  <a:srgbClr val="1F114D"/>
                </a:solidFill>
                <a:latin typeface="FreeSans"/>
                <a:cs typeface="FreeSans"/>
              </a:rPr>
              <a:t>build </a:t>
            </a:r>
            <a:r>
              <a:rPr sz="1900" spc="-5" dirty="0">
                <a:solidFill>
                  <a:srgbClr val="1F114D"/>
                </a:solidFill>
                <a:latin typeface="FreeSans"/>
                <a:cs typeface="FreeSans"/>
              </a:rPr>
              <a:t>an </a:t>
            </a:r>
            <a:r>
              <a:rPr sz="1900" spc="-15" dirty="0">
                <a:solidFill>
                  <a:srgbClr val="1F114D"/>
                </a:solidFill>
                <a:latin typeface="FreeSans"/>
                <a:cs typeface="FreeSans"/>
              </a:rPr>
              <a:t>accurate, fast </a:t>
            </a:r>
            <a:r>
              <a:rPr sz="1900" spc="5" dirty="0">
                <a:solidFill>
                  <a:srgbClr val="1F114D"/>
                </a:solidFill>
                <a:latin typeface="FreeSans"/>
                <a:cs typeface="FreeSans"/>
              </a:rPr>
              <a:t>and </a:t>
            </a:r>
            <a:r>
              <a:rPr sz="1900" spc="15" dirty="0">
                <a:solidFill>
                  <a:srgbClr val="1F114D"/>
                </a:solidFill>
                <a:latin typeface="FreeSans"/>
                <a:cs typeface="FreeSans"/>
              </a:rPr>
              <a:t>reliable </a:t>
            </a:r>
            <a:r>
              <a:rPr sz="1900" spc="10" dirty="0">
                <a:solidFill>
                  <a:srgbClr val="1F114D"/>
                </a:solidFill>
                <a:latin typeface="FreeSans"/>
                <a:cs typeface="FreeSans"/>
              </a:rPr>
              <a:t>fruit </a:t>
            </a:r>
            <a:r>
              <a:rPr sz="1900" spc="30" dirty="0">
                <a:solidFill>
                  <a:srgbClr val="1F114D"/>
                </a:solidFill>
                <a:latin typeface="FreeSans"/>
                <a:cs typeface="FreeSans"/>
              </a:rPr>
              <a:t>detection </a:t>
            </a:r>
            <a:r>
              <a:rPr sz="1900" spc="-15" dirty="0">
                <a:solidFill>
                  <a:srgbClr val="1F114D"/>
                </a:solidFill>
                <a:latin typeface="FreeSans"/>
                <a:cs typeface="FreeSans"/>
              </a:rPr>
              <a:t>system,  </a:t>
            </a:r>
            <a:r>
              <a:rPr sz="1900" spc="10" dirty="0">
                <a:solidFill>
                  <a:srgbClr val="1F114D"/>
                </a:solidFill>
                <a:latin typeface="FreeSans"/>
                <a:cs typeface="FreeSans"/>
              </a:rPr>
              <a:t>which </a:t>
            </a:r>
            <a:r>
              <a:rPr sz="1900" spc="-25" dirty="0">
                <a:solidFill>
                  <a:srgbClr val="1F114D"/>
                </a:solidFill>
                <a:latin typeface="FreeSans"/>
                <a:cs typeface="FreeSans"/>
              </a:rPr>
              <a:t>is </a:t>
            </a:r>
            <a:r>
              <a:rPr sz="1900" spc="-35" dirty="0">
                <a:solidFill>
                  <a:srgbClr val="1F114D"/>
                </a:solidFill>
                <a:latin typeface="FreeSans"/>
                <a:cs typeface="FreeSans"/>
              </a:rPr>
              <a:t>a </a:t>
            </a:r>
            <a:r>
              <a:rPr sz="1900" spc="-5" dirty="0">
                <a:solidFill>
                  <a:srgbClr val="1F114D"/>
                </a:solidFill>
                <a:latin typeface="FreeSans"/>
                <a:cs typeface="FreeSans"/>
              </a:rPr>
              <a:t>crucial </a:t>
            </a:r>
            <a:r>
              <a:rPr sz="1900" spc="30" dirty="0">
                <a:solidFill>
                  <a:srgbClr val="1F114D"/>
                </a:solidFill>
                <a:latin typeface="FreeSans"/>
                <a:cs typeface="FreeSans"/>
              </a:rPr>
              <a:t>element </a:t>
            </a:r>
            <a:r>
              <a:rPr sz="1900" spc="35" dirty="0">
                <a:solidFill>
                  <a:srgbClr val="1F114D"/>
                </a:solidFill>
                <a:latin typeface="FreeSans"/>
                <a:cs typeface="FreeSans"/>
              </a:rPr>
              <a:t>of </a:t>
            </a:r>
            <a:r>
              <a:rPr sz="1900" spc="-5" dirty="0">
                <a:solidFill>
                  <a:srgbClr val="1F114D"/>
                </a:solidFill>
                <a:latin typeface="FreeSans"/>
                <a:cs typeface="FreeSans"/>
              </a:rPr>
              <a:t>an </a:t>
            </a:r>
            <a:r>
              <a:rPr sz="1900" spc="20" dirty="0">
                <a:solidFill>
                  <a:srgbClr val="1F114D"/>
                </a:solidFill>
                <a:latin typeface="FreeSans"/>
                <a:cs typeface="FreeSans"/>
              </a:rPr>
              <a:t>autonomous </a:t>
            </a:r>
            <a:r>
              <a:rPr sz="1900" spc="5" dirty="0">
                <a:solidFill>
                  <a:srgbClr val="1F114D"/>
                </a:solidFill>
                <a:latin typeface="FreeSans"/>
                <a:cs typeface="FreeSans"/>
              </a:rPr>
              <a:t>agricultural </a:t>
            </a:r>
            <a:r>
              <a:rPr sz="1900" spc="15" dirty="0">
                <a:solidFill>
                  <a:srgbClr val="1F114D"/>
                </a:solidFill>
                <a:latin typeface="FreeSans"/>
                <a:cs typeface="FreeSans"/>
              </a:rPr>
              <a:t>robotics </a:t>
            </a:r>
            <a:r>
              <a:rPr sz="1900" spc="5" dirty="0">
                <a:solidFill>
                  <a:srgbClr val="1F114D"/>
                </a:solidFill>
                <a:latin typeface="FreeSans"/>
                <a:cs typeface="FreeSans"/>
              </a:rPr>
              <a:t>platform;  </a:t>
            </a:r>
            <a:r>
              <a:rPr sz="1900" spc="-25" dirty="0">
                <a:solidFill>
                  <a:srgbClr val="1F114D"/>
                </a:solidFill>
                <a:latin typeface="FreeSans"/>
                <a:cs typeface="FreeSans"/>
              </a:rPr>
              <a:t>is </a:t>
            </a:r>
            <a:r>
              <a:rPr sz="1900" spc="-35" dirty="0">
                <a:solidFill>
                  <a:srgbClr val="1F114D"/>
                </a:solidFill>
                <a:latin typeface="FreeSans"/>
                <a:cs typeface="FreeSans"/>
              </a:rPr>
              <a:t>a </a:t>
            </a:r>
            <a:r>
              <a:rPr sz="1900" spc="20" dirty="0">
                <a:solidFill>
                  <a:srgbClr val="1F114D"/>
                </a:solidFill>
                <a:latin typeface="FreeSans"/>
                <a:cs typeface="FreeSans"/>
              </a:rPr>
              <a:t>key </a:t>
            </a:r>
            <a:r>
              <a:rPr sz="1900" spc="30" dirty="0">
                <a:solidFill>
                  <a:srgbClr val="1F114D"/>
                </a:solidFill>
                <a:latin typeface="FreeSans"/>
                <a:cs typeface="FreeSans"/>
              </a:rPr>
              <a:t>element </a:t>
            </a:r>
            <a:r>
              <a:rPr sz="1900" spc="20" dirty="0">
                <a:solidFill>
                  <a:srgbClr val="1F114D"/>
                </a:solidFill>
                <a:latin typeface="FreeSans"/>
                <a:cs typeface="FreeSans"/>
              </a:rPr>
              <a:t>for </a:t>
            </a:r>
            <a:r>
              <a:rPr sz="1900" spc="10" dirty="0">
                <a:solidFill>
                  <a:srgbClr val="1F114D"/>
                </a:solidFill>
                <a:latin typeface="FreeSans"/>
                <a:cs typeface="FreeSans"/>
              </a:rPr>
              <a:t>fruit </a:t>
            </a:r>
            <a:r>
              <a:rPr sz="1900" spc="25" dirty="0">
                <a:solidFill>
                  <a:srgbClr val="1F114D"/>
                </a:solidFill>
                <a:latin typeface="FreeSans"/>
                <a:cs typeface="FreeSans"/>
              </a:rPr>
              <a:t>yield </a:t>
            </a:r>
            <a:r>
              <a:rPr sz="1900" spc="10" dirty="0">
                <a:solidFill>
                  <a:srgbClr val="1F114D"/>
                </a:solidFill>
                <a:latin typeface="FreeSans"/>
                <a:cs typeface="FreeSans"/>
              </a:rPr>
              <a:t>estimation </a:t>
            </a:r>
            <a:r>
              <a:rPr sz="1900" spc="5" dirty="0">
                <a:solidFill>
                  <a:srgbClr val="1F114D"/>
                </a:solidFill>
                <a:latin typeface="FreeSans"/>
                <a:cs typeface="FreeSans"/>
              </a:rPr>
              <a:t>and </a:t>
            </a:r>
            <a:r>
              <a:rPr sz="1900" spc="15" dirty="0">
                <a:solidFill>
                  <a:srgbClr val="1F114D"/>
                </a:solidFill>
                <a:latin typeface="FreeSans"/>
                <a:cs typeface="FreeSans"/>
              </a:rPr>
              <a:t>automated </a:t>
            </a:r>
            <a:r>
              <a:rPr sz="1900" spc="5" dirty="0">
                <a:solidFill>
                  <a:srgbClr val="1F114D"/>
                </a:solidFill>
                <a:latin typeface="FreeSans"/>
                <a:cs typeface="FreeSans"/>
              </a:rPr>
              <a:t>harvesting.</a:t>
            </a:r>
            <a:r>
              <a:rPr lang="en-IN" sz="1900" spc="5" dirty="0">
                <a:solidFill>
                  <a:srgbClr val="1F114D"/>
                </a:solidFill>
                <a:latin typeface="FreeSans"/>
                <a:cs typeface="FreeSans"/>
              </a:rPr>
              <a:t>Algorithm used here are </a:t>
            </a:r>
            <a:r>
              <a:rPr lang="en-IN" sz="1900" spc="5" dirty="0" err="1">
                <a:solidFill>
                  <a:srgbClr val="1F114D"/>
                </a:solidFill>
                <a:latin typeface="FreeSans"/>
                <a:cs typeface="FreeSans"/>
              </a:rPr>
              <a:t>Teansorflow</a:t>
            </a:r>
            <a:r>
              <a:rPr lang="en-IN" sz="1900" spc="5" dirty="0">
                <a:solidFill>
                  <a:srgbClr val="1F114D"/>
                </a:solidFill>
                <a:latin typeface="FreeSans"/>
                <a:cs typeface="FreeSans"/>
              </a:rPr>
              <a:t>, </a:t>
            </a:r>
            <a:r>
              <a:rPr lang="en-IN" sz="1900" spc="5" dirty="0" err="1">
                <a:solidFill>
                  <a:srgbClr val="1F114D"/>
                </a:solidFill>
                <a:latin typeface="FreeSans"/>
                <a:cs typeface="FreeSans"/>
              </a:rPr>
              <a:t>numpy</a:t>
            </a:r>
            <a:r>
              <a:rPr lang="en-IN" sz="1900" spc="5" dirty="0">
                <a:solidFill>
                  <a:srgbClr val="1F114D"/>
                </a:solidFill>
                <a:latin typeface="FreeSans"/>
                <a:cs typeface="FreeSans"/>
              </a:rPr>
              <a:t>, </a:t>
            </a:r>
            <a:r>
              <a:rPr lang="en-IN" sz="1900" spc="5" dirty="0" err="1">
                <a:solidFill>
                  <a:srgbClr val="1F114D"/>
                </a:solidFill>
                <a:latin typeface="FreeSans"/>
                <a:cs typeface="FreeSans"/>
              </a:rPr>
              <a:t>pil</a:t>
            </a:r>
            <a:r>
              <a:rPr lang="en-IN" sz="1900" spc="5" dirty="0">
                <a:solidFill>
                  <a:srgbClr val="1F114D"/>
                </a:solidFill>
                <a:latin typeface="FreeSans"/>
                <a:cs typeface="FreeSans"/>
              </a:rPr>
              <a:t> and Flask.</a:t>
            </a:r>
            <a:endParaRPr sz="1900" dirty="0">
              <a:latin typeface="FreeSans"/>
              <a:cs typeface="Free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299" y="485994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25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9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58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0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6862" y="4866385"/>
            <a:ext cx="10947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1"/>
              </a:rPr>
              <a:t>t.me/centuRITon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65406" y="4859937"/>
            <a:ext cx="135001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www.centuriton.com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TEAM</a:t>
            </a:r>
            <a:r>
              <a:rPr spc="-140" dirty="0"/>
              <a:t> </a:t>
            </a:r>
            <a:r>
              <a:rPr spc="-175" dirty="0"/>
              <a:t>DETAILS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8435" y="2165718"/>
          <a:ext cx="7258050" cy="203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60" dirty="0">
                          <a:solidFill>
                            <a:srgbClr val="1F114D"/>
                          </a:solidFill>
                          <a:latin typeface="FreeSans"/>
                          <a:cs typeface="FreeSans"/>
                        </a:rPr>
                        <a:t>NAME</a:t>
                      </a:r>
                      <a:endParaRPr sz="1700">
                        <a:latin typeface="FreeSans"/>
                        <a:cs typeface="Free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700" spc="-70" dirty="0">
                          <a:solidFill>
                            <a:srgbClr val="1F114D"/>
                          </a:solidFill>
                          <a:latin typeface="FreeSans"/>
                          <a:cs typeface="FreeSans"/>
                        </a:rPr>
                        <a:t>EMAIL</a:t>
                      </a:r>
                      <a:endParaRPr sz="1700">
                        <a:latin typeface="FreeSans"/>
                        <a:cs typeface="FreeSans"/>
                      </a:endParaRPr>
                    </a:p>
                  </a:txBody>
                  <a:tcPr marL="0" marR="0" marT="76835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RANGANAYAGI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  <a:hlinkClick r:id="rId2"/>
                        </a:rPr>
                        <a:t>ranganayagi.ec21@bitsathy.ac.in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NIVASHINI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  <a:hlinkClick r:id="rId3"/>
                        </a:rPr>
                        <a:t>nivashini.ec21@bitsathy.ac.in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RITHIKA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  <a:hlinkClick r:id="rId4"/>
                        </a:rPr>
                        <a:t>rithika.ec21@bitsathy.ac.in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79244" y="1208970"/>
            <a:ext cx="3385820" cy="492759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67410">
              <a:lnSpc>
                <a:spcPct val="100000"/>
              </a:lnSpc>
              <a:spcBef>
                <a:spcPts val="660"/>
              </a:spcBef>
            </a:pPr>
            <a:r>
              <a:rPr sz="2000" spc="-125" dirty="0">
                <a:solidFill>
                  <a:srgbClr val="1F114D"/>
                </a:solidFill>
                <a:latin typeface="FreeSans"/>
                <a:cs typeface="FreeSans"/>
              </a:rPr>
              <a:t>TERRIFIC</a:t>
            </a:r>
            <a:r>
              <a:rPr sz="2000" spc="10" dirty="0">
                <a:solidFill>
                  <a:srgbClr val="1F114D"/>
                </a:solidFill>
                <a:latin typeface="FreeSans"/>
                <a:cs typeface="FreeSans"/>
              </a:rPr>
              <a:t> </a:t>
            </a:r>
            <a:r>
              <a:rPr sz="2000" spc="-114" dirty="0">
                <a:solidFill>
                  <a:srgbClr val="1F114D"/>
                </a:solidFill>
                <a:latin typeface="FreeSans"/>
                <a:cs typeface="FreeSans"/>
              </a:rPr>
              <a:t>TRIO</a:t>
            </a:r>
            <a:endParaRPr sz="2000">
              <a:latin typeface="FreeSans"/>
              <a:cs typeface="Free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449" y="121374"/>
            <a:ext cx="674198" cy="674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24" y="4868117"/>
            <a:ext cx="199147" cy="1991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0422" y="4868115"/>
            <a:ext cx="199149" cy="1991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7163" y="4860790"/>
            <a:ext cx="226674" cy="226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5710" y="4854365"/>
            <a:ext cx="226674" cy="2266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3717" y="4859541"/>
            <a:ext cx="216348" cy="2163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9299" y="485994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1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25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5898" y="4859937"/>
            <a:ext cx="8153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3"/>
              </a:rPr>
              <a:t>@centuriton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6862" y="4866385"/>
            <a:ext cx="109474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6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4"/>
              </a:rPr>
              <a:t>t.me/centuRITon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65406" y="4859937"/>
            <a:ext cx="1350010" cy="20320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000" i="1" u="sng" spc="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5"/>
              </a:rPr>
              <a:t>www.centuriton.com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566</Words>
  <Application>Microsoft Office PowerPoint</Application>
  <PresentationFormat>On-screen Show (16:9)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FreeSans</vt:lpstr>
      <vt:lpstr>Times New Roman</vt:lpstr>
      <vt:lpstr>Office Theme</vt:lpstr>
      <vt:lpstr>VICTIMIZATION  AND CLASSIFICATION OF  RIPE FRUIT USING MACHINE LEARNING</vt:lpstr>
      <vt:lpstr>IDEA OVERVIEW</vt:lpstr>
      <vt:lpstr>DELIVERABLES</vt:lpstr>
      <vt:lpstr>METHODOLOGY/APPROACH</vt:lpstr>
      <vt:lpstr>TECH STACK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AND CLASSIFICATION OF RIPE FRUIT USING MACHINE LEARNING.pptx</dc:title>
  <dc:creator>Nivashini S</dc:creator>
  <cp:lastModifiedBy>Nivashini S</cp:lastModifiedBy>
  <cp:revision>2</cp:revision>
  <dcterms:created xsi:type="dcterms:W3CDTF">2022-10-28T12:27:12Z</dcterms:created>
  <dcterms:modified xsi:type="dcterms:W3CDTF">2022-11-27T00:47:27Z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2022-10-28T00:00:00Z</vt:filetime>
  </property>
</Properties>
</file>