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5"/>
  </p:notesMasterIdLst>
  <p:handoutMasterIdLst>
    <p:handoutMasterId r:id="rId26"/>
  </p:handoutMasterIdLst>
  <p:sldIdLst>
    <p:sldId id="1859" r:id="rId6"/>
    <p:sldId id="1864" r:id="rId7"/>
    <p:sldId id="1660" r:id="rId8"/>
    <p:sldId id="1867" r:id="rId9"/>
    <p:sldId id="1670" r:id="rId10"/>
    <p:sldId id="1548" r:id="rId11"/>
    <p:sldId id="1635" r:id="rId12"/>
    <p:sldId id="1523" r:id="rId13"/>
    <p:sldId id="1802" r:id="rId14"/>
    <p:sldId id="1872" r:id="rId15"/>
    <p:sldId id="1527" r:id="rId16"/>
    <p:sldId id="1528" r:id="rId17"/>
    <p:sldId id="1529" r:id="rId18"/>
    <p:sldId id="1870" r:id="rId19"/>
    <p:sldId id="1530" r:id="rId20"/>
    <p:sldId id="1873" r:id="rId21"/>
    <p:sldId id="1875" r:id="rId22"/>
    <p:sldId id="1874" r:id="rId23"/>
    <p:sldId id="1871"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xmlns="">
        <p14:section name="Light Template" id="{A073DAE3-B461-442F-A3D3-6642BD875E45}">
          <p14:sldIdLst>
            <p14:sldId id="1859"/>
            <p14:sldId id="1864"/>
            <p14:sldId id="1660"/>
            <p14:sldId id="1867"/>
            <p14:sldId id="1670"/>
            <p14:sldId id="1548"/>
            <p14:sldId id="1635"/>
            <p14:sldId id="1523"/>
            <p14:sldId id="1802"/>
            <p14:sldId id="1872"/>
            <p14:sldId id="1527"/>
            <p14:sldId id="1528"/>
            <p14:sldId id="1529"/>
            <p14:sldId id="1870"/>
            <p14:sldId id="1530"/>
            <p14:sldId id="1873"/>
            <p14:sldId id="1874"/>
            <p14:sldId id="1875"/>
            <p14:sldId id="1871"/>
          </p14:sldIdLst>
        </p14:section>
        <p14:section name="Dark template" id="{888AB95E-1B7E-4E95-8F39-C5D0E8372BC2}">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xmlns="" userId="S-1-5-21-2127521184-1604012920-1887927527-2598260" providerId="AD"/>
      </p:ext>
    </p:extLst>
  </p:cmAuthor>
  <p:cmAuthor id="3" name="Mary Feil-Jacobs" initials="MF" lastIdx="28" clrIdx="3">
    <p:extLst>
      <p:ext uri="{19B8F6BF-5375-455C-9EA6-DF929625EA0E}">
        <p15:presenceInfo xmlns:p15="http://schemas.microsoft.com/office/powerpoint/2012/main" xmlns=""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69" autoAdjust="0"/>
    <p:restoredTop sz="92133" autoAdjust="0"/>
  </p:normalViewPr>
  <p:slideViewPr>
    <p:cSldViewPr snapToGrid="0">
      <p:cViewPr varScale="1">
        <p:scale>
          <a:sx n="63" d="100"/>
          <a:sy n="63" d="100"/>
        </p:scale>
        <p:origin x="-780" y="-68"/>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pPr/>
              <a:t>11/25/2024 8:02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pPr/>
              <a:t>11/25/2024 8:02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pPr/>
              <a:t>11/25/2024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xmlns=""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F6744A2-DC15-62BB-4A99-AB0BE76C26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2C630B3-AE89-5287-4B2C-1F2D48E3A6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106FA3A-4DC0-2651-98B2-C3C189E7679F}"/>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xmlns="" id="{899ED49F-7332-02A2-628F-E16522C7515D}"/>
              </a:ext>
            </a:extLst>
          </p:cNvPr>
          <p:cNvSpPr>
            <a:spLocks noGrp="1"/>
          </p:cNvSpPr>
          <p:nvPr>
            <p:ph type="hdr" sz="quarter" idx="10"/>
          </p:nvPr>
        </p:nvSpPr>
        <p:spPr/>
        <p:txBody>
          <a:bodyPr/>
          <a:lstStyle/>
          <a:p>
            <a:endParaRPr lang="en-US" dirty="0"/>
          </a:p>
        </p:txBody>
      </p:sp>
      <p:sp>
        <p:nvSpPr>
          <p:cNvPr id="5" name="Footer Placeholder 4">
            <a:extLst>
              <a:ext uri="{FF2B5EF4-FFF2-40B4-BE49-F238E27FC236}">
                <a16:creationId xmlns:a16="http://schemas.microsoft.com/office/drawing/2014/main" xmlns="" id="{079D9F93-0D06-2D2A-245C-78705E850EB4}"/>
              </a:ext>
            </a:extLst>
          </p:cNvPr>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xmlns="" id="{459DFA02-0CBA-1F0D-204C-F23CC3EF7BBC}"/>
              </a:ext>
            </a:extLst>
          </p:cNvPr>
          <p:cNvSpPr>
            <a:spLocks noGrp="1"/>
          </p:cNvSpPr>
          <p:nvPr>
            <p:ph type="dt" idx="12"/>
          </p:nvPr>
        </p:nvSpPr>
        <p:spPr/>
        <p:txBody>
          <a:bodyPr/>
          <a:lstStyle/>
          <a:p>
            <a:fld id="{54A7B7B7-C694-4FC8-B0BD-20DAA0A272F9}" type="datetime8">
              <a:rPr lang="en-US" smtClean="0"/>
              <a:pPr/>
              <a:t>11/25/2024 8:02 AM</a:t>
            </a:fld>
            <a:endParaRPr lang="en-US" dirty="0"/>
          </a:p>
        </p:txBody>
      </p:sp>
      <p:sp>
        <p:nvSpPr>
          <p:cNvPr id="7" name="Slide Number Placeholder 6">
            <a:extLst>
              <a:ext uri="{FF2B5EF4-FFF2-40B4-BE49-F238E27FC236}">
                <a16:creationId xmlns:a16="http://schemas.microsoft.com/office/drawing/2014/main" xmlns="" id="{3908550E-AB0D-8546-AE5E-5D2DCCBB1E28}"/>
              </a:ext>
            </a:extLst>
          </p:cNvPr>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xmlns="" val="2207478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pPr/>
              <a:t>11/25/2024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xmlns="" val="511922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pPr/>
              <a:t>11/25/2024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xmlns="" val="591521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pPr/>
              <a:t>11/25/2024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xmlns="" val="2548236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pPr/>
              <a:t>11/25/2024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xmlns="" val="140945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pPr/>
              <a:t>11/25/2024 8:02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xmlns="" val="3104623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43FF23-4658-D790-E7FD-1AFC2E89E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92BED92-CB3A-2D6C-63D3-A8D1F852C5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0E883E3-BAEF-F309-2F47-8754DAE238AA}"/>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xmlns="" id="{D0F28587-1E5F-9B98-2635-9159989045F1}"/>
              </a:ext>
            </a:extLst>
          </p:cNvPr>
          <p:cNvSpPr>
            <a:spLocks noGrp="1"/>
          </p:cNvSpPr>
          <p:nvPr>
            <p:ph type="hdr" sz="quarter" idx="10"/>
          </p:nvPr>
        </p:nvSpPr>
        <p:spPr/>
        <p:txBody>
          <a:bodyPr/>
          <a:lstStyle/>
          <a:p>
            <a:endParaRPr lang="en-US" dirty="0"/>
          </a:p>
        </p:txBody>
      </p:sp>
      <p:sp>
        <p:nvSpPr>
          <p:cNvPr id="5" name="Footer Placeholder 4">
            <a:extLst>
              <a:ext uri="{FF2B5EF4-FFF2-40B4-BE49-F238E27FC236}">
                <a16:creationId xmlns:a16="http://schemas.microsoft.com/office/drawing/2014/main" xmlns="" id="{B63486F9-0A78-2B71-280E-8B48AEF87411}"/>
              </a:ext>
            </a:extLst>
          </p:cNvPr>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xmlns="" id="{70EC0716-9044-7B8B-542B-9D8249EB5570}"/>
              </a:ext>
            </a:extLst>
          </p:cNvPr>
          <p:cNvSpPr>
            <a:spLocks noGrp="1"/>
          </p:cNvSpPr>
          <p:nvPr>
            <p:ph type="dt" idx="12"/>
          </p:nvPr>
        </p:nvSpPr>
        <p:spPr/>
        <p:txBody>
          <a:bodyPr/>
          <a:lstStyle/>
          <a:p>
            <a:fld id="{E2F19A73-88F5-4B80-A929-CF8E66EE5449}" type="datetime8">
              <a:rPr lang="en-US" smtClean="0"/>
              <a:pPr/>
              <a:t>11/25/2024 8:02 AM</a:t>
            </a:fld>
            <a:endParaRPr lang="en-US" dirty="0"/>
          </a:p>
        </p:txBody>
      </p:sp>
      <p:sp>
        <p:nvSpPr>
          <p:cNvPr id="7" name="Slide Number Placeholder 6">
            <a:extLst>
              <a:ext uri="{FF2B5EF4-FFF2-40B4-BE49-F238E27FC236}">
                <a16:creationId xmlns:a16="http://schemas.microsoft.com/office/drawing/2014/main" xmlns="" id="{3E3715B3-34DD-2D44-D294-006858B4F517}"/>
              </a:ext>
            </a:extLst>
          </p:cNvPr>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xmlns="" val="3942362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43FF23-4658-D790-E7FD-1AFC2E89E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92BED92-CB3A-2D6C-63D3-A8D1F852C5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0E883E3-BAEF-F309-2F47-8754DAE238AA}"/>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xmlns="" id="{D0F28587-1E5F-9B98-2635-9159989045F1}"/>
              </a:ext>
            </a:extLst>
          </p:cNvPr>
          <p:cNvSpPr>
            <a:spLocks noGrp="1"/>
          </p:cNvSpPr>
          <p:nvPr>
            <p:ph type="hdr" sz="quarter" idx="10"/>
          </p:nvPr>
        </p:nvSpPr>
        <p:spPr/>
        <p:txBody>
          <a:bodyPr/>
          <a:lstStyle/>
          <a:p>
            <a:endParaRPr lang="en-US" dirty="0"/>
          </a:p>
        </p:txBody>
      </p:sp>
      <p:sp>
        <p:nvSpPr>
          <p:cNvPr id="5" name="Footer Placeholder 4">
            <a:extLst>
              <a:ext uri="{FF2B5EF4-FFF2-40B4-BE49-F238E27FC236}">
                <a16:creationId xmlns:a16="http://schemas.microsoft.com/office/drawing/2014/main" xmlns="" id="{B63486F9-0A78-2B71-280E-8B48AEF87411}"/>
              </a:ext>
            </a:extLst>
          </p:cNvPr>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xmlns="" id="{70EC0716-9044-7B8B-542B-9D8249EB5570}"/>
              </a:ext>
            </a:extLst>
          </p:cNvPr>
          <p:cNvSpPr>
            <a:spLocks noGrp="1"/>
          </p:cNvSpPr>
          <p:nvPr>
            <p:ph type="dt" idx="12"/>
          </p:nvPr>
        </p:nvSpPr>
        <p:spPr/>
        <p:txBody>
          <a:bodyPr/>
          <a:lstStyle/>
          <a:p>
            <a:fld id="{E2F19A73-88F5-4B80-A929-CF8E66EE5449}" type="datetime8">
              <a:rPr lang="en-US" smtClean="0"/>
              <a:pPr/>
              <a:t>11/25/2024 9:08 AM</a:t>
            </a:fld>
            <a:endParaRPr lang="en-US" dirty="0"/>
          </a:p>
        </p:txBody>
      </p:sp>
      <p:sp>
        <p:nvSpPr>
          <p:cNvPr id="7" name="Slide Number Placeholder 6">
            <a:extLst>
              <a:ext uri="{FF2B5EF4-FFF2-40B4-BE49-F238E27FC236}">
                <a16:creationId xmlns:a16="http://schemas.microsoft.com/office/drawing/2014/main" xmlns="" id="{3E3715B3-34DD-2D44-D294-006858B4F517}"/>
              </a:ext>
            </a:extLst>
          </p:cNvPr>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xmlns="" val="3942362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3AD445F-9D77-6C35-2A3B-0EC12E35A5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DC59B85-FEC4-BB47-0D7F-92D7068DCD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4DF2B9E-2943-0B58-A1D6-195D77E93D98}"/>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xmlns="" id="{E323DC5E-C136-A4A9-ADBF-21A3050EDFC7}"/>
              </a:ext>
            </a:extLst>
          </p:cNvPr>
          <p:cNvSpPr>
            <a:spLocks noGrp="1"/>
          </p:cNvSpPr>
          <p:nvPr>
            <p:ph type="hdr" sz="quarter" idx="10"/>
          </p:nvPr>
        </p:nvSpPr>
        <p:spPr/>
        <p:txBody>
          <a:bodyPr/>
          <a:lstStyle/>
          <a:p>
            <a:endParaRPr lang="en-US" dirty="0"/>
          </a:p>
        </p:txBody>
      </p:sp>
      <p:sp>
        <p:nvSpPr>
          <p:cNvPr id="5" name="Footer Placeholder 4">
            <a:extLst>
              <a:ext uri="{FF2B5EF4-FFF2-40B4-BE49-F238E27FC236}">
                <a16:creationId xmlns:a16="http://schemas.microsoft.com/office/drawing/2014/main" xmlns="" id="{1894E308-14B4-3734-1C0F-A74B638EDB28}"/>
              </a:ext>
            </a:extLst>
          </p:cNvPr>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xmlns="" id="{3CD0F110-2BFF-144A-4E63-B41058400C34}"/>
              </a:ext>
            </a:extLst>
          </p:cNvPr>
          <p:cNvSpPr>
            <a:spLocks noGrp="1"/>
          </p:cNvSpPr>
          <p:nvPr>
            <p:ph type="dt" idx="12"/>
          </p:nvPr>
        </p:nvSpPr>
        <p:spPr/>
        <p:txBody>
          <a:bodyPr/>
          <a:lstStyle/>
          <a:p>
            <a:fld id="{E2F19A73-88F5-4B80-A929-CF8E66EE5449}" type="datetime8">
              <a:rPr lang="en-US" smtClean="0"/>
              <a:pPr/>
              <a:t>11/25/2024 8:02 AM</a:t>
            </a:fld>
            <a:endParaRPr lang="en-US" dirty="0"/>
          </a:p>
        </p:txBody>
      </p:sp>
      <p:sp>
        <p:nvSpPr>
          <p:cNvPr id="7" name="Slide Number Placeholder 6">
            <a:extLst>
              <a:ext uri="{FF2B5EF4-FFF2-40B4-BE49-F238E27FC236}">
                <a16:creationId xmlns:a16="http://schemas.microsoft.com/office/drawing/2014/main" xmlns="" id="{6AECBA94-EA1F-8CD2-64A7-CF8C26DC42AB}"/>
              </a:ext>
            </a:extLst>
          </p:cNvPr>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xmlns="" val="4031039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dirty="0">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pPr/>
              <a:t>11/25/2024 8:24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xmlns="" val="3334841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pPr/>
              <a:t>11/25/2024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xmlns="" val="281507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pPr/>
              <a:t>11/25/2024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xmlns=""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pPr/>
              <a:t>11/25/2024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xmlns="" val="11095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11/25/2024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xmlns=""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pPr/>
              <a:t>11/25/2024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xmlns="" val="294257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pPr/>
              <a:t>11/25/2024 8:02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xmlns="" val="346083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pPr/>
              <a:t>11/25/2024 8:02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xmlns="" val="52846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pPr/>
              <a:t>11/25/2024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xmlns="" val="2729837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xmlns=""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xmlns="" val="3091831642"/>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xmlns=""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1703268474"/>
      </p:ext>
    </p:extLst>
  </p:cSld>
  <p:clrMapOvr>
    <a:masterClrMapping/>
  </p:clrMapOvr>
  <p:transition>
    <p:fade/>
  </p:transition>
  <p:extLst>
    <p:ext uri="{DCECCB84-F9BA-43D5-87BE-67443E8EF086}">
      <p15:sldGuideLst xmlns:p15="http://schemas.microsoft.com/office/powerpoint/2012/main" xmlns="">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275728343"/>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192018982"/>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179946700"/>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189335521"/>
      </p:ext>
    </p:extLst>
  </p:cSld>
  <p:clrMapOvr>
    <a:masterClrMapping/>
  </p:clrMapOvr>
  <p:transition>
    <p:fade/>
  </p:transition>
  <p:extLst>
    <p:ext uri="{DCECCB84-F9BA-43D5-87BE-67443E8EF086}">
      <p15:sldGuideLst xmlns:p15="http://schemas.microsoft.com/office/powerpoint/2012/main" xmlns="">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307984548"/>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xmlns="" val="3243858526"/>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728665027"/>
      </p:ext>
    </p:extLst>
  </p:cSld>
  <p:clrMapOvr>
    <a:masterClrMapping/>
  </p:clrMapOvr>
  <p:transition>
    <p:fade/>
  </p:transition>
  <p:extLst>
    <p:ext uri="{DCECCB84-F9BA-43D5-87BE-67443E8EF086}">
      <p15:sldGuideLst xmlns:p15="http://schemas.microsoft.com/office/powerpoint/2012/main" xmlns="">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2689229390"/>
      </p:ext>
    </p:extLst>
  </p:cSld>
  <p:clrMapOvr>
    <a:masterClrMapping/>
  </p:clrMapOvr>
  <p:transition>
    <p:fade/>
  </p:transition>
  <p:extLst>
    <p:ext uri="{DCECCB84-F9BA-43D5-87BE-67443E8EF086}">
      <p15:sldGuideLst xmlns:p15="http://schemas.microsoft.com/office/powerpoint/2012/main" xmlns="">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2429512451"/>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xmlns=""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xmlns=""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xmlns=""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xmlns=""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xmlns=""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xmlns=""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xmlns=""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xmlns=""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xmlns=""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xmlns=""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1556723"/>
      </p:ext>
    </p:extLst>
  </p:cSld>
  <p:clrMapOvr>
    <a:masterClrMapping/>
  </p:clrMapOvr>
  <p:transition>
    <p:fade/>
  </p:transition>
  <p:extLst>
    <p:ext uri="{DCECCB84-F9BA-43D5-87BE-67443E8EF086}">
      <p15:sldGuideLst xmlns:p15="http://schemas.microsoft.com/office/powerpoint/2012/main" xmlns="">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343058790"/>
      </p:ext>
    </p:extLst>
  </p:cSld>
  <p:clrMapOvr>
    <a:masterClrMapping/>
  </p:clrMapOvr>
  <p:transition>
    <p:fade/>
  </p:transition>
  <p:extLst>
    <p:ext uri="{DCECCB84-F9BA-43D5-87BE-67443E8EF086}">
      <p15:sldGuideLst xmlns:p15="http://schemas.microsoft.com/office/powerpoint/2012/main" xmlns="">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xmlns=""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xmlns=""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xmlns=""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xmlns=""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xmlns=""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xmlns=""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xmlns=""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xmlns=""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xmlns=""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xmlns=""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xmlns=""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xmlns="" val="2148831830"/>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xmlns=""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xmlns=""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xmlns=""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xmlns=""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xmlns=""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xmlns=""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xmlns=""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974528113"/>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xmlns=""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3998490835"/>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xmlns=""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xmlns=""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xmlns=""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xmlns=""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94706078"/>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xmlns=""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xmlns=""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410093798"/>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xmlns=""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3087507175"/>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xmlns=""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xmlns="" val="2682201083"/>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860773406"/>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784350045"/>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40141888"/>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xmlns="" val="2931481418"/>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1952163360"/>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4208981506"/>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3373083827"/>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xmlns=""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xmlns=""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xmlns=""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xmlns=""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xmlns=""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xmlns="" val="3688632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xmlns=""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xmlns="" val="24171252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xmlns=""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xmlns="" val="27165740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xmlns=""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xmlns=""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xmlns=""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xmlns=""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72093403"/>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212562624"/>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xmlns="" val="3833038121"/>
      </p:ext>
    </p:extLst>
  </p:cSld>
  <p:clrMapOvr>
    <a:masterClrMapping/>
  </p:clrMapOvr>
  <p:transition>
    <p:fade/>
  </p:transition>
  <p:extLst>
    <p:ext uri="{DCECCB84-F9BA-43D5-87BE-67443E8EF086}">
      <p15:sldGuideLst xmlns:p15="http://schemas.microsoft.com/office/powerpoint/2012/main" xmlns="">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xmlns=""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xmlns=""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xmlns=""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xmlns=""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xmlns=""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xmlns=""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xmlns=""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1531337368"/>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xmlns=""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xmlns=""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xmlns=""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469687563"/>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019257456"/>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EC85B358-AF2D-491C-A3BA-0465D8177799}"/>
              </a:ext>
              <a:ext uri="{C183D7F6-B498-43B3-948B-1728B52AA6E4}">
                <adec:decorative xmlns:adec="http://schemas.microsoft.com/office/drawing/2017/decorative" xmlns=""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xmlns=""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AA8BCD47-4247-4ABA-A99B-DEE7D4A0B47E}"/>
              </a:ext>
              <a:ext uri="{C183D7F6-B498-43B3-948B-1728B52AA6E4}">
                <adec:decorative xmlns:adec="http://schemas.microsoft.com/office/drawing/2017/decorative" xmlns=""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xmlns=""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hyperlink" Target="https://signup-live.com/"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hyperlink" Target="https://aka.ms/GetM365Develop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4432847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622218A-93D6-EC81-B629-58BF4AB647EC}"/>
            </a:ext>
          </a:extLst>
        </p:cNvPr>
        <p:cNvGrpSpPr/>
        <p:nvPr/>
      </p:nvGrpSpPr>
      <p:grpSpPr>
        <a:xfrm>
          <a:off x="0" y="0"/>
          <a:ext cx="0" cy="0"/>
          <a:chOff x="0" y="0"/>
          <a:chExt cx="0" cy="0"/>
        </a:xfrm>
      </p:grpSpPr>
      <p:sp>
        <p:nvSpPr>
          <p:cNvPr id="44" name="Text Placeholder 2">
            <a:extLst>
              <a:ext uri="{FF2B5EF4-FFF2-40B4-BE49-F238E27FC236}">
                <a16:creationId xmlns:a16="http://schemas.microsoft.com/office/drawing/2014/main" xmlns="" id="{75B56BD1-92B7-B475-4FA7-D1E3E4643ABC}"/>
              </a:ext>
            </a:extLst>
          </p:cNvPr>
          <p:cNvSpPr txBox="1">
            <a:spLocks/>
          </p:cNvSpPr>
          <p:nvPr/>
        </p:nvSpPr>
        <p:spPr>
          <a:xfrm>
            <a:off x="585216" y="1560923"/>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00000"/>
              </a:lnSpc>
              <a:spcBef>
                <a:spcPts val="0"/>
              </a:spcBef>
              <a:buFont typeface="Arial" panose="020B0604020202020204" pitchFamily="34" charset="0"/>
              <a:buChar char="•"/>
            </a:pPr>
            <a:r>
              <a:rPr lang="en-US" sz="2400" spc="19" dirty="0">
                <a:gradFill>
                  <a:gsLst>
                    <a:gs pos="63670">
                      <a:schemeClr val="tx1"/>
                    </a:gs>
                    <a:gs pos="40075">
                      <a:schemeClr val="tx1"/>
                    </a:gs>
                  </a:gsLst>
                  <a:lin ang="5400000" scaled="0"/>
                </a:gradFill>
                <a:latin typeface="+mn-lt"/>
                <a:cs typeface="Segoe UI Semibold" panose="020B0702040204020203" pitchFamily="34" charset="0"/>
              </a:rPr>
              <a:t>Real-time Automation (Monitoring data and triggering actions) </a:t>
            </a:r>
          </a:p>
        </p:txBody>
      </p:sp>
      <p:sp>
        <p:nvSpPr>
          <p:cNvPr id="2" name="Text Placeholder 2">
            <a:extLst>
              <a:ext uri="{FF2B5EF4-FFF2-40B4-BE49-F238E27FC236}">
                <a16:creationId xmlns:a16="http://schemas.microsoft.com/office/drawing/2014/main" xmlns="" id="{0E3B90AE-3722-3FD9-1BD6-2EC97D803AFA}"/>
              </a:ext>
            </a:extLst>
          </p:cNvPr>
          <p:cNvSpPr txBox="1">
            <a:spLocks/>
          </p:cNvSpPr>
          <p:nvPr/>
        </p:nvSpPr>
        <p:spPr>
          <a:xfrm>
            <a:off x="585216" y="497861"/>
            <a:ext cx="9962134" cy="5539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3600" b="1" spc="19" dirty="0" smtClean="0">
                <a:gradFill>
                  <a:gsLst>
                    <a:gs pos="63670">
                      <a:schemeClr val="tx1"/>
                    </a:gs>
                    <a:gs pos="40075">
                      <a:schemeClr val="tx1"/>
                    </a:gs>
                  </a:gsLst>
                  <a:lin ang="5400000" scaled="0"/>
                </a:gradFill>
                <a:latin typeface="+mn-lt"/>
                <a:cs typeface="Segoe UI Semibold" panose="020B0702040204020203" pitchFamily="34" charset="0"/>
              </a:rPr>
              <a:t>Data Activator </a:t>
            </a:r>
            <a:endParaRPr lang="en-US" sz="3600" b="1" spc="19" dirty="0">
              <a:gradFill>
                <a:gsLst>
                  <a:gs pos="63670">
                    <a:schemeClr val="tx1"/>
                  </a:gs>
                  <a:gs pos="40075">
                    <a:schemeClr val="tx1"/>
                  </a:gs>
                </a:gsLst>
                <a:lin ang="5400000" scaled="0"/>
              </a:gradFill>
              <a:latin typeface="+mn-lt"/>
              <a:cs typeface="Segoe UI Semibold" panose="020B0702040204020203" pitchFamily="34" charset="0"/>
            </a:endParaRPr>
          </a:p>
        </p:txBody>
      </p:sp>
      <p:sp>
        <p:nvSpPr>
          <p:cNvPr id="3" name="Text Placeholder 2">
            <a:extLst>
              <a:ext uri="{FF2B5EF4-FFF2-40B4-BE49-F238E27FC236}">
                <a16:creationId xmlns:a16="http://schemas.microsoft.com/office/drawing/2014/main" xmlns="" id="{A2BAB1B6-F2F9-DC5C-2BBD-29124F5B531F}"/>
              </a:ext>
            </a:extLst>
          </p:cNvPr>
          <p:cNvSpPr txBox="1">
            <a:spLocks/>
          </p:cNvSpPr>
          <p:nvPr/>
        </p:nvSpPr>
        <p:spPr>
          <a:xfrm>
            <a:off x="585216" y="2254653"/>
            <a:ext cx="9962134" cy="738664"/>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00000"/>
              </a:lnSpc>
              <a:spcBef>
                <a:spcPts val="0"/>
              </a:spcBef>
              <a:buFont typeface="Arial" panose="020B0604020202020204" pitchFamily="34" charset="0"/>
              <a:buChar char="•"/>
            </a:pPr>
            <a:r>
              <a:rPr lang="en-US" sz="2400" spc="19" dirty="0">
                <a:gradFill>
                  <a:gsLst>
                    <a:gs pos="63670">
                      <a:schemeClr val="tx1"/>
                    </a:gs>
                    <a:gs pos="40075">
                      <a:schemeClr val="tx1"/>
                    </a:gs>
                  </a:gsLst>
                  <a:lin ang="5400000" scaled="0"/>
                </a:gradFill>
                <a:latin typeface="+mn-lt"/>
                <a:cs typeface="Segoe UI Semibold" panose="020B0702040204020203" pitchFamily="34" charset="0"/>
              </a:rPr>
              <a:t>Example – </a:t>
            </a:r>
          </a:p>
          <a:p>
            <a:pPr>
              <a:lnSpc>
                <a:spcPct val="100000"/>
              </a:lnSpc>
              <a:spcBef>
                <a:spcPts val="0"/>
              </a:spcBef>
            </a:pPr>
            <a:r>
              <a:rPr lang="en-US" sz="2400" spc="19" dirty="0">
                <a:gradFill>
                  <a:gsLst>
                    <a:gs pos="63670">
                      <a:schemeClr val="tx1"/>
                    </a:gs>
                    <a:gs pos="40075">
                      <a:schemeClr val="tx1"/>
                    </a:gs>
                  </a:gsLst>
                  <a:lin ang="5400000" scaled="0"/>
                </a:gradFill>
                <a:latin typeface="+mn-lt"/>
                <a:cs typeface="Segoe UI Semibold" panose="020B0702040204020203" pitchFamily="34" charset="0"/>
              </a:rPr>
              <a:t>    Fraud Deduction in banking  </a:t>
            </a:r>
          </a:p>
        </p:txBody>
      </p:sp>
      <p:sp>
        <p:nvSpPr>
          <p:cNvPr id="4" name="Text Placeholder 2">
            <a:extLst>
              <a:ext uri="{FF2B5EF4-FFF2-40B4-BE49-F238E27FC236}">
                <a16:creationId xmlns:a16="http://schemas.microsoft.com/office/drawing/2014/main" xmlns="" id="{74F52955-8138-8003-07A0-ABA177EA3838}"/>
              </a:ext>
            </a:extLst>
          </p:cNvPr>
          <p:cNvSpPr txBox="1">
            <a:spLocks/>
          </p:cNvSpPr>
          <p:nvPr/>
        </p:nvSpPr>
        <p:spPr>
          <a:xfrm>
            <a:off x="930442" y="3185459"/>
            <a:ext cx="9616908" cy="738664"/>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2400" dirty="0">
                <a:latin typeface="+mn-lt"/>
              </a:rPr>
              <a:t>The bank can prevent fraudulent activities and protect its customers proactively.</a:t>
            </a:r>
            <a:endParaRPr lang="en-US" sz="2400" spc="19" dirty="0">
              <a:gradFill>
                <a:gsLst>
                  <a:gs pos="63670">
                    <a:schemeClr val="tx1"/>
                  </a:gs>
                  <a:gs pos="40075">
                    <a:schemeClr val="tx1"/>
                  </a:gs>
                </a:gsLst>
                <a:lin ang="5400000" scaled="0"/>
              </a:gradFill>
              <a:latin typeface="+mn-lt"/>
              <a:cs typeface="Segoe UI Semibold" panose="020B0702040204020203" pitchFamily="34" charset="0"/>
            </a:endParaRPr>
          </a:p>
        </p:txBody>
      </p:sp>
      <p:sp>
        <p:nvSpPr>
          <p:cNvPr id="5" name="Text Placeholder 2">
            <a:extLst>
              <a:ext uri="{FF2B5EF4-FFF2-40B4-BE49-F238E27FC236}">
                <a16:creationId xmlns:a16="http://schemas.microsoft.com/office/drawing/2014/main" xmlns="" id="{3CA170DF-4C99-F786-0EF8-47E08DA7D127}"/>
              </a:ext>
            </a:extLst>
          </p:cNvPr>
          <p:cNvSpPr txBox="1">
            <a:spLocks/>
          </p:cNvSpPr>
          <p:nvPr/>
        </p:nvSpPr>
        <p:spPr>
          <a:xfrm>
            <a:off x="585216" y="4116265"/>
            <a:ext cx="9962134" cy="738664"/>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00000"/>
              </a:lnSpc>
              <a:spcBef>
                <a:spcPts val="0"/>
              </a:spcBef>
              <a:buFont typeface="Arial" panose="020B0604020202020204" pitchFamily="34" charset="0"/>
              <a:buChar char="•"/>
            </a:pPr>
            <a:r>
              <a:rPr lang="en-US" sz="2400" spc="19" dirty="0">
                <a:gradFill>
                  <a:gsLst>
                    <a:gs pos="63670">
                      <a:schemeClr val="tx1"/>
                    </a:gs>
                    <a:gs pos="40075">
                      <a:schemeClr val="tx1"/>
                    </a:gs>
                  </a:gsLst>
                  <a:lin ang="5400000" scaled="0"/>
                </a:gradFill>
                <a:latin typeface="+mn-lt"/>
                <a:cs typeface="Segoe UI Semibold" panose="020B0702040204020203" pitchFamily="34" charset="0"/>
              </a:rPr>
              <a:t>Example – </a:t>
            </a:r>
          </a:p>
          <a:p>
            <a:pPr>
              <a:lnSpc>
                <a:spcPct val="100000"/>
              </a:lnSpc>
              <a:spcBef>
                <a:spcPts val="0"/>
              </a:spcBef>
            </a:pPr>
            <a:r>
              <a:rPr lang="en-US" sz="2400" spc="19" dirty="0">
                <a:gradFill>
                  <a:gsLst>
                    <a:gs pos="63670">
                      <a:schemeClr val="tx1"/>
                    </a:gs>
                    <a:gs pos="40075">
                      <a:schemeClr val="tx1"/>
                    </a:gs>
                  </a:gsLst>
                  <a:lin ang="5400000" scaled="0"/>
                </a:gradFill>
                <a:latin typeface="+mn-lt"/>
                <a:cs typeface="Segoe UI Semibold" panose="020B0702040204020203" pitchFamily="34" charset="0"/>
              </a:rPr>
              <a:t>    </a:t>
            </a:r>
            <a:r>
              <a:rPr lang="en-US" sz="2400" dirty="0">
                <a:latin typeface="+mn-lt"/>
              </a:rPr>
              <a:t>IoT Device Monitoring in Manufacturing</a:t>
            </a:r>
            <a:r>
              <a:rPr lang="en-US" sz="2400" spc="19" dirty="0">
                <a:gradFill>
                  <a:gsLst>
                    <a:gs pos="63670">
                      <a:schemeClr val="tx1"/>
                    </a:gs>
                    <a:gs pos="40075">
                      <a:schemeClr val="tx1"/>
                    </a:gs>
                  </a:gsLst>
                  <a:lin ang="5400000" scaled="0"/>
                </a:gradFill>
                <a:latin typeface="+mn-lt"/>
                <a:cs typeface="Segoe UI Semibold" panose="020B0702040204020203" pitchFamily="34" charset="0"/>
              </a:rPr>
              <a:t>  </a:t>
            </a:r>
          </a:p>
        </p:txBody>
      </p:sp>
      <p:sp>
        <p:nvSpPr>
          <p:cNvPr id="6" name="Text Placeholder 2">
            <a:extLst>
              <a:ext uri="{FF2B5EF4-FFF2-40B4-BE49-F238E27FC236}">
                <a16:creationId xmlns:a16="http://schemas.microsoft.com/office/drawing/2014/main" xmlns="" id="{DBF36A82-9223-5288-87BC-7421DA8C02F4}"/>
              </a:ext>
            </a:extLst>
          </p:cNvPr>
          <p:cNvSpPr txBox="1">
            <a:spLocks/>
          </p:cNvSpPr>
          <p:nvPr/>
        </p:nvSpPr>
        <p:spPr>
          <a:xfrm>
            <a:off x="930442" y="5232657"/>
            <a:ext cx="9616908"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2400" dirty="0">
                <a:latin typeface="+mn-lt"/>
              </a:rPr>
              <a:t>Prevents costly downtime and ensures the safety of operations.</a:t>
            </a:r>
            <a:endParaRPr lang="en-US" sz="2400" spc="19" dirty="0">
              <a:gradFill>
                <a:gsLst>
                  <a:gs pos="63670">
                    <a:schemeClr val="tx1"/>
                  </a:gs>
                  <a:gs pos="40075">
                    <a:schemeClr val="tx1"/>
                  </a:gs>
                </a:gsLst>
                <a:lin ang="5400000" scaled="0"/>
              </a:gradFill>
              <a:latin typeface="+mn-lt"/>
              <a:cs typeface="Segoe UI Semibold" panose="020B0702040204020203" pitchFamily="34" charset="0"/>
            </a:endParaRPr>
          </a:p>
        </p:txBody>
      </p:sp>
    </p:spTree>
    <p:extLst>
      <p:ext uri="{BB962C8B-B14F-4D97-AF65-F5344CB8AC3E}">
        <p14:creationId xmlns:p14="http://schemas.microsoft.com/office/powerpoint/2010/main" xmlns="" val="3826950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4742" y="541343"/>
            <a:ext cx="9144000" cy="498598"/>
          </a:xfrm>
        </p:spPr>
        <p:txBody>
          <a:bodyPr/>
          <a:lstStyle/>
          <a:p>
            <a:r>
              <a:rPr lang="en-US" dirty="0"/>
              <a:t>Security and Governance in Fabric </a:t>
            </a:r>
          </a:p>
        </p:txBody>
      </p:sp>
      <p:sp>
        <p:nvSpPr>
          <p:cNvPr id="4" name="Text Placeholder 3"/>
          <p:cNvSpPr>
            <a:spLocks noGrp="1"/>
          </p:cNvSpPr>
          <p:nvPr>
            <p:ph type="body" sz="quarter" idx="12"/>
          </p:nvPr>
        </p:nvSpPr>
        <p:spPr>
          <a:xfrm>
            <a:off x="1348721" y="1626539"/>
            <a:ext cx="9144000" cy="738664"/>
          </a:xfrm>
        </p:spPr>
        <p:txBody>
          <a:bodyPr/>
          <a:lstStyle/>
          <a:p>
            <a:r>
              <a:rPr lang="en-US" sz="2400" dirty="0"/>
              <a:t>Data safe and ensure it follows all the necessary Rules and Regulations</a:t>
            </a:r>
          </a:p>
        </p:txBody>
      </p:sp>
      <p:sp>
        <p:nvSpPr>
          <p:cNvPr id="2" name="Text Placeholder 3">
            <a:extLst>
              <a:ext uri="{FF2B5EF4-FFF2-40B4-BE49-F238E27FC236}">
                <a16:creationId xmlns:a16="http://schemas.microsoft.com/office/drawing/2014/main" xmlns="" id="{37B66EF0-1F09-C85B-6DA0-5B78F1C57682}"/>
              </a:ext>
            </a:extLst>
          </p:cNvPr>
          <p:cNvSpPr txBox="1">
            <a:spLocks/>
          </p:cNvSpPr>
          <p:nvPr/>
        </p:nvSpPr>
        <p:spPr>
          <a:xfrm>
            <a:off x="1348721" y="2582469"/>
            <a:ext cx="9144000" cy="73866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Arial" panose="020B0604020202020204" pitchFamily="34" charset="0"/>
              <a:buNone/>
              <a:tabLst/>
              <a:defRPr sz="2000" kern="1200" spc="0" baseline="0">
                <a:solidFill>
                  <a:srgbClr val="1A1A1A"/>
                </a:soli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-&gt;Role Based Access Control (RBAC) – Based on the role – Analyst,      Data scientist, Big data Engineer..</a:t>
            </a:r>
            <a:r>
              <a:rPr lang="en-US" sz="2400" dirty="0" err="1"/>
              <a:t>etc</a:t>
            </a:r>
            <a:r>
              <a:rPr lang="en-US" sz="2400" dirty="0"/>
              <a:t>  </a:t>
            </a:r>
          </a:p>
        </p:txBody>
      </p:sp>
      <p:sp>
        <p:nvSpPr>
          <p:cNvPr id="5" name="Text Placeholder 3">
            <a:extLst>
              <a:ext uri="{FF2B5EF4-FFF2-40B4-BE49-F238E27FC236}">
                <a16:creationId xmlns:a16="http://schemas.microsoft.com/office/drawing/2014/main" xmlns="" id="{9F7860C1-536C-26EF-463C-EDCDF27DEA30}"/>
              </a:ext>
            </a:extLst>
          </p:cNvPr>
          <p:cNvSpPr txBox="1">
            <a:spLocks/>
          </p:cNvSpPr>
          <p:nvPr/>
        </p:nvSpPr>
        <p:spPr>
          <a:xfrm>
            <a:off x="1348721" y="3536868"/>
            <a:ext cx="9144000" cy="73866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Arial" panose="020B0604020202020204" pitchFamily="34" charset="0"/>
              <a:buNone/>
              <a:tabLst/>
              <a:defRPr sz="2000" kern="1200" spc="0" baseline="0">
                <a:solidFill>
                  <a:srgbClr val="1A1A1A"/>
                </a:soli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-&gt;Monitoring and Auditing – Who access data, What changes made, When they occurred   </a:t>
            </a:r>
          </a:p>
        </p:txBody>
      </p:sp>
    </p:spTree>
    <p:extLst>
      <p:ext uri="{BB962C8B-B14F-4D97-AF65-F5344CB8AC3E}">
        <p14:creationId xmlns:p14="http://schemas.microsoft.com/office/powerpoint/2010/main" xmlns="" val="2032030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9B8B11EC-30CA-3392-DC2B-20EB2F192249}"/>
              </a:ext>
            </a:extLst>
          </p:cNvPr>
          <p:cNvSpPr txBox="1">
            <a:spLocks/>
          </p:cNvSpPr>
          <p:nvPr/>
        </p:nvSpPr>
        <p:spPr>
          <a:xfrm>
            <a:off x="594742" y="541343"/>
            <a:ext cx="9144000"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AI and ML Integration </a:t>
            </a:r>
          </a:p>
        </p:txBody>
      </p:sp>
      <p:sp>
        <p:nvSpPr>
          <p:cNvPr id="3" name="Text Placeholder 3">
            <a:extLst>
              <a:ext uri="{FF2B5EF4-FFF2-40B4-BE49-F238E27FC236}">
                <a16:creationId xmlns:a16="http://schemas.microsoft.com/office/drawing/2014/main" xmlns="" id="{395ABEBA-D9F1-E3A9-297A-400A922BB11B}"/>
              </a:ext>
            </a:extLst>
          </p:cNvPr>
          <p:cNvSpPr txBox="1">
            <a:spLocks/>
          </p:cNvSpPr>
          <p:nvPr/>
        </p:nvSpPr>
        <p:spPr>
          <a:xfrm>
            <a:off x="1348721" y="1626539"/>
            <a:ext cx="9144000" cy="73866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Integrates AI and machine learning tools</a:t>
            </a:r>
          </a:p>
          <a:p>
            <a:r>
              <a:rPr lang="en-US" sz="2400" dirty="0"/>
              <a:t>Build and Run the ML models directly within Fabric</a:t>
            </a:r>
          </a:p>
          <a:p>
            <a:r>
              <a:rPr lang="en-US" sz="2400" dirty="0"/>
              <a:t>Pre-Build AI models For Sentiment analysis, Image Recognition or Text Classification</a:t>
            </a:r>
          </a:p>
          <a:p>
            <a:r>
              <a:rPr lang="en-US" sz="2400" dirty="0"/>
              <a:t>Custom models (Using Python Libraries, then deploy within Fabric)</a:t>
            </a:r>
          </a:p>
        </p:txBody>
      </p:sp>
    </p:spTree>
    <p:extLst>
      <p:ext uri="{BB962C8B-B14F-4D97-AF65-F5344CB8AC3E}">
        <p14:creationId xmlns:p14="http://schemas.microsoft.com/office/powerpoint/2010/main" xmlns="" val="2424520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21" y="645535"/>
            <a:ext cx="9144000" cy="498598"/>
          </a:xfrm>
        </p:spPr>
        <p:txBody>
          <a:bodyPr/>
          <a:lstStyle/>
          <a:p>
            <a:r>
              <a:rPr lang="en-US" dirty="0"/>
              <a:t>Data Preparation </a:t>
            </a:r>
          </a:p>
        </p:txBody>
      </p:sp>
      <p:sp>
        <p:nvSpPr>
          <p:cNvPr id="4" name="Text Placeholder 3">
            <a:extLst>
              <a:ext uri="{FF2B5EF4-FFF2-40B4-BE49-F238E27FC236}">
                <a16:creationId xmlns:a16="http://schemas.microsoft.com/office/drawing/2014/main" xmlns="" id="{A5B2B5DD-3B0F-A80D-C982-80EF164B1725}"/>
              </a:ext>
            </a:extLst>
          </p:cNvPr>
          <p:cNvSpPr txBox="1">
            <a:spLocks/>
          </p:cNvSpPr>
          <p:nvPr/>
        </p:nvSpPr>
        <p:spPr>
          <a:xfrm>
            <a:off x="1348721" y="1626539"/>
            <a:ext cx="9144000" cy="73866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Centralized Data Storage – Data Can be access from Fabric’s One Lake </a:t>
            </a:r>
          </a:p>
          <a:p>
            <a:r>
              <a:rPr lang="en-US" sz="2400" dirty="0"/>
              <a:t>Built-in Tools – Cleaning, Transforming, And Formatting raw data into usable form </a:t>
            </a:r>
          </a:p>
          <a:p>
            <a:r>
              <a:rPr lang="en-US" sz="2400" dirty="0"/>
              <a:t>Integration with ML Tools – Azure Machine learning, Auto ML</a:t>
            </a:r>
          </a:p>
        </p:txBody>
      </p:sp>
    </p:spTree>
    <p:extLst>
      <p:ext uri="{BB962C8B-B14F-4D97-AF65-F5344CB8AC3E}">
        <p14:creationId xmlns:p14="http://schemas.microsoft.com/office/powerpoint/2010/main" xmlns="" val="32494969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9F915CE1-A8A9-2077-B82D-ED70AA4C0822}"/>
              </a:ext>
            </a:extLst>
          </p:cNvPr>
          <p:cNvSpPr txBox="1">
            <a:spLocks/>
          </p:cNvSpPr>
          <p:nvPr/>
        </p:nvSpPr>
        <p:spPr>
          <a:xfrm>
            <a:off x="472921" y="645535"/>
            <a:ext cx="9144000"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IN" dirty="0"/>
              <a:t>Collaboration in Microsoft Fabric </a:t>
            </a:r>
          </a:p>
        </p:txBody>
      </p:sp>
      <p:sp>
        <p:nvSpPr>
          <p:cNvPr id="6" name="Text Placeholder 3">
            <a:extLst>
              <a:ext uri="{FF2B5EF4-FFF2-40B4-BE49-F238E27FC236}">
                <a16:creationId xmlns:a16="http://schemas.microsoft.com/office/drawing/2014/main" xmlns="" id="{18544AAB-B6BD-20B6-A3BE-B68DCF68F0B7}"/>
              </a:ext>
            </a:extLst>
          </p:cNvPr>
          <p:cNvSpPr txBox="1">
            <a:spLocks/>
          </p:cNvSpPr>
          <p:nvPr/>
        </p:nvSpPr>
        <p:spPr>
          <a:xfrm>
            <a:off x="1348721" y="1947381"/>
            <a:ext cx="9144000" cy="148161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Collaborate tools – Microsoft Teams </a:t>
            </a:r>
          </a:p>
          <a:p>
            <a:r>
              <a:rPr lang="en-US" sz="2400" dirty="0"/>
              <a:t>Enable seamless Communication, Collaboration on data Projects</a:t>
            </a:r>
          </a:p>
          <a:p>
            <a:r>
              <a:rPr lang="en-US" sz="2400" dirty="0"/>
              <a:t>Track changes made by team members  </a:t>
            </a:r>
          </a:p>
        </p:txBody>
      </p:sp>
    </p:spTree>
    <p:extLst>
      <p:ext uri="{BB962C8B-B14F-4D97-AF65-F5344CB8AC3E}">
        <p14:creationId xmlns:p14="http://schemas.microsoft.com/office/powerpoint/2010/main" xmlns="" val="28920235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 Fabric vs Competitors </a:t>
            </a:r>
          </a:p>
        </p:txBody>
      </p:sp>
      <p:pic>
        <p:nvPicPr>
          <p:cNvPr id="8" name="Picture 7">
            <a:extLst>
              <a:ext uri="{FF2B5EF4-FFF2-40B4-BE49-F238E27FC236}">
                <a16:creationId xmlns:a16="http://schemas.microsoft.com/office/drawing/2014/main" xmlns="" id="{28E5C61B-F61E-7ABA-0FC9-BB633BFD8094}"/>
              </a:ext>
            </a:extLst>
          </p:cNvPr>
          <p:cNvPicPr>
            <a:picLocks noChangeAspect="1"/>
          </p:cNvPicPr>
          <p:nvPr/>
        </p:nvPicPr>
        <p:blipFill>
          <a:blip r:embed="rId3"/>
          <a:stretch>
            <a:fillRect/>
          </a:stretch>
        </p:blipFill>
        <p:spPr>
          <a:xfrm>
            <a:off x="1331495" y="1716506"/>
            <a:ext cx="9368589" cy="3978442"/>
          </a:xfrm>
          <a:prstGeom prst="rect">
            <a:avLst/>
          </a:prstGeom>
        </p:spPr>
      </p:pic>
    </p:spTree>
    <p:extLst>
      <p:ext uri="{BB962C8B-B14F-4D97-AF65-F5344CB8AC3E}">
        <p14:creationId xmlns:p14="http://schemas.microsoft.com/office/powerpoint/2010/main" xmlns="" val="10410296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90A4893-E250-B5DF-975E-975ECFCA4B7F}"/>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1BEFCCF1-EB1A-4175-AEFC-8CDFE64BB5F4}"/>
              </a:ext>
            </a:extLst>
          </p:cNvPr>
          <p:cNvSpPr txBox="1">
            <a:spLocks/>
          </p:cNvSpPr>
          <p:nvPr/>
        </p:nvSpPr>
        <p:spPr>
          <a:xfrm>
            <a:off x="472921" y="645535"/>
            <a:ext cx="9144000"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IN" dirty="0"/>
              <a:t>Application </a:t>
            </a:r>
          </a:p>
        </p:txBody>
      </p:sp>
      <p:sp>
        <p:nvSpPr>
          <p:cNvPr id="6" name="Text Placeholder 3">
            <a:extLst>
              <a:ext uri="{FF2B5EF4-FFF2-40B4-BE49-F238E27FC236}">
                <a16:creationId xmlns:a16="http://schemas.microsoft.com/office/drawing/2014/main" xmlns="" id="{E23E7368-8430-71A6-20B6-24C9683907E3}"/>
              </a:ext>
            </a:extLst>
          </p:cNvPr>
          <p:cNvSpPr txBox="1">
            <a:spLocks/>
          </p:cNvSpPr>
          <p:nvPr/>
        </p:nvSpPr>
        <p:spPr>
          <a:xfrm>
            <a:off x="1348721" y="1947381"/>
            <a:ext cx="9144000" cy="148161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Healthcare – </a:t>
            </a:r>
            <a:r>
              <a:rPr lang="en-US" sz="2400" dirty="0" smtClean="0"/>
              <a:t>Combine (Electronic </a:t>
            </a:r>
            <a:r>
              <a:rPr lang="en-US" sz="2400" dirty="0"/>
              <a:t>Health records(EHRs)</a:t>
            </a:r>
          </a:p>
          <a:p>
            <a:pPr marL="0" indent="0">
              <a:buNone/>
            </a:pPr>
            <a:r>
              <a:rPr lang="en-US" sz="2400" dirty="0"/>
              <a:t>                    - Creating Dashboards (Track patient Recovery)</a:t>
            </a:r>
          </a:p>
          <a:p>
            <a:r>
              <a:rPr lang="en-US" sz="2400" dirty="0"/>
              <a:t>Retail         – Analyze Customer data</a:t>
            </a:r>
          </a:p>
          <a:p>
            <a:pPr marL="0" indent="0">
              <a:buNone/>
            </a:pPr>
            <a:r>
              <a:rPr lang="en-US" sz="2400" dirty="0"/>
              <a:t>                     - Recommend Products </a:t>
            </a:r>
          </a:p>
          <a:p>
            <a:r>
              <a:rPr lang="en-US" sz="2400" dirty="0"/>
              <a:t>Finance      - Monitor Transactions </a:t>
            </a:r>
          </a:p>
          <a:p>
            <a:pPr marL="0" indent="0">
              <a:buNone/>
            </a:pPr>
            <a:r>
              <a:rPr lang="en-US" sz="2400" dirty="0"/>
              <a:t>                     - Generate Reports </a:t>
            </a:r>
          </a:p>
        </p:txBody>
      </p:sp>
    </p:spTree>
    <p:extLst>
      <p:ext uri="{BB962C8B-B14F-4D97-AF65-F5344CB8AC3E}">
        <p14:creationId xmlns:p14="http://schemas.microsoft.com/office/powerpoint/2010/main" xmlns="" val="1346321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90A4893-E250-B5DF-975E-975ECFCA4B7F}"/>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1BEFCCF1-EB1A-4175-AEFC-8CDFE64BB5F4}"/>
              </a:ext>
            </a:extLst>
          </p:cNvPr>
          <p:cNvSpPr txBox="1">
            <a:spLocks/>
          </p:cNvSpPr>
          <p:nvPr/>
        </p:nvSpPr>
        <p:spPr>
          <a:xfrm>
            <a:off x="472921" y="645535"/>
            <a:ext cx="9144000"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IN" dirty="0" smtClean="0"/>
              <a:t>Future Enhancement</a:t>
            </a:r>
            <a:r>
              <a:rPr lang="en-IN" dirty="0" smtClean="0"/>
              <a:t> </a:t>
            </a:r>
            <a:endParaRPr lang="en-IN" dirty="0"/>
          </a:p>
        </p:txBody>
      </p:sp>
      <p:sp>
        <p:nvSpPr>
          <p:cNvPr id="6" name="Text Placeholder 3">
            <a:extLst>
              <a:ext uri="{FF2B5EF4-FFF2-40B4-BE49-F238E27FC236}">
                <a16:creationId xmlns:a16="http://schemas.microsoft.com/office/drawing/2014/main" xmlns="" id="{E23E7368-8430-71A6-20B6-24C9683907E3}"/>
              </a:ext>
            </a:extLst>
          </p:cNvPr>
          <p:cNvSpPr txBox="1">
            <a:spLocks/>
          </p:cNvSpPr>
          <p:nvPr/>
        </p:nvSpPr>
        <p:spPr>
          <a:xfrm>
            <a:off x="1348721" y="1947381"/>
            <a:ext cx="9144000" cy="148161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Chat-based  Data analysis</a:t>
            </a:r>
          </a:p>
          <a:p>
            <a:r>
              <a:rPr lang="en-US" sz="2400" dirty="0" smtClean="0"/>
              <a:t>Pre-Built AI Tools </a:t>
            </a:r>
          </a:p>
          <a:p>
            <a:r>
              <a:rPr lang="en-US" sz="2400" dirty="0" smtClean="0"/>
              <a:t>More data Integration (Full Multi-cloud integration)</a:t>
            </a:r>
          </a:p>
          <a:p>
            <a:pPr>
              <a:buNone/>
            </a:pPr>
            <a:endParaRPr lang="en-US" sz="2400" dirty="0" smtClean="0"/>
          </a:p>
          <a:p>
            <a:pPr>
              <a:buNone/>
            </a:pPr>
            <a:r>
              <a:rPr lang="en-US" sz="2400" dirty="0" smtClean="0"/>
              <a:t>“Potential Improvements or Extensions of the Existing Features”</a:t>
            </a:r>
            <a:endParaRPr lang="en-US" sz="2400" dirty="0" smtClean="0"/>
          </a:p>
          <a:p>
            <a:endParaRPr lang="en-US" sz="2400" dirty="0"/>
          </a:p>
        </p:txBody>
      </p:sp>
    </p:spTree>
    <p:extLst>
      <p:ext uri="{BB962C8B-B14F-4D97-AF65-F5344CB8AC3E}">
        <p14:creationId xmlns:p14="http://schemas.microsoft.com/office/powerpoint/2010/main" xmlns="" val="1346321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564E9A5-A798-E989-C491-B24F86C0B8D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F85C8030-4A7F-A989-0E0B-48A1FFA5B560}"/>
              </a:ext>
            </a:extLst>
          </p:cNvPr>
          <p:cNvSpPr txBox="1">
            <a:spLocks/>
          </p:cNvSpPr>
          <p:nvPr/>
        </p:nvSpPr>
        <p:spPr>
          <a:xfrm>
            <a:off x="472921" y="645535"/>
            <a:ext cx="9144000"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IN" dirty="0"/>
              <a:t>Microsoft Fabric Resources  </a:t>
            </a:r>
          </a:p>
        </p:txBody>
      </p:sp>
      <p:sp>
        <p:nvSpPr>
          <p:cNvPr id="6" name="Text Placeholder 3">
            <a:extLst>
              <a:ext uri="{FF2B5EF4-FFF2-40B4-BE49-F238E27FC236}">
                <a16:creationId xmlns:a16="http://schemas.microsoft.com/office/drawing/2014/main" xmlns="" id="{4340B508-8FD5-03AF-FFD7-1B47A5ADED1F}"/>
              </a:ext>
            </a:extLst>
          </p:cNvPr>
          <p:cNvSpPr txBox="1">
            <a:spLocks/>
          </p:cNvSpPr>
          <p:nvPr/>
        </p:nvSpPr>
        <p:spPr>
          <a:xfrm>
            <a:off x="1348721" y="1947381"/>
            <a:ext cx="9144000" cy="148161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Get started with Microsoft  Fabric </a:t>
            </a:r>
          </a:p>
          <a:p>
            <a:r>
              <a:rPr lang="en-US" sz="2400" dirty="0"/>
              <a:t>Data Engineering with Microsoft Fabric</a:t>
            </a:r>
          </a:p>
          <a:p>
            <a:r>
              <a:rPr lang="en-US" sz="2400" dirty="0"/>
              <a:t> Analytics and AI in Fabric     </a:t>
            </a:r>
          </a:p>
        </p:txBody>
      </p:sp>
    </p:spTree>
    <p:extLst>
      <p:ext uri="{BB962C8B-B14F-4D97-AF65-F5344CB8AC3E}">
        <p14:creationId xmlns:p14="http://schemas.microsoft.com/office/powerpoint/2010/main" xmlns="" val="31881866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F85C8030-4A7F-A989-0E0B-48A1FFA5B560}"/>
              </a:ext>
            </a:extLst>
          </p:cNvPr>
          <p:cNvSpPr txBox="1">
            <a:spLocks/>
          </p:cNvSpPr>
          <p:nvPr/>
        </p:nvSpPr>
        <p:spPr>
          <a:xfrm>
            <a:off x="472921" y="645535"/>
            <a:ext cx="9144000"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IN" dirty="0" smtClean="0"/>
              <a:t>Steps to Create Microsoft Fabric Account</a:t>
            </a:r>
            <a:r>
              <a:rPr lang="en-IN" dirty="0" smtClean="0"/>
              <a:t>  </a:t>
            </a:r>
            <a:endParaRPr lang="en-IN" dirty="0"/>
          </a:p>
        </p:txBody>
      </p:sp>
      <p:sp>
        <p:nvSpPr>
          <p:cNvPr id="8" name="Text Placeholder 3">
            <a:extLst>
              <a:ext uri="{FF2B5EF4-FFF2-40B4-BE49-F238E27FC236}">
                <a16:creationId xmlns:a16="http://schemas.microsoft.com/office/drawing/2014/main" xmlns="" id="{4340B508-8FD5-03AF-FFD7-1B47A5ADED1F}"/>
              </a:ext>
            </a:extLst>
          </p:cNvPr>
          <p:cNvSpPr txBox="1">
            <a:spLocks/>
          </p:cNvSpPr>
          <p:nvPr/>
        </p:nvSpPr>
        <p:spPr>
          <a:xfrm>
            <a:off x="1348721" y="1947381"/>
            <a:ext cx="9144000" cy="148161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Step 1</a:t>
            </a:r>
            <a:r>
              <a:rPr lang="en-US" sz="2400" dirty="0" smtClean="0"/>
              <a:t> : Outlook Account</a:t>
            </a:r>
          </a:p>
          <a:p>
            <a:pPr>
              <a:buNone/>
            </a:pPr>
            <a:r>
              <a:rPr lang="en-US" sz="2400" dirty="0" smtClean="0"/>
              <a:t>             (</a:t>
            </a:r>
            <a:r>
              <a:rPr lang="en-US" sz="2400" dirty="0" smtClean="0">
                <a:hlinkClick r:id="rId3"/>
              </a:rPr>
              <a:t>https://signup-live.com</a:t>
            </a:r>
            <a:r>
              <a:rPr lang="en-US" sz="2400" dirty="0" smtClean="0"/>
              <a:t>)</a:t>
            </a:r>
          </a:p>
          <a:p>
            <a:pPr>
              <a:buNone/>
            </a:pPr>
            <a:endParaRPr lang="en-US" sz="2400" dirty="0" smtClean="0"/>
          </a:p>
          <a:p>
            <a:r>
              <a:rPr lang="en-US" sz="2400" b="1" dirty="0" smtClean="0"/>
              <a:t>Step </a:t>
            </a:r>
            <a:r>
              <a:rPr lang="en-US" sz="2400" b="1" dirty="0" smtClean="0"/>
              <a:t>2</a:t>
            </a:r>
            <a:r>
              <a:rPr lang="en-US" sz="2400" dirty="0" smtClean="0"/>
              <a:t> </a:t>
            </a:r>
            <a:r>
              <a:rPr lang="en-US" sz="2400" dirty="0" smtClean="0"/>
              <a:t>: </a:t>
            </a:r>
            <a:r>
              <a:rPr lang="en-US" sz="2400" dirty="0" smtClean="0"/>
              <a:t>Join Microsoft 365 Developer Program</a:t>
            </a:r>
          </a:p>
          <a:p>
            <a:pPr>
              <a:buNone/>
            </a:pPr>
            <a:r>
              <a:rPr lang="en-US" sz="2400" dirty="0" smtClean="0"/>
              <a:t>             (</a:t>
            </a:r>
            <a:r>
              <a:rPr lang="en-US" sz="2400" dirty="0" smtClean="0">
                <a:hlinkClick r:id="rId4"/>
              </a:rPr>
              <a:t>https://aka.ms/GetM365Developer</a:t>
            </a:r>
            <a:r>
              <a:rPr lang="en-US" sz="2400" dirty="0" smtClean="0"/>
              <a:t>)</a:t>
            </a:r>
          </a:p>
          <a:p>
            <a:pPr>
              <a:buNone/>
            </a:pPr>
            <a:endParaRPr lang="en-US" sz="2400" dirty="0" smtClean="0"/>
          </a:p>
          <a:p>
            <a:r>
              <a:rPr lang="en-US" sz="2400" b="1" dirty="0" smtClean="0"/>
              <a:t>Step </a:t>
            </a:r>
            <a:r>
              <a:rPr lang="en-US" sz="2400" b="1" dirty="0" smtClean="0"/>
              <a:t>3</a:t>
            </a:r>
            <a:r>
              <a:rPr lang="en-US" sz="2400" dirty="0" smtClean="0"/>
              <a:t> : Go to Fabric page start free trial</a:t>
            </a:r>
          </a:p>
          <a:p>
            <a:pPr>
              <a:buNone/>
            </a:pPr>
            <a:endParaRPr lang="en-US" sz="2400" dirty="0" smtClean="0"/>
          </a:p>
          <a:p>
            <a:pPr>
              <a:buNone/>
            </a:pPr>
            <a:endParaRPr lang="en-US" sz="2400" dirty="0" smtClean="0"/>
          </a:p>
          <a:p>
            <a:pPr>
              <a:buNone/>
            </a:pPr>
            <a:endParaRPr lang="en-US" sz="2400" dirty="0"/>
          </a:p>
        </p:txBody>
      </p:sp>
    </p:spTree>
    <p:extLst>
      <p:ext uri="{BB962C8B-B14F-4D97-AF65-F5344CB8AC3E}">
        <p14:creationId xmlns:p14="http://schemas.microsoft.com/office/powerpoint/2010/main" xmlns="" val="27974157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4103" y="1980700"/>
            <a:ext cx="6637867" cy="553998"/>
          </a:xfrm>
        </p:spPr>
        <p:txBody>
          <a:bodyPr/>
          <a:lstStyle/>
          <a:p>
            <a:r>
              <a:rPr lang="en-US" dirty="0"/>
              <a:t>Microsoft Fabric</a:t>
            </a:r>
          </a:p>
        </p:txBody>
      </p:sp>
      <p:sp>
        <p:nvSpPr>
          <p:cNvPr id="5" name="Text Placeholder 4"/>
          <p:cNvSpPr>
            <a:spLocks noGrp="1"/>
          </p:cNvSpPr>
          <p:nvPr>
            <p:ph type="body" sz="quarter" idx="12"/>
          </p:nvPr>
        </p:nvSpPr>
        <p:spPr>
          <a:xfrm>
            <a:off x="594248" y="2538308"/>
            <a:ext cx="6655646" cy="307777"/>
          </a:xfrm>
        </p:spPr>
        <p:txBody>
          <a:bodyPr/>
          <a:lstStyle/>
          <a:p>
            <a:r>
              <a:rPr lang="en-US" sz="2000" dirty="0"/>
              <a:t>Simplifying Data and Analytics with a Unified Platform</a:t>
            </a:r>
            <a:endParaRPr lang="en-US" dirty="0"/>
          </a:p>
        </p:txBody>
      </p:sp>
      <p:sp>
        <p:nvSpPr>
          <p:cNvPr id="6" name="Text Placeholder 4"/>
          <p:cNvSpPr txBox="1">
            <a:spLocks/>
          </p:cNvSpPr>
          <p:nvPr/>
        </p:nvSpPr>
        <p:spPr>
          <a:xfrm>
            <a:off x="646164" y="4509459"/>
            <a:ext cx="6655646" cy="584775"/>
          </a:xfrm>
          <a:prstGeom prst="rect">
            <a:avLst/>
          </a:prstGeom>
          <a:noFill/>
        </p:spPr>
        <p:txBody>
          <a:bodyPr vert="horz"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sz="1800" dirty="0" smtClean="0">
                <a:solidFill>
                  <a:srgbClr val="1A1A1A"/>
                </a:solidFill>
                <a:cs typeface="Segoe UI" panose="020B0502040204020203" pitchFamily="34" charset="0"/>
              </a:rPr>
              <a:t>Present by,</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smtClean="0">
                <a:ln>
                  <a:noFill/>
                </a:ln>
                <a:solidFill>
                  <a:srgbClr val="1A1A1A"/>
                </a:solidFill>
                <a:effectLst/>
                <a:uLnTx/>
                <a:uFillTx/>
                <a:latin typeface="+mn-lt"/>
                <a:ea typeface="+mn-ea"/>
                <a:cs typeface="Segoe UI" panose="020B0502040204020203" pitchFamily="34" charset="0"/>
              </a:rPr>
              <a:t>NIVETHA</a:t>
            </a:r>
            <a:r>
              <a:rPr kumimoji="0" lang="en-US" sz="2000" b="1" i="0" u="none" strike="noStrike" kern="1200" cap="none" spc="0" normalizeH="0" noProof="0" dirty="0" smtClean="0">
                <a:ln>
                  <a:noFill/>
                </a:ln>
                <a:solidFill>
                  <a:srgbClr val="1A1A1A"/>
                </a:solidFill>
                <a:effectLst/>
                <a:uLnTx/>
                <a:uFillTx/>
                <a:latin typeface="+mn-lt"/>
                <a:ea typeface="+mn-ea"/>
                <a:cs typeface="Segoe UI" panose="020B0502040204020203" pitchFamily="34" charset="0"/>
              </a:rPr>
              <a:t> K</a:t>
            </a:r>
            <a:endParaRPr kumimoji="0" lang="en-US" sz="2000" b="1" i="0" u="none" strike="noStrike" kern="1200" cap="none" spc="0" normalizeH="0" baseline="0" noProof="0" dirty="0">
              <a:ln>
                <a:noFill/>
              </a:ln>
              <a:solidFill>
                <a:srgbClr val="1A1A1A"/>
              </a:solidFill>
              <a:effectLst/>
              <a:uLnTx/>
              <a:uFillTx/>
              <a:latin typeface="+mn-lt"/>
              <a:ea typeface="+mn-ea"/>
              <a:cs typeface="Segoe UI" panose="020B0502040204020203" pitchFamily="34" charset="0"/>
            </a:endParaRPr>
          </a:p>
        </p:txBody>
      </p:sp>
      <p:pic>
        <p:nvPicPr>
          <p:cNvPr id="37890" name="Picture 2" descr="Microsoft Fabric Logo"/>
          <p:cNvPicPr>
            <a:picLocks noChangeAspect="1" noChangeArrowheads="1"/>
          </p:cNvPicPr>
          <p:nvPr/>
        </p:nvPicPr>
        <p:blipFill>
          <a:blip r:embed="rId3"/>
          <a:srcRect/>
          <a:stretch>
            <a:fillRect/>
          </a:stretch>
        </p:blipFill>
        <p:spPr bwMode="auto">
          <a:xfrm>
            <a:off x="8330082" y="3758084"/>
            <a:ext cx="2180492" cy="2180492"/>
          </a:xfrm>
          <a:prstGeom prst="rect">
            <a:avLst/>
          </a:prstGeom>
          <a:noFill/>
        </p:spPr>
      </p:pic>
    </p:spTree>
    <p:extLst>
      <p:ext uri="{BB962C8B-B14F-4D97-AF65-F5344CB8AC3E}">
        <p14:creationId xmlns:p14="http://schemas.microsoft.com/office/powerpoint/2010/main" xmlns="" val="24268180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 Fabric</a:t>
            </a:r>
          </a:p>
        </p:txBody>
      </p:sp>
      <p:sp>
        <p:nvSpPr>
          <p:cNvPr id="6" name="Text Placeholder 5"/>
          <p:cNvSpPr>
            <a:spLocks noGrp="1"/>
          </p:cNvSpPr>
          <p:nvPr>
            <p:ph type="body" sz="quarter" idx="10"/>
          </p:nvPr>
        </p:nvSpPr>
        <p:spPr>
          <a:xfrm>
            <a:off x="588263" y="1697396"/>
            <a:ext cx="11018520" cy="2659190"/>
          </a:xfrm>
        </p:spPr>
        <p:txBody>
          <a:bodyPr/>
          <a:lstStyle/>
          <a:p>
            <a:pPr marL="457200" indent="-457200">
              <a:buFont typeface="Arial" panose="020B0604020202020204" pitchFamily="34" charset="0"/>
              <a:buChar char="•"/>
            </a:pPr>
            <a:r>
              <a:rPr lang="en-US" sz="2400" dirty="0"/>
              <a:t>Announced in May 2003 to simplify analytics and data management.</a:t>
            </a:r>
          </a:p>
          <a:p>
            <a:pPr marL="457200" indent="-457200">
              <a:buFont typeface="Arial" panose="020B0604020202020204" pitchFamily="34" charset="0"/>
              <a:buChar char="•"/>
            </a:pPr>
            <a:r>
              <a:rPr lang="en-US" sz="2400" dirty="0"/>
              <a:t>Unified analytics Platform.</a:t>
            </a:r>
          </a:p>
          <a:p>
            <a:pPr marL="457200" indent="-457200">
              <a:buFont typeface="Arial" panose="020B0604020202020204" pitchFamily="34" charset="0"/>
              <a:buChar char="•"/>
            </a:pPr>
            <a:r>
              <a:rPr lang="en-US" sz="2400" dirty="0"/>
              <a:t>Simplify and integrate data and analytics -&gt; Reduce workloads </a:t>
            </a:r>
          </a:p>
          <a:p>
            <a:pPr marL="457200" indent="-457200">
              <a:buFont typeface="Arial" panose="020B0604020202020204" pitchFamily="34" charset="0"/>
              <a:buChar char="•"/>
            </a:pPr>
            <a:r>
              <a:rPr lang="en-US" sz="2400" dirty="0"/>
              <a:t>Combines ( Different tools and Services)</a:t>
            </a:r>
          </a:p>
          <a:p>
            <a:pPr marL="457200" indent="-457200">
              <a:buFont typeface="Arial" panose="020B0604020202020204" pitchFamily="34" charset="0"/>
              <a:buChar char="•"/>
            </a:pPr>
            <a:r>
              <a:rPr lang="en-US" sz="2400" dirty="0"/>
              <a:t>Saves time, Reduce Complexity, Better decisions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xmlns="" val="39577223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489285"/>
            <a:ext cx="11018520" cy="553998"/>
          </a:xfrm>
        </p:spPr>
        <p:txBody>
          <a:bodyPr/>
          <a:lstStyle/>
          <a:p>
            <a:r>
              <a:rPr lang="en-US" dirty="0"/>
              <a:t>Lifecycle Management</a:t>
            </a:r>
          </a:p>
        </p:txBody>
      </p:sp>
      <p:sp>
        <p:nvSpPr>
          <p:cNvPr id="6" name="Text Placeholder 5"/>
          <p:cNvSpPr>
            <a:spLocks noGrp="1"/>
          </p:cNvSpPr>
          <p:nvPr>
            <p:ph type="body" sz="quarter" idx="10"/>
          </p:nvPr>
        </p:nvSpPr>
        <p:spPr>
          <a:xfrm>
            <a:off x="1173480" y="1547077"/>
            <a:ext cx="11018520" cy="2646878"/>
          </a:xfrm>
        </p:spPr>
        <p:txBody>
          <a:bodyPr/>
          <a:lstStyle/>
          <a:p>
            <a:r>
              <a:rPr lang="en-US" dirty="0"/>
              <a:t>Business can </a:t>
            </a:r>
          </a:p>
          <a:p>
            <a:pPr marL="457200" indent="-457200">
              <a:buFont typeface="Arial" panose="020B0604020202020204" pitchFamily="34" charset="0"/>
              <a:buChar char="•"/>
            </a:pPr>
            <a:r>
              <a:rPr lang="en-US" sz="2400" dirty="0"/>
              <a:t>Collect data</a:t>
            </a:r>
          </a:p>
          <a:p>
            <a:pPr marL="457200" indent="-457200">
              <a:buFont typeface="Arial" panose="020B0604020202020204" pitchFamily="34" charset="0"/>
              <a:buChar char="•"/>
            </a:pPr>
            <a:r>
              <a:rPr lang="en-US" sz="2400" dirty="0"/>
              <a:t>Store data</a:t>
            </a:r>
          </a:p>
          <a:p>
            <a:pPr marL="457200" indent="-457200">
              <a:buFont typeface="Arial" panose="020B0604020202020204" pitchFamily="34" charset="0"/>
              <a:buChar char="•"/>
            </a:pPr>
            <a:r>
              <a:rPr lang="en-US" sz="2400" dirty="0"/>
              <a:t>Process </a:t>
            </a:r>
            <a:r>
              <a:rPr lang="en-US" sz="2400" dirty="0" smtClean="0"/>
              <a:t>data</a:t>
            </a:r>
            <a:endParaRPr lang="en-US" sz="2400" dirty="0"/>
          </a:p>
          <a:p>
            <a:pPr marL="457200" indent="-457200">
              <a:buFont typeface="Arial" panose="020B0604020202020204" pitchFamily="34" charset="0"/>
              <a:buChar char="•"/>
            </a:pPr>
            <a:r>
              <a:rPr lang="en-US" sz="2400" dirty="0"/>
              <a:t>Analyze data</a:t>
            </a:r>
          </a:p>
          <a:p>
            <a:pPr marL="457200" indent="-457200">
              <a:buFont typeface="Arial" panose="020B0604020202020204" pitchFamily="34" charset="0"/>
              <a:buChar char="•"/>
            </a:pPr>
            <a:r>
              <a:rPr lang="en-US" sz="2400" dirty="0"/>
              <a:t>Creating Reports </a:t>
            </a:r>
          </a:p>
        </p:txBody>
      </p:sp>
    </p:spTree>
    <p:extLst>
      <p:ext uri="{BB962C8B-B14F-4D97-AF65-F5344CB8AC3E}">
        <p14:creationId xmlns:p14="http://schemas.microsoft.com/office/powerpoint/2010/main" xmlns="" val="17522132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Traditional Challenges </a:t>
            </a:r>
          </a:p>
        </p:txBody>
      </p:sp>
      <p:sp>
        <p:nvSpPr>
          <p:cNvPr id="6" name="Text Placeholder 5"/>
          <p:cNvSpPr>
            <a:spLocks noGrp="1"/>
          </p:cNvSpPr>
          <p:nvPr>
            <p:ph type="body" sz="quarter" idx="10"/>
          </p:nvPr>
        </p:nvSpPr>
        <p:spPr>
          <a:xfrm>
            <a:off x="921085" y="1708213"/>
            <a:ext cx="11018520" cy="3102388"/>
          </a:xfrm>
        </p:spPr>
        <p:txBody>
          <a:bodyPr/>
          <a:lstStyle/>
          <a:p>
            <a:r>
              <a:rPr lang="en-US" sz="2400" dirty="0"/>
              <a:t>Fragmented tools – Difficult to access data</a:t>
            </a:r>
          </a:p>
          <a:p>
            <a:r>
              <a:rPr lang="en-US" sz="2400" dirty="0"/>
              <a:t>Complicated Workflows</a:t>
            </a:r>
          </a:p>
          <a:p>
            <a:r>
              <a:rPr lang="en-US" sz="2400" dirty="0"/>
              <a:t>Data silos – Data’s in Different places (Teams can’t be easily accessed)</a:t>
            </a:r>
          </a:p>
          <a:p>
            <a:r>
              <a:rPr lang="en-IN" sz="2400" dirty="0"/>
              <a:t>Complexity – Managing Multiple tools </a:t>
            </a:r>
          </a:p>
          <a:p>
            <a:r>
              <a:rPr lang="en-IN" sz="2400" dirty="0"/>
              <a:t>Scalability Issues – Traditional analytics get struggled to handle data</a:t>
            </a:r>
          </a:p>
          <a:p>
            <a:endParaRPr lang="en-US" sz="2400" dirty="0"/>
          </a:p>
          <a:p>
            <a:pPr marL="0" indent="0">
              <a:buNone/>
            </a:pPr>
            <a:endParaRPr lang="en-US" dirty="0"/>
          </a:p>
        </p:txBody>
      </p:sp>
    </p:spTree>
    <p:extLst>
      <p:ext uri="{BB962C8B-B14F-4D97-AF65-F5344CB8AC3E}">
        <p14:creationId xmlns:p14="http://schemas.microsoft.com/office/powerpoint/2010/main" xmlns="" val="17937069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Fabric’s Solution</a:t>
            </a:r>
          </a:p>
        </p:txBody>
      </p:sp>
      <p:sp>
        <p:nvSpPr>
          <p:cNvPr id="6" name="Text Placeholder 5"/>
          <p:cNvSpPr>
            <a:spLocks noGrp="1"/>
          </p:cNvSpPr>
          <p:nvPr>
            <p:ph type="body" sz="quarter" idx="10"/>
          </p:nvPr>
        </p:nvSpPr>
        <p:spPr>
          <a:xfrm>
            <a:off x="586390" y="2019300"/>
            <a:ext cx="11018520" cy="1200329"/>
          </a:xfrm>
        </p:spPr>
        <p:txBody>
          <a:bodyPr/>
          <a:lstStyle/>
          <a:p>
            <a:pPr marL="342900" indent="-342900">
              <a:lnSpc>
                <a:spcPct val="95000"/>
              </a:lnSpc>
              <a:buFont typeface="Arial" panose="020B0604020202020204" pitchFamily="34" charset="0"/>
              <a:buChar char="•"/>
            </a:pPr>
            <a:r>
              <a:rPr lang="en-US" sz="2400" dirty="0"/>
              <a:t>Combined tools like Power </a:t>
            </a:r>
            <a:r>
              <a:rPr lang="en-US" sz="2400" dirty="0" smtClean="0"/>
              <a:t>BI, </a:t>
            </a:r>
            <a:r>
              <a:rPr lang="en-US" sz="2400" dirty="0"/>
              <a:t>Data Factory, Lakehouse </a:t>
            </a:r>
          </a:p>
          <a:p>
            <a:pPr marL="342900" indent="-342900">
              <a:lnSpc>
                <a:spcPct val="95000"/>
              </a:lnSpc>
              <a:buFont typeface="Arial" panose="020B0604020202020204" pitchFamily="34" charset="0"/>
              <a:buChar char="•"/>
            </a:pPr>
            <a:r>
              <a:rPr lang="en-US" sz="2400" dirty="0"/>
              <a:t>Introduced AI and Machine learning Capabilities </a:t>
            </a:r>
          </a:p>
          <a:p>
            <a:pPr marL="342900" indent="-342900">
              <a:lnSpc>
                <a:spcPct val="95000"/>
              </a:lnSpc>
              <a:buFont typeface="Arial" panose="020B0604020202020204" pitchFamily="34" charset="0"/>
              <a:buChar char="•"/>
            </a:pPr>
            <a:r>
              <a:rPr lang="en-US" sz="2400" dirty="0"/>
              <a:t>Simplifying data Operations and improving Decision making </a:t>
            </a:r>
          </a:p>
        </p:txBody>
      </p:sp>
    </p:spTree>
    <p:extLst>
      <p:ext uri="{BB962C8B-B14F-4D97-AF65-F5344CB8AC3E}">
        <p14:creationId xmlns:p14="http://schemas.microsoft.com/office/powerpoint/2010/main" xmlns="" val="8959089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 Fabric Ecosystem Components </a:t>
            </a:r>
          </a:p>
        </p:txBody>
      </p:sp>
      <p:pic>
        <p:nvPicPr>
          <p:cNvPr id="1026" name="Picture 2" descr="Microsoft Fabric: Empowering a New Era of Connectivity and Collaboration -  Beyond the Horizon...">
            <a:extLst>
              <a:ext uri="{FF2B5EF4-FFF2-40B4-BE49-F238E27FC236}">
                <a16:creationId xmlns:a16="http://schemas.microsoft.com/office/drawing/2014/main" xmlns="" id="{D0C14C25-1282-8854-145F-79CF034B2A7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90787" y="1400175"/>
            <a:ext cx="7210425" cy="5000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898962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86740" y="865138"/>
            <a:ext cx="11018520" cy="738664"/>
          </a:xfrm>
        </p:spPr>
        <p:txBody>
          <a:bodyPr/>
          <a:lstStyle/>
          <a:p>
            <a:pPr marL="457200" indent="-457200">
              <a:buFont typeface="Arial" panose="020B0604020202020204" pitchFamily="34" charset="0"/>
              <a:buChar char="•"/>
            </a:pPr>
            <a:r>
              <a:rPr lang="en-US" sz="2400" dirty="0"/>
              <a:t>Data Factory                  – </a:t>
            </a:r>
            <a:r>
              <a:rPr lang="en-US" sz="2400" b="1" dirty="0"/>
              <a:t>Data Ingestion </a:t>
            </a:r>
            <a:r>
              <a:rPr lang="en-US" sz="2400" dirty="0"/>
              <a:t>(Getting From Multiple Resources) and </a:t>
            </a:r>
            <a:r>
              <a:rPr lang="en-US" sz="2400" b="1" dirty="0"/>
              <a:t>Data Integration</a:t>
            </a:r>
            <a:r>
              <a:rPr lang="en-US" sz="2400" dirty="0"/>
              <a:t>(Unified view of data)</a:t>
            </a:r>
          </a:p>
        </p:txBody>
      </p:sp>
      <p:sp>
        <p:nvSpPr>
          <p:cNvPr id="4" name="Text Placeholder 2">
            <a:extLst>
              <a:ext uri="{FF2B5EF4-FFF2-40B4-BE49-F238E27FC236}">
                <a16:creationId xmlns:a16="http://schemas.microsoft.com/office/drawing/2014/main" xmlns="" id="{4E570FCC-445F-2369-C6AD-F4E375FCAC83}"/>
              </a:ext>
            </a:extLst>
          </p:cNvPr>
          <p:cNvSpPr txBox="1">
            <a:spLocks/>
          </p:cNvSpPr>
          <p:nvPr/>
        </p:nvSpPr>
        <p:spPr>
          <a:xfrm>
            <a:off x="586740" y="1917412"/>
            <a:ext cx="11018520"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t>Data Engineering           – Convert raw data into usable information (ETL) </a:t>
            </a:r>
          </a:p>
        </p:txBody>
      </p:sp>
      <p:sp>
        <p:nvSpPr>
          <p:cNvPr id="5" name="Text Placeholder 2">
            <a:extLst>
              <a:ext uri="{FF2B5EF4-FFF2-40B4-BE49-F238E27FC236}">
                <a16:creationId xmlns:a16="http://schemas.microsoft.com/office/drawing/2014/main" xmlns="" id="{3D46E73D-FFD2-4403-D756-0FE74019E136}"/>
              </a:ext>
            </a:extLst>
          </p:cNvPr>
          <p:cNvSpPr txBox="1">
            <a:spLocks/>
          </p:cNvSpPr>
          <p:nvPr/>
        </p:nvSpPr>
        <p:spPr>
          <a:xfrm>
            <a:off x="586740" y="2711496"/>
            <a:ext cx="11018520" cy="8125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t>Data Warehouse            - Centralized location (Structured data Storage)</a:t>
            </a:r>
          </a:p>
          <a:p>
            <a:r>
              <a:rPr lang="en-US" sz="2400" dirty="0"/>
              <a:t>                                           - Fast Querying and Analytics </a:t>
            </a:r>
          </a:p>
        </p:txBody>
      </p:sp>
      <p:sp>
        <p:nvSpPr>
          <p:cNvPr id="7" name="Text Placeholder 2">
            <a:extLst>
              <a:ext uri="{FF2B5EF4-FFF2-40B4-BE49-F238E27FC236}">
                <a16:creationId xmlns:a16="http://schemas.microsoft.com/office/drawing/2014/main" xmlns="" id="{D25A058C-0840-AD30-A0CB-999833C356FE}"/>
              </a:ext>
            </a:extLst>
          </p:cNvPr>
          <p:cNvSpPr txBox="1">
            <a:spLocks/>
          </p:cNvSpPr>
          <p:nvPr/>
        </p:nvSpPr>
        <p:spPr>
          <a:xfrm>
            <a:off x="586740" y="3820442"/>
            <a:ext cx="11018520"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t>Data Science                  - Building and Deploying the Machine learning Models </a:t>
            </a:r>
          </a:p>
        </p:txBody>
      </p:sp>
      <p:sp>
        <p:nvSpPr>
          <p:cNvPr id="8" name="Text Placeholder 2">
            <a:extLst>
              <a:ext uri="{FF2B5EF4-FFF2-40B4-BE49-F238E27FC236}">
                <a16:creationId xmlns:a16="http://schemas.microsoft.com/office/drawing/2014/main" xmlns="" id="{B3E31EBA-6FE8-6F6B-A278-537A69576131}"/>
              </a:ext>
            </a:extLst>
          </p:cNvPr>
          <p:cNvSpPr txBox="1">
            <a:spLocks/>
          </p:cNvSpPr>
          <p:nvPr/>
        </p:nvSpPr>
        <p:spPr>
          <a:xfrm>
            <a:off x="586740" y="4544759"/>
            <a:ext cx="11018520" cy="8125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t>Real-Time Analytics        - Process data as it Happens, Without delay</a:t>
            </a:r>
          </a:p>
          <a:p>
            <a:r>
              <a:rPr lang="en-US" sz="2400" dirty="0"/>
              <a:t>                                            - Quick decisions using Live data </a:t>
            </a:r>
          </a:p>
        </p:txBody>
      </p:sp>
      <p:sp>
        <p:nvSpPr>
          <p:cNvPr id="9" name="Text Placeholder 2">
            <a:extLst>
              <a:ext uri="{FF2B5EF4-FFF2-40B4-BE49-F238E27FC236}">
                <a16:creationId xmlns:a16="http://schemas.microsoft.com/office/drawing/2014/main" xmlns="" id="{8BC7A633-7367-93A2-E2C4-F74840C6ABA5}"/>
              </a:ext>
            </a:extLst>
          </p:cNvPr>
          <p:cNvSpPr txBox="1">
            <a:spLocks/>
          </p:cNvSpPr>
          <p:nvPr/>
        </p:nvSpPr>
        <p:spPr>
          <a:xfrm>
            <a:off x="586740" y="5586597"/>
            <a:ext cx="11018520" cy="8125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t>Power BI                         - Business intelligence tool</a:t>
            </a:r>
          </a:p>
          <a:p>
            <a:r>
              <a:rPr lang="en-US" sz="2400" dirty="0"/>
              <a:t>                                            - Interactive Dashboards and reports </a:t>
            </a:r>
          </a:p>
        </p:txBody>
      </p:sp>
    </p:spTree>
    <p:extLst>
      <p:ext uri="{BB962C8B-B14F-4D97-AF65-F5344CB8AC3E}">
        <p14:creationId xmlns:p14="http://schemas.microsoft.com/office/powerpoint/2010/main" xmlns="" val="19950503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00000"/>
              </a:lnSpc>
              <a:spcBef>
                <a:spcPts val="0"/>
              </a:spcBef>
              <a:buFont typeface="Arial" panose="020B0604020202020204" pitchFamily="34" charset="0"/>
              <a:buChar char="•"/>
            </a:pPr>
            <a:r>
              <a:rPr lang="en-US" sz="2400" i="1" spc="19" dirty="0">
                <a:gradFill>
                  <a:gsLst>
                    <a:gs pos="63670">
                      <a:schemeClr val="tx1"/>
                    </a:gs>
                    <a:gs pos="40075">
                      <a:schemeClr val="tx1"/>
                    </a:gs>
                  </a:gsLst>
                  <a:lin ang="5400000" scaled="0"/>
                </a:gradFill>
                <a:latin typeface="+mn-lt"/>
                <a:cs typeface="Segoe UI Semibold" panose="020B0702040204020203" pitchFamily="34" charset="0"/>
              </a:rPr>
              <a:t>One Lake – Store data (Structure and Unstructured data) </a:t>
            </a:r>
          </a:p>
        </p:txBody>
      </p:sp>
      <p:sp>
        <p:nvSpPr>
          <p:cNvPr id="7" name="Text Placeholder 2">
            <a:extLst>
              <a:ext uri="{FF2B5EF4-FFF2-40B4-BE49-F238E27FC236}">
                <a16:creationId xmlns:a16="http://schemas.microsoft.com/office/drawing/2014/main" xmlns="" id="{154B8435-60C3-1333-08BC-CF1F959F821A}"/>
              </a:ext>
            </a:extLst>
          </p:cNvPr>
          <p:cNvSpPr txBox="1">
            <a:spLocks/>
          </p:cNvSpPr>
          <p:nvPr/>
        </p:nvSpPr>
        <p:spPr>
          <a:xfrm>
            <a:off x="585216" y="2006183"/>
            <a:ext cx="9962134" cy="738664"/>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00000"/>
              </a:lnSpc>
              <a:spcBef>
                <a:spcPts val="0"/>
              </a:spcBef>
              <a:buFont typeface="Arial" panose="020B0604020202020204" pitchFamily="34" charset="0"/>
              <a:buChar char="•"/>
            </a:pPr>
            <a:r>
              <a:rPr lang="en-US" sz="2400" i="1" spc="19" dirty="0">
                <a:gradFill>
                  <a:gsLst>
                    <a:gs pos="63670">
                      <a:schemeClr val="tx1"/>
                    </a:gs>
                    <a:gs pos="40075">
                      <a:schemeClr val="tx1"/>
                    </a:gs>
                  </a:gsLst>
                  <a:lin ang="5400000" scaled="0"/>
                </a:gradFill>
                <a:latin typeface="+mn-lt"/>
                <a:cs typeface="Segoe UI Semibold" panose="020B0702040204020203" pitchFamily="34" charset="0"/>
              </a:rPr>
              <a:t>SaaS Foundation – Delivering Software over the Internet</a:t>
            </a:r>
          </a:p>
          <a:p>
            <a:pPr>
              <a:lnSpc>
                <a:spcPct val="100000"/>
              </a:lnSpc>
              <a:spcBef>
                <a:spcPts val="0"/>
              </a:spcBef>
            </a:pPr>
            <a:r>
              <a:rPr lang="en-US" sz="2400" i="1" spc="19" dirty="0">
                <a:gradFill>
                  <a:gsLst>
                    <a:gs pos="63670">
                      <a:schemeClr val="tx1"/>
                    </a:gs>
                    <a:gs pos="40075">
                      <a:schemeClr val="tx1"/>
                    </a:gs>
                  </a:gsLst>
                  <a:lin ang="5400000" scaled="0"/>
                </a:gradFill>
                <a:latin typeface="+mn-lt"/>
                <a:cs typeface="Segoe UI Semibold" panose="020B0702040204020203" pitchFamily="34" charset="0"/>
              </a:rPr>
              <a:t>                               -  tools and services (No </a:t>
            </a:r>
            <a:r>
              <a:rPr lang="en-US" sz="2400" i="1" spc="19">
                <a:gradFill>
                  <a:gsLst>
                    <a:gs pos="63670">
                      <a:schemeClr val="tx1"/>
                    </a:gs>
                    <a:gs pos="40075">
                      <a:schemeClr val="tx1"/>
                    </a:gs>
                  </a:gsLst>
                  <a:lin ang="5400000" scaled="0"/>
                </a:gradFill>
                <a:latin typeface="+mn-lt"/>
                <a:cs typeface="Segoe UI Semibold" panose="020B0702040204020203" pitchFamily="34" charset="0"/>
              </a:rPr>
              <a:t>need installation) </a:t>
            </a:r>
            <a:endParaRPr lang="en-US" sz="2400" i="1" spc="19" dirty="0">
              <a:gradFill>
                <a:gsLst>
                  <a:gs pos="63670">
                    <a:schemeClr val="tx1"/>
                  </a:gs>
                  <a:gs pos="40075">
                    <a:schemeClr val="tx1"/>
                  </a:gs>
                </a:gsLst>
                <a:lin ang="5400000" scaled="0"/>
              </a:gradFill>
              <a:latin typeface="+mn-lt"/>
              <a:cs typeface="Segoe UI Semibold" panose="020B0702040204020203" pitchFamily="34" charset="0"/>
            </a:endParaRPr>
          </a:p>
        </p:txBody>
      </p:sp>
    </p:spTree>
    <p:extLst>
      <p:ext uri="{BB962C8B-B14F-4D97-AF65-F5344CB8AC3E}">
        <p14:creationId xmlns:p14="http://schemas.microsoft.com/office/powerpoint/2010/main" xmlns="" val="13852135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UserInfo>
        <DisplayName>Fatima Aruna</DisplayName>
        <AccountId>2769</AccountId>
        <AccountType/>
      </UserInfo>
    </SharedWithUsers>
    <MediaLengthInSeconds xmlns="b38ad2e8-7385-42ac-a943-76e9ea801cf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10" ma:contentTypeDescription="Create a new document." ma:contentTypeScope="" ma:versionID="f80c13ef4b5f8fd06b13aa8333171bd5">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e1fa8ed5b9995a25259d1a476d4ba3b4"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b38ad2e8-7385-42ac-a943-76e9ea801cf0"/>
    <ds:schemaRef ds:uri="http://www.w3.org/XML/1998/namespace"/>
    <ds:schemaRef ds:uri="http://purl.org/dc/terms/"/>
    <ds:schemaRef ds:uri="211ea7d1-7d09-49a0-8c96-644562ad20a0"/>
    <ds:schemaRef ds:uri="http://schemas.openxmlformats.org/package/2006/metadata/core-properties"/>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A091345C-D107-42F0-AC37-8EAB3688E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2661</TotalTime>
  <Words>1140</Words>
  <Application>Microsoft Office PowerPoint</Application>
  <PresentationFormat>Custom</PresentationFormat>
  <Paragraphs>149</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WHITE TEMPLATE</vt:lpstr>
      <vt:lpstr>SOFT BLACK TEMPLATE</vt:lpstr>
      <vt:lpstr>Slide 1</vt:lpstr>
      <vt:lpstr>Microsoft Fabric</vt:lpstr>
      <vt:lpstr>Microsoft Fabric</vt:lpstr>
      <vt:lpstr>Lifecycle Management</vt:lpstr>
      <vt:lpstr>Traditional Challenges </vt:lpstr>
      <vt:lpstr>Fabric’s Solution</vt:lpstr>
      <vt:lpstr>Microsoft Fabric Ecosystem Components </vt:lpstr>
      <vt:lpstr>Slide 8</vt:lpstr>
      <vt:lpstr>Slide 9</vt:lpstr>
      <vt:lpstr>Slide 10</vt:lpstr>
      <vt:lpstr>Security and Governance in Fabric </vt:lpstr>
      <vt:lpstr>Slide 12</vt:lpstr>
      <vt:lpstr>Data Preparation </vt:lpstr>
      <vt:lpstr>Slide 14</vt:lpstr>
      <vt:lpstr>Microsoft Fabric vs Competitors </vt:lpstr>
      <vt:lpstr>Slide 16</vt:lpstr>
      <vt:lpstr>Slide 17</vt:lpstr>
      <vt:lpstr>Slide 18</vt:lpstr>
      <vt:lpstr>Slide 19</vt:lpstr>
    </vt:vector>
  </TitlesOfParts>
  <Manager>&lt;Comms manager name here&gt;</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ADMIN</cp:lastModifiedBy>
  <cp:revision>87</cp:revision>
  <dcterms:created xsi:type="dcterms:W3CDTF">2019-03-28T18:40:02Z</dcterms:created>
  <dcterms:modified xsi:type="dcterms:W3CDTF">2024-11-25T04:38:09Z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y fmtid="{D5CDD505-2E9C-101B-9397-08002B2CF9AE}" pid="28" name="lcf76f155ced4ddcb4097134ff3c332f">
    <vt:lpwstr/>
  </property>
  <property fmtid="{D5CDD505-2E9C-101B-9397-08002B2CF9AE}" pid="29" name="TaxCatchAll">
    <vt:lpwstr/>
  </property>
</Properties>
</file>