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487A9-625F-456B-A1B8-3448F6ED90C0}" v="15" dt="2024-07-21T05:28:35.595"/>
  </p1510:revLst>
</p1510:revInfo>
</file>

<file path=ppt/tableStyles.xml><?xml version="1.0" encoding="utf-8"?>
<a:tblStyleLst xmlns:a="http://schemas.openxmlformats.org/drawingml/2006/main" def="{B6FF29D9-5E17-4E32-83CC-81F4DFB50A41}">
  <a:tblStyle styleId="{B6FF29D9-5E17-4E32-83CC-81F4DFB50A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ha devi B" userId="4fac714c2c24405d" providerId="LiveId" clId="{AEC83FDC-67EA-4DAE-BD21-0387F35ED59C}"/>
    <pc:docChg chg="undo custSel modSld">
      <pc:chgData name="denisha devi B" userId="4fac714c2c24405d" providerId="LiveId" clId="{AEC83FDC-67EA-4DAE-BD21-0387F35ED59C}" dt="2024-07-21T06:40:21.294" v="63" actId="478"/>
      <pc:docMkLst>
        <pc:docMk/>
      </pc:docMkLst>
      <pc:sldChg chg="modSp mod">
        <pc:chgData name="denisha devi B" userId="4fac714c2c24405d" providerId="LiveId" clId="{AEC83FDC-67EA-4DAE-BD21-0387F35ED59C}" dt="2024-07-21T06:14:35.093" v="45" actId="20577"/>
        <pc:sldMkLst>
          <pc:docMk/>
          <pc:sldMk cId="0" sldId="256"/>
        </pc:sldMkLst>
        <pc:graphicFrameChg chg="modGraphic">
          <ac:chgData name="denisha devi B" userId="4fac714c2c24405d" providerId="LiveId" clId="{AEC83FDC-67EA-4DAE-BD21-0387F35ED59C}" dt="2024-07-21T06:14:35.093" v="45" actId="20577"/>
          <ac:graphicFrameMkLst>
            <pc:docMk/>
            <pc:sldMk cId="0" sldId="256"/>
            <ac:graphicFrameMk id="61" creationId="{00000000-0000-0000-0000-000000000000}"/>
          </ac:graphicFrameMkLst>
        </pc:graphicFrameChg>
      </pc:sldChg>
      <pc:sldChg chg="addSp delSp modSp mod modClrScheme chgLayout">
        <pc:chgData name="denisha devi B" userId="4fac714c2c24405d" providerId="LiveId" clId="{AEC83FDC-67EA-4DAE-BD21-0387F35ED59C}" dt="2024-07-21T06:40:21.294" v="63" actId="478"/>
        <pc:sldMkLst>
          <pc:docMk/>
          <pc:sldMk cId="0" sldId="261"/>
        </pc:sldMkLst>
        <pc:spChg chg="mod ord">
          <ac:chgData name="denisha devi B" userId="4fac714c2c24405d" providerId="LiveId" clId="{AEC83FDC-67EA-4DAE-BD21-0387F35ED59C}" dt="2024-07-21T06:39:53.322" v="59" actId="700"/>
          <ac:spMkLst>
            <pc:docMk/>
            <pc:sldMk cId="0" sldId="261"/>
            <ac:spMk id="93" creationId="{00000000-0000-0000-0000-000000000000}"/>
          </ac:spMkLst>
        </pc:spChg>
        <pc:spChg chg="add del mod">
          <ac:chgData name="denisha devi B" userId="4fac714c2c24405d" providerId="LiveId" clId="{AEC83FDC-67EA-4DAE-BD21-0387F35ED59C}" dt="2024-07-21T06:40:21.294" v="63" actId="478"/>
          <ac:spMkLst>
            <pc:docMk/>
            <pc:sldMk cId="0" sldId="261"/>
            <ac:spMk id="94" creationId="{00000000-0000-0000-0000-000000000000}"/>
          </ac:spMkLst>
        </pc:spChg>
        <pc:spChg chg="mod ord">
          <ac:chgData name="denisha devi B" userId="4fac714c2c24405d" providerId="LiveId" clId="{AEC83FDC-67EA-4DAE-BD21-0387F35ED59C}" dt="2024-07-21T06:39:53.322" v="59" actId="700"/>
          <ac:spMkLst>
            <pc:docMk/>
            <pc:sldMk cId="0" sldId="261"/>
            <ac:spMk id="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c6ba3ab5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ec6ba3ab5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c6ba3ab5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c6ba3ab5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c6ba3ab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c6ba3ab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c6ba3ab5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c6ba3ab5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c6ba3ab5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c6ba3ab5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ec6ba3ab5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ec6ba3ab5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ec6ba3ab5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c6ba3ab5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c6ba3ab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c6ba3ab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c6ba3ab5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ec6ba3ab5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641775" y="0"/>
            <a:ext cx="1502223" cy="1256477"/>
          </a:xfrm>
          <a:prstGeom prst="rect">
            <a:avLst/>
          </a:prstGeom>
          <a:noFill/>
          <a:ln>
            <a:noFill/>
          </a:ln>
        </p:spPr>
      </p:pic>
      <p:sp>
        <p:nvSpPr>
          <p:cNvPr id="14" name="Google Shape;14;p2"/>
          <p:cNvSpPr/>
          <p:nvPr/>
        </p:nvSpPr>
        <p:spPr>
          <a:xfrm>
            <a:off x="0" y="4830775"/>
            <a:ext cx="9144000" cy="3126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15;p2"/>
          <p:cNvSpPr/>
          <p:nvPr/>
        </p:nvSpPr>
        <p:spPr>
          <a:xfrm>
            <a:off x="0" y="4751275"/>
            <a:ext cx="9144000" cy="79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3" name="Google Shape;53;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3" name="Google Shape;23;p4"/>
          <p:cNvPicPr preferRelativeResize="0"/>
          <p:nvPr/>
        </p:nvPicPr>
        <p:blipFill>
          <a:blip r:embed="rId2">
            <a:alphaModFix/>
          </a:blip>
          <a:stretch>
            <a:fillRect/>
          </a:stretch>
        </p:blipFill>
        <p:spPr>
          <a:xfrm>
            <a:off x="7527475" y="0"/>
            <a:ext cx="1616527" cy="1352101"/>
          </a:xfrm>
          <a:prstGeom prst="rect">
            <a:avLst/>
          </a:prstGeom>
          <a:noFill/>
          <a:ln>
            <a:noFill/>
          </a:ln>
        </p:spPr>
      </p:pic>
      <p:sp>
        <p:nvSpPr>
          <p:cNvPr id="24" name="Google Shape;24;p4"/>
          <p:cNvSpPr/>
          <p:nvPr/>
        </p:nvSpPr>
        <p:spPr>
          <a:xfrm>
            <a:off x="0" y="4830775"/>
            <a:ext cx="9144000" cy="3126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25;p4"/>
          <p:cNvSpPr/>
          <p:nvPr/>
        </p:nvSpPr>
        <p:spPr>
          <a:xfrm>
            <a:off x="0" y="4751275"/>
            <a:ext cx="9144000" cy="79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6" name="Google Shape;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11708" y="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800" b="1"/>
              <a:t>HACKATHON</a:t>
            </a:r>
            <a:endParaRPr sz="5800" b="1"/>
          </a:p>
          <a:p>
            <a:pPr marL="0" lvl="0" indent="0" algn="ctr" rtl="0">
              <a:spcBef>
                <a:spcPts val="0"/>
              </a:spcBef>
              <a:spcAft>
                <a:spcPts val="0"/>
              </a:spcAft>
              <a:buNone/>
            </a:pPr>
            <a:r>
              <a:rPr lang="en"/>
              <a:t>Hack For Hire</a:t>
            </a:r>
            <a:endParaRPr/>
          </a:p>
        </p:txBody>
      </p:sp>
      <p:graphicFrame>
        <p:nvGraphicFramePr>
          <p:cNvPr id="61" name="Google Shape;61;p13"/>
          <p:cNvGraphicFramePr/>
          <p:nvPr>
            <p:extLst>
              <p:ext uri="{D42A27DB-BD31-4B8C-83A1-F6EECF244321}">
                <p14:modId xmlns:p14="http://schemas.microsoft.com/office/powerpoint/2010/main" val="2648081407"/>
              </p:ext>
            </p:extLst>
          </p:nvPr>
        </p:nvGraphicFramePr>
        <p:xfrm>
          <a:off x="520875" y="2004625"/>
          <a:ext cx="8102225" cy="2486040"/>
        </p:xfrm>
        <a:graphic>
          <a:graphicData uri="http://schemas.openxmlformats.org/drawingml/2006/table">
            <a:tbl>
              <a:tblPr>
                <a:noFill/>
                <a:tableStyleId>{B6FF29D9-5E17-4E32-83CC-81F4DFB50A41}</a:tableStyleId>
              </a:tblPr>
              <a:tblGrid>
                <a:gridCol w="190097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5818400">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sz="1800" dirty="0"/>
                        <a:t>Smart object identifier</a:t>
                      </a:r>
                      <a:endParaRPr sz="1800" dirty="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a:t>Team Name</a:t>
                      </a:r>
                      <a:endParaRPr sz="1800"/>
                    </a:p>
                  </a:txBody>
                  <a:tcPr marL="91425" marR="91425" marT="91425" marB="91425"/>
                </a:tc>
                <a:tc>
                  <a:txBody>
                    <a:bodyPr/>
                    <a:lstStyle/>
                    <a:p>
                      <a:pPr marL="0" lvl="0" indent="0" algn="ctr" rtl="0">
                        <a:spcBef>
                          <a:spcPts val="0"/>
                        </a:spcBef>
                        <a:spcAft>
                          <a:spcPts val="0"/>
                        </a:spcAft>
                        <a:buNone/>
                      </a:pPr>
                      <a:r>
                        <a:rPr lang="en" sz="1800"/>
                        <a:t>:</a:t>
                      </a:r>
                      <a:endParaRPr sz="1800"/>
                    </a:p>
                  </a:txBody>
                  <a:tcPr marL="91425" marR="91425" marT="91425" marB="91425"/>
                </a:tc>
                <a:tc>
                  <a:txBody>
                    <a:bodyPr/>
                    <a:lstStyle/>
                    <a:p>
                      <a:pPr marL="0" lvl="0" indent="0" algn="l" rtl="0">
                        <a:spcBef>
                          <a:spcPts val="0"/>
                        </a:spcBef>
                        <a:spcAft>
                          <a:spcPts val="0"/>
                        </a:spcAft>
                        <a:buNone/>
                      </a:pPr>
                      <a:r>
                        <a:rPr lang="en-US" sz="1800" dirty="0"/>
                        <a:t> NexGen</a:t>
                      </a:r>
                      <a:endParaRPr sz="1800" dirty="0"/>
                    </a:p>
                  </a:txBody>
                  <a:tcPr marL="91425" marR="91425" marT="91425" marB="91425"/>
                </a:tc>
                <a:extLst>
                  <a:ext uri="{0D108BD9-81ED-4DB2-BD59-A6C34878D82A}">
                    <a16:rowId xmlns:a16="http://schemas.microsoft.com/office/drawing/2014/main" val="10001"/>
                  </a:ext>
                </a:extLst>
              </a:tr>
              <a:tr h="1571700">
                <a:tc>
                  <a:txBody>
                    <a:bodyPr/>
                    <a:lstStyle/>
                    <a:p>
                      <a:pPr marL="0" lvl="0" indent="0" algn="l" rtl="0">
                        <a:spcBef>
                          <a:spcPts val="0"/>
                        </a:spcBef>
                        <a:spcAft>
                          <a:spcPts val="0"/>
                        </a:spcAft>
                        <a:buNone/>
                      </a:pPr>
                      <a:r>
                        <a:rPr lang="en" sz="1800"/>
                        <a:t>Team Members</a:t>
                      </a:r>
                      <a:endParaRPr sz="1800"/>
                    </a:p>
                  </a:txBody>
                  <a:tcPr marL="91425" marR="91425" marT="91425" marB="91425"/>
                </a:tc>
                <a:tc>
                  <a:txBody>
                    <a:bodyPr/>
                    <a:lstStyle/>
                    <a:p>
                      <a:pPr marL="0" lvl="0" indent="0" algn="ctr" rtl="0">
                        <a:spcBef>
                          <a:spcPts val="0"/>
                        </a:spcBef>
                        <a:spcAft>
                          <a:spcPts val="0"/>
                        </a:spcAft>
                        <a:buNone/>
                      </a:pPr>
                      <a:r>
                        <a:rPr lang="en" sz="1800"/>
                        <a:t>:</a:t>
                      </a:r>
                      <a:endParaRPr sz="1800"/>
                    </a:p>
                  </a:txBody>
                  <a:tcPr marL="91425" marR="91425" marT="91425" marB="91425"/>
                </a:tc>
                <a:tc>
                  <a:txBody>
                    <a:bodyPr/>
                    <a:lstStyle/>
                    <a:p>
                      <a:pPr marL="0" lvl="0" indent="0" algn="l" rtl="0">
                        <a:lnSpc>
                          <a:spcPct val="150000"/>
                        </a:lnSpc>
                        <a:spcBef>
                          <a:spcPts val="0"/>
                        </a:spcBef>
                        <a:spcAft>
                          <a:spcPts val="0"/>
                        </a:spcAft>
                        <a:buNone/>
                      </a:pPr>
                      <a:r>
                        <a:rPr lang="en" sz="1800" dirty="0"/>
                        <a:t>1)Nivasini B</a:t>
                      </a:r>
                      <a:endParaRPr sz="1800" dirty="0"/>
                    </a:p>
                    <a:p>
                      <a:pPr marL="0" lvl="0" indent="0" algn="l" rtl="0">
                        <a:lnSpc>
                          <a:spcPct val="150000"/>
                        </a:lnSpc>
                        <a:spcBef>
                          <a:spcPts val="0"/>
                        </a:spcBef>
                        <a:spcAft>
                          <a:spcPts val="0"/>
                        </a:spcAft>
                        <a:buNone/>
                      </a:pPr>
                      <a:r>
                        <a:rPr lang="en" sz="1800" dirty="0"/>
                        <a:t>2)Saniya Sulthana</a:t>
                      </a:r>
                      <a:endParaRPr sz="1800" dirty="0"/>
                    </a:p>
                    <a:p>
                      <a:pPr marL="0" lvl="0" indent="0" algn="l" rtl="0">
                        <a:lnSpc>
                          <a:spcPct val="150000"/>
                        </a:lnSpc>
                        <a:spcBef>
                          <a:spcPts val="0"/>
                        </a:spcBef>
                        <a:spcAft>
                          <a:spcPts val="0"/>
                        </a:spcAft>
                        <a:buNone/>
                      </a:pPr>
                      <a:r>
                        <a:rPr lang="en" sz="1800" dirty="0"/>
                        <a:t>3)Trupthi U M</a:t>
                      </a:r>
                      <a:endParaRPr sz="1800"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22" name="Google Shape;12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Building this application provides significant benefits by enhancing the accuracy and efficiency of electronic component identification.</a:t>
            </a:r>
          </a:p>
          <a:p>
            <a:pPr marL="0" lvl="0" indent="0" algn="l" rtl="0">
              <a:spcBef>
                <a:spcPts val="0"/>
              </a:spcBef>
              <a:spcAft>
                <a:spcPts val="1200"/>
              </a:spcAft>
              <a:buNone/>
            </a:pPr>
            <a:r>
              <a:rPr lang="en-US" dirty="0"/>
              <a:t> It offers users instant access to component information, streamlines workflows, and supports educational growth. </a:t>
            </a:r>
          </a:p>
          <a:p>
            <a:pPr marL="0" lvl="0" indent="0" algn="l" rtl="0">
              <a:spcBef>
                <a:spcPts val="0"/>
              </a:spcBef>
              <a:spcAft>
                <a:spcPts val="1200"/>
              </a:spcAft>
              <a:buNone/>
            </a:pPr>
            <a:r>
              <a:rPr lang="en-US" dirty="0"/>
              <a:t>By integrating real-time image processing with machine learning, the app not only improves user experience but also aids businesses in better managing their inventories. </a:t>
            </a:r>
          </a:p>
          <a:p>
            <a:pPr marL="0" lvl="0" indent="0" algn="l" rtl="0">
              <a:spcBef>
                <a:spcPts val="0"/>
              </a:spcBef>
              <a:spcAft>
                <a:spcPts val="1200"/>
              </a:spcAft>
              <a:buNone/>
            </a:pPr>
            <a:r>
              <a:rPr lang="en-US" dirty="0"/>
              <a:t>Overall, this solution addresses key challenges in component handling and learning, driving both practical and educational advancements.</a:t>
            </a:r>
            <a:endParaRPr dirty="0"/>
          </a:p>
        </p:txBody>
      </p:sp>
      <p:sp>
        <p:nvSpPr>
          <p:cNvPr id="123" name="Google Shape;12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p:nvPr/>
        </p:nvSpPr>
        <p:spPr>
          <a:xfrm>
            <a:off x="288274" y="254371"/>
            <a:ext cx="7418100" cy="47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800" b="1" dirty="0">
                <a:solidFill>
                  <a:schemeClr val="dk1"/>
                </a:solidFill>
              </a:rPr>
              <a:t>Problem</a:t>
            </a:r>
            <a:r>
              <a:rPr lang="en" sz="1800" b="1" dirty="0">
                <a:solidFill>
                  <a:schemeClr val="dk2"/>
                </a:solidFill>
              </a:rPr>
              <a:t> </a:t>
            </a:r>
            <a:r>
              <a:rPr lang="en" sz="2800" b="1" dirty="0">
                <a:solidFill>
                  <a:schemeClr val="dk1"/>
                </a:solidFill>
              </a:rPr>
              <a:t>Statement</a:t>
            </a:r>
            <a:endParaRPr sz="1800" b="1" dirty="0">
              <a:solidFill>
                <a:schemeClr val="dk2"/>
              </a:solidFill>
            </a:endParaRPr>
          </a:p>
        </p:txBody>
      </p:sp>
      <p:sp>
        <p:nvSpPr>
          <p:cNvPr id="67" name="Google Shape;67;p14"/>
          <p:cNvSpPr txBox="1"/>
          <p:nvPr/>
        </p:nvSpPr>
        <p:spPr>
          <a:xfrm>
            <a:off x="1" y="691244"/>
            <a:ext cx="9144000" cy="35468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chemeClr val="dk2"/>
              </a:buClr>
              <a:buSzPts val="1800"/>
              <a:buChar char="●"/>
            </a:pPr>
            <a:r>
              <a:rPr lang="en" sz="1800" b="1" dirty="0">
                <a:solidFill>
                  <a:schemeClr val="tx1"/>
                </a:solidFill>
                <a:latin typeface="Times New Roman" panose="02020603050405020304" pitchFamily="18" charset="0"/>
                <a:cs typeface="Times New Roman" panose="02020603050405020304" pitchFamily="18" charset="0"/>
              </a:rPr>
              <a:t>SMART OBJECT IDENTIFIER</a:t>
            </a:r>
            <a:endParaRPr sz="1800" b="1" dirty="0">
              <a:solidFill>
                <a:schemeClr val="tx1"/>
              </a:solidFill>
              <a:latin typeface="Times New Roman" panose="02020603050405020304" pitchFamily="18" charset="0"/>
              <a:cs typeface="Times New Roman" panose="02020603050405020304" pitchFamily="18" charset="0"/>
            </a:endParaRPr>
          </a:p>
          <a:p>
            <a:pPr marL="914400" lvl="1" indent="-342900" algn="l" rtl="0">
              <a:lnSpc>
                <a:spcPct val="200000"/>
              </a:lnSpc>
              <a:spcBef>
                <a:spcPts val="0"/>
              </a:spcBef>
              <a:spcAft>
                <a:spcPts val="0"/>
              </a:spcAft>
              <a:buClr>
                <a:schemeClr val="dk2"/>
              </a:buClr>
              <a:buSzPts val="1800"/>
              <a:buFont typeface="Wingdings" panose="05000000000000000000" pitchFamily="2" charset="2"/>
              <a:buChar char="Ø"/>
            </a:pPr>
            <a:r>
              <a:rPr lang="en-US" dirty="0">
                <a:solidFill>
                  <a:schemeClr val="dk2"/>
                </a:solidFill>
                <a:latin typeface="Times New Roman" panose="02020603050405020304" pitchFamily="18" charset="0"/>
                <a:cs typeface="Times New Roman" panose="02020603050405020304" pitchFamily="18" charset="0"/>
              </a:rPr>
              <a:t>Developing an innovative mobile application using Android Studio, Flutter, or Flutter Flow that utilizes machine learning models to detect and identify various electronic components and modules in real-time through the camera. This application should be able to recognize a wide range of components such as resistors, capacitors, diodes, ICs, transistors, sensors, and more.</a:t>
            </a:r>
          </a:p>
          <a:p>
            <a:pPr marL="914400" lvl="1" indent="-342900" algn="l" rtl="0">
              <a:lnSpc>
                <a:spcPct val="200000"/>
              </a:lnSpc>
              <a:spcBef>
                <a:spcPts val="0"/>
              </a:spcBef>
              <a:spcAft>
                <a:spcPts val="0"/>
              </a:spcAft>
              <a:buClr>
                <a:schemeClr val="dk2"/>
              </a:buClr>
              <a:buSzPts val="1800"/>
              <a:buFont typeface="Wingdings" panose="05000000000000000000" pitchFamily="2" charset="2"/>
              <a:buChar char="Ø"/>
            </a:pPr>
            <a:r>
              <a:rPr lang="en-US" dirty="0">
                <a:solidFill>
                  <a:schemeClr val="dk2"/>
                </a:solidFill>
                <a:latin typeface="Times New Roman" panose="02020603050405020304" pitchFamily="18" charset="0"/>
                <a:cs typeface="Times New Roman" panose="02020603050405020304" pitchFamily="18" charset="0"/>
              </a:rPr>
              <a:t>This application is crucial as it streamlines the identification process of electronic components, saving time for professionals and hobbyists. It reduces errors in component recognition, enhances learning for students, and improves inventory management in labs and businesses, ultimately fostering innovation and efficiency in the electronics field</a:t>
            </a:r>
            <a:r>
              <a:rPr lang="en-US" sz="1200" dirty="0">
                <a:solidFill>
                  <a:schemeClr val="dk2"/>
                </a:solidFill>
                <a:latin typeface="Times New Roman" panose="02020603050405020304" pitchFamily="18" charset="0"/>
                <a:cs typeface="Times New Roman" panose="02020603050405020304" pitchFamily="18" charset="0"/>
              </a:rPr>
              <a:t>.</a:t>
            </a:r>
            <a:endParaRPr lang="en" sz="12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b="1" dirty="0"/>
              <a:t>Solution Overview</a:t>
            </a:r>
            <a:endParaRPr b="1" dirty="0"/>
          </a:p>
        </p:txBody>
      </p:sp>
      <p:sp>
        <p:nvSpPr>
          <p:cNvPr id="73" name="Google Shape;73;p15"/>
          <p:cNvSpPr txBox="1">
            <a:spLocks noGrp="1"/>
          </p:cNvSpPr>
          <p:nvPr>
            <p:ph type="body" idx="1"/>
          </p:nvPr>
        </p:nvSpPr>
        <p:spPr>
          <a:xfrm>
            <a:off x="232187" y="993913"/>
            <a:ext cx="8520600" cy="3551108"/>
          </a:xfrm>
          <a:prstGeom prst="rect">
            <a:avLst/>
          </a:prstGeom>
        </p:spPr>
        <p:txBody>
          <a:bodyPr spcFirstLastPara="1" wrap="square" lIns="91425" tIns="91425" rIns="91425" bIns="91425" anchor="t" anchorCtr="0">
            <a:normAutofit fontScale="92500"/>
          </a:bodyPr>
          <a:lstStyle/>
          <a:p>
            <a:pPr marL="457200" lvl="0" indent="-342900" algn="l" rtl="0">
              <a:lnSpc>
                <a:spcPct val="200000"/>
              </a:lnSpc>
              <a:spcBef>
                <a:spcPts val="0"/>
              </a:spcBef>
              <a:spcAft>
                <a:spcPts val="0"/>
              </a:spcAft>
              <a:buSzPts val="1800"/>
              <a:buChar char="●"/>
            </a:pPr>
            <a:r>
              <a:rPr lang="en-US" sz="1400" dirty="0">
                <a:latin typeface="Times New Roman" panose="02020603050405020304" pitchFamily="18" charset="0"/>
                <a:cs typeface="Times New Roman" panose="02020603050405020304" pitchFamily="18" charset="0"/>
              </a:rPr>
              <a:t>Our solution involves developing a mobile application that leverages machine learning to identify electronic components in real-time using a smartphone camera. This tool is designed to enhance accuracy[70-80%], reduce errors, and provide valuable information about each component, making it useful for students, hobbyists, and professionals in the electronics field. </a:t>
            </a:r>
            <a:r>
              <a:rPr lang="en" sz="1400" dirty="0">
                <a:latin typeface="Times New Roman" panose="02020603050405020304" pitchFamily="18" charset="0"/>
                <a:cs typeface="Times New Roman" panose="02020603050405020304" pitchFamily="18" charset="0"/>
              </a:rPr>
              <a:t>Provide a high-level description of how your solution addresses the problem.</a:t>
            </a:r>
          </a:p>
          <a:p>
            <a:pPr marL="457200" lvl="0" indent="-342900" algn="l" rtl="0">
              <a:lnSpc>
                <a:spcPct val="200000"/>
              </a:lnSpc>
              <a:spcBef>
                <a:spcPts val="0"/>
              </a:spcBef>
              <a:spcAft>
                <a:spcPts val="0"/>
              </a:spcAft>
              <a:buSzPts val="1800"/>
              <a:buChar char="●"/>
            </a:pPr>
            <a:r>
              <a:rPr lang="en-US" sz="1400" dirty="0">
                <a:latin typeface="Times New Roman" panose="02020603050405020304" pitchFamily="18" charset="0"/>
                <a:cs typeface="Times New Roman" panose="02020603050405020304" pitchFamily="18" charset="0"/>
              </a:rPr>
              <a:t>We collect and annotate a diverse dataset of electronic components, train a Convolutional Neural Network (CNN) model using </a:t>
            </a:r>
            <a:r>
              <a:rPr lang="en-US" sz="1400" b="1" dirty="0" err="1">
                <a:latin typeface="Times New Roman" panose="02020603050405020304" pitchFamily="18" charset="0"/>
                <a:cs typeface="Times New Roman" panose="02020603050405020304" pitchFamily="18" charset="0"/>
              </a:rPr>
              <a:t>RoboFlow</a:t>
            </a:r>
            <a:r>
              <a:rPr lang="en-US" sz="1400" dirty="0">
                <a:latin typeface="Times New Roman" panose="02020603050405020304" pitchFamily="18" charset="0"/>
                <a:cs typeface="Times New Roman" panose="02020603050405020304" pitchFamily="18" charset="0"/>
              </a:rPr>
              <a:t>, and converted it from YOLOV3 to TensorFlow Lite for mobile efficiency. The app, built in Android Studio, captures images of components, processes them through the model via a </a:t>
            </a:r>
            <a:r>
              <a:rPr lang="en-US" sz="1400" b="1" dirty="0">
                <a:latin typeface="Times New Roman" panose="02020603050405020304" pitchFamily="18" charset="0"/>
                <a:cs typeface="Times New Roman" panose="02020603050405020304" pitchFamily="18" charset="0"/>
              </a:rPr>
              <a:t>Python</a:t>
            </a:r>
            <a:r>
              <a:rPr lang="en-US" sz="1400" dirty="0">
                <a:latin typeface="Times New Roman" panose="02020603050405020304" pitchFamily="18" charset="0"/>
                <a:cs typeface="Times New Roman" panose="02020603050405020304" pitchFamily="18" charset="0"/>
              </a:rPr>
              <a:t> backend, and displays identification results along with additional information to the user in real-time.</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Key Features</a:t>
            </a:r>
            <a:endParaRPr b="1"/>
          </a:p>
        </p:txBody>
      </p:sp>
      <p:sp>
        <p:nvSpPr>
          <p:cNvPr id="80" name="Google Shape;80;p16"/>
          <p:cNvSpPr txBox="1">
            <a:spLocks noGrp="1"/>
          </p:cNvSpPr>
          <p:nvPr>
            <p:ph type="body" idx="1"/>
          </p:nvPr>
        </p:nvSpPr>
        <p:spPr>
          <a:xfrm>
            <a:off x="271945" y="1096816"/>
            <a:ext cx="8520600" cy="3416400"/>
          </a:xfrm>
          <a:prstGeom prst="rect">
            <a:avLst/>
          </a:prstGeom>
        </p:spPr>
        <p:txBody>
          <a:bodyPr spcFirstLastPara="1" wrap="square" lIns="91425" tIns="91425" rIns="91425" bIns="91425" anchor="t" anchorCtr="0">
            <a:normAutofit/>
          </a:bodyPr>
          <a:lstStyle/>
          <a:p>
            <a:pPr lvl="0" algn="l" rtl="0">
              <a:lnSpc>
                <a:spcPct val="200000"/>
              </a:lnSpc>
              <a:spcBef>
                <a:spcPts val="0"/>
              </a:spcBef>
              <a:spcAft>
                <a:spcPts val="0"/>
              </a:spcAft>
              <a:buSzPts val="1800"/>
              <a:buFont typeface="Arial" panose="020B0604020202020204" pitchFamily="34" charset="0"/>
              <a:buChar char="•"/>
            </a:pPr>
            <a:r>
              <a:rPr lang="en" dirty="0"/>
              <a:t> H</a:t>
            </a:r>
            <a:r>
              <a:rPr lang="en-IN" dirty="0" err="1"/>
              <a:t>i</a:t>
            </a:r>
            <a:r>
              <a:rPr lang="en" dirty="0"/>
              <a:t>gh Accuracy.</a:t>
            </a:r>
          </a:p>
          <a:p>
            <a:pPr lvl="0" algn="l" rtl="0">
              <a:lnSpc>
                <a:spcPct val="200000"/>
              </a:lnSpc>
              <a:spcBef>
                <a:spcPts val="0"/>
              </a:spcBef>
              <a:spcAft>
                <a:spcPts val="0"/>
              </a:spcAft>
              <a:buSzPts val="1800"/>
              <a:buFont typeface="Arial" panose="020B0604020202020204" pitchFamily="34" charset="0"/>
              <a:buChar char="•"/>
            </a:pPr>
            <a:r>
              <a:rPr lang="en-IN" dirty="0"/>
              <a:t> Real-Time Image Recognition and identification.</a:t>
            </a:r>
          </a:p>
          <a:p>
            <a:pPr lvl="0" algn="l" rtl="0">
              <a:lnSpc>
                <a:spcPct val="200000"/>
              </a:lnSpc>
              <a:spcBef>
                <a:spcPts val="0"/>
              </a:spcBef>
              <a:spcAft>
                <a:spcPts val="0"/>
              </a:spcAft>
              <a:buSzPts val="1800"/>
              <a:buFont typeface="Arial" panose="020B0604020202020204" pitchFamily="34" charset="0"/>
              <a:buChar char="•"/>
            </a:pPr>
            <a:r>
              <a:rPr lang="en-IN" dirty="0"/>
              <a:t>Robust Database.</a:t>
            </a:r>
          </a:p>
          <a:p>
            <a:pPr lvl="0" algn="l" rtl="0">
              <a:lnSpc>
                <a:spcPct val="200000"/>
              </a:lnSpc>
              <a:spcBef>
                <a:spcPts val="0"/>
              </a:spcBef>
              <a:spcAft>
                <a:spcPts val="0"/>
              </a:spcAft>
              <a:buSzPts val="1800"/>
              <a:buFont typeface="Arial" panose="020B0604020202020204" pitchFamily="34" charset="0"/>
              <a:buChar char="•"/>
            </a:pPr>
            <a:r>
              <a:rPr lang="en-IN" dirty="0"/>
              <a:t>User-Friendly Interface</a:t>
            </a:r>
          </a:p>
          <a:p>
            <a:pPr lvl="0" algn="l" rtl="0">
              <a:lnSpc>
                <a:spcPct val="200000"/>
              </a:lnSpc>
              <a:spcBef>
                <a:spcPts val="0"/>
              </a:spcBef>
              <a:spcAft>
                <a:spcPts val="0"/>
              </a:spcAft>
              <a:buSzPts val="1800"/>
              <a:buFont typeface="Arial" panose="020B0604020202020204" pitchFamily="34" charset="0"/>
              <a:buChar char="•"/>
            </a:pPr>
            <a:endParaRPr lang="en" dirty="0"/>
          </a:p>
        </p:txBody>
      </p:sp>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Technology Stack</a:t>
            </a:r>
            <a:endParaRPr b="1"/>
          </a:p>
        </p:txBody>
      </p:sp>
      <p:sp>
        <p:nvSpPr>
          <p:cNvPr id="87" name="Google Shape;87;p17"/>
          <p:cNvSpPr txBox="1">
            <a:spLocks noGrp="1"/>
          </p:cNvSpPr>
          <p:nvPr>
            <p:ph type="body" idx="1"/>
          </p:nvPr>
        </p:nvSpPr>
        <p:spPr>
          <a:xfrm>
            <a:off x="144724" y="961644"/>
            <a:ext cx="8520600" cy="3681917"/>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US" sz="1400" b="1" dirty="0"/>
              <a:t>Android Studio</a:t>
            </a:r>
            <a:r>
              <a:rPr lang="en-US" sz="1400" dirty="0"/>
              <a:t>: Integrated development environment (IDE) for building the Android application</a:t>
            </a:r>
            <a:endParaRPr lang="en-US" sz="1400" b="1" dirty="0"/>
          </a:p>
          <a:p>
            <a:pPr marL="457200" lvl="0" indent="-342900" algn="l" rtl="0">
              <a:lnSpc>
                <a:spcPct val="200000"/>
              </a:lnSpc>
              <a:spcBef>
                <a:spcPts val="0"/>
              </a:spcBef>
              <a:spcAft>
                <a:spcPts val="0"/>
              </a:spcAft>
              <a:buSzPts val="1800"/>
              <a:buChar char="●"/>
            </a:pPr>
            <a:r>
              <a:rPr lang="en-US" sz="1400" b="1" dirty="0" err="1"/>
              <a:t>Roboflow</a:t>
            </a:r>
            <a:r>
              <a:rPr lang="en-US" sz="1400" dirty="0"/>
              <a:t>: For dataset management, auto-annotation, and augmentation of electronic component images.</a:t>
            </a:r>
          </a:p>
          <a:p>
            <a:pPr marL="457200" lvl="0" indent="-342900" algn="l" rtl="0">
              <a:lnSpc>
                <a:spcPct val="200000"/>
              </a:lnSpc>
              <a:spcBef>
                <a:spcPts val="0"/>
              </a:spcBef>
              <a:spcAft>
                <a:spcPts val="0"/>
              </a:spcAft>
              <a:buSzPts val="1800"/>
              <a:buChar char="●"/>
            </a:pPr>
            <a:r>
              <a:rPr lang="en-US" sz="1400" b="1" dirty="0"/>
              <a:t>GitHub</a:t>
            </a:r>
            <a:r>
              <a:rPr lang="en-US" sz="1400" dirty="0"/>
              <a:t>: For Yolo Configuration.</a:t>
            </a:r>
          </a:p>
          <a:p>
            <a:pPr marL="457200" lvl="0" indent="-342900" algn="l" rtl="0">
              <a:lnSpc>
                <a:spcPct val="200000"/>
              </a:lnSpc>
              <a:spcBef>
                <a:spcPts val="0"/>
              </a:spcBef>
              <a:spcAft>
                <a:spcPts val="0"/>
              </a:spcAft>
              <a:buSzPts val="1800"/>
              <a:buChar char="●"/>
            </a:pPr>
            <a:r>
              <a:rPr lang="en-US" sz="1400" b="1" dirty="0"/>
              <a:t>Python: </a:t>
            </a:r>
            <a:r>
              <a:rPr lang="en-US" sz="1400" dirty="0"/>
              <a:t>used as Backend Programming languages with imported libraries like </a:t>
            </a:r>
            <a:r>
              <a:rPr lang="en-US" sz="1400" dirty="0" err="1"/>
              <a:t>numpy</a:t>
            </a:r>
            <a:r>
              <a:rPr lang="en-US" sz="1400" dirty="0"/>
              <a:t> for efficiently handling image data, Its integration with libraries like TensorFlow and OpenCV ensures seamless data handling and real-time processing.</a:t>
            </a:r>
          </a:p>
          <a:p>
            <a:pPr marL="457200" lvl="0" indent="-342900" algn="l" rtl="0">
              <a:lnSpc>
                <a:spcPct val="200000"/>
              </a:lnSpc>
              <a:spcBef>
                <a:spcPts val="0"/>
              </a:spcBef>
              <a:spcAft>
                <a:spcPts val="0"/>
              </a:spcAft>
              <a:buSzPts val="1800"/>
              <a:buChar char="●"/>
            </a:pPr>
            <a:r>
              <a:rPr lang="en-US" sz="1400" b="1" dirty="0"/>
              <a:t>UI/UX Design in Figma: </a:t>
            </a:r>
            <a:r>
              <a:rPr lang="en-US" sz="1400" dirty="0"/>
              <a:t>For creating user interfaces for capturing and processing Images.</a:t>
            </a:r>
          </a:p>
          <a:p>
            <a:pPr marL="457200" lvl="0" indent="-342900" algn="l" rtl="0">
              <a:lnSpc>
                <a:spcPct val="200000"/>
              </a:lnSpc>
              <a:spcBef>
                <a:spcPts val="0"/>
              </a:spcBef>
              <a:spcAft>
                <a:spcPts val="0"/>
              </a:spcAft>
              <a:buSzPts val="1800"/>
              <a:buChar char="●"/>
            </a:pPr>
            <a:endParaRPr lang="en-US" sz="1400" dirty="0"/>
          </a:p>
        </p:txBody>
      </p:sp>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Architecture Diagram</a:t>
            </a:r>
            <a:endParaRPr b="1" dirty="0"/>
          </a:p>
        </p:txBody>
      </p:sp>
      <p:sp>
        <p:nvSpPr>
          <p:cNvPr id="95" name="Google Shape;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2" name="Rectangle 1">
            <a:extLst>
              <a:ext uri="{FF2B5EF4-FFF2-40B4-BE49-F238E27FC236}">
                <a16:creationId xmlns:a16="http://schemas.microsoft.com/office/drawing/2014/main" id="{F5DA7EB1-E137-D35C-8341-5183C14C5DB6}"/>
              </a:ext>
            </a:extLst>
          </p:cNvPr>
          <p:cNvSpPr/>
          <p:nvPr/>
        </p:nvSpPr>
        <p:spPr>
          <a:xfrm>
            <a:off x="1129085" y="1518699"/>
            <a:ext cx="1884459" cy="52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Mobile App</a:t>
            </a:r>
          </a:p>
          <a:p>
            <a:pPr algn="ctr"/>
            <a:r>
              <a:rPr lang="en-US" dirty="0"/>
              <a:t>[</a:t>
            </a:r>
            <a:r>
              <a:rPr lang="en-US" dirty="0" err="1"/>
              <a:t>FrontEnd</a:t>
            </a:r>
            <a:r>
              <a:rPr lang="en-US" dirty="0"/>
              <a:t>-UI/UX]</a:t>
            </a:r>
            <a:endParaRPr lang="en-IN" dirty="0"/>
          </a:p>
        </p:txBody>
      </p:sp>
      <p:sp>
        <p:nvSpPr>
          <p:cNvPr id="3" name="Rectangle 2">
            <a:extLst>
              <a:ext uri="{FF2B5EF4-FFF2-40B4-BE49-F238E27FC236}">
                <a16:creationId xmlns:a16="http://schemas.microsoft.com/office/drawing/2014/main" id="{08AE3843-E99D-8E87-87A6-58513E62434D}"/>
              </a:ext>
            </a:extLst>
          </p:cNvPr>
          <p:cNvSpPr/>
          <p:nvPr/>
        </p:nvSpPr>
        <p:spPr>
          <a:xfrm>
            <a:off x="1098605" y="2458279"/>
            <a:ext cx="1884459" cy="52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Camera Module(capture image)</a:t>
            </a:r>
            <a:endParaRPr lang="en-IN" sz="1200" dirty="0"/>
          </a:p>
        </p:txBody>
      </p:sp>
      <p:sp>
        <p:nvSpPr>
          <p:cNvPr id="4" name="Rectangle 3">
            <a:extLst>
              <a:ext uri="{FF2B5EF4-FFF2-40B4-BE49-F238E27FC236}">
                <a16:creationId xmlns:a16="http://schemas.microsoft.com/office/drawing/2014/main" id="{BEACDDF8-AD06-80EF-49EB-A69D426DD14C}"/>
              </a:ext>
            </a:extLst>
          </p:cNvPr>
          <p:cNvSpPr/>
          <p:nvPr/>
        </p:nvSpPr>
        <p:spPr>
          <a:xfrm>
            <a:off x="3636395" y="3485322"/>
            <a:ext cx="1884459" cy="52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sp>
        <p:nvSpPr>
          <p:cNvPr id="5" name="Rectangle 4">
            <a:extLst>
              <a:ext uri="{FF2B5EF4-FFF2-40B4-BE49-F238E27FC236}">
                <a16:creationId xmlns:a16="http://schemas.microsoft.com/office/drawing/2014/main" id="{23D95A74-042A-43E0-25F8-08DEAD305BD4}"/>
              </a:ext>
            </a:extLst>
          </p:cNvPr>
          <p:cNvSpPr/>
          <p:nvPr/>
        </p:nvSpPr>
        <p:spPr>
          <a:xfrm>
            <a:off x="1117159" y="3478695"/>
            <a:ext cx="1884459" cy="52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Device Storage</a:t>
            </a:r>
            <a:endParaRPr lang="en-IN" dirty="0"/>
          </a:p>
        </p:txBody>
      </p:sp>
      <p:sp>
        <p:nvSpPr>
          <p:cNvPr id="6" name="Rectangle 5">
            <a:extLst>
              <a:ext uri="{FF2B5EF4-FFF2-40B4-BE49-F238E27FC236}">
                <a16:creationId xmlns:a16="http://schemas.microsoft.com/office/drawing/2014/main" id="{EFCE109D-CAFC-EF44-D3C4-0207CA9240A9}"/>
              </a:ext>
            </a:extLst>
          </p:cNvPr>
          <p:cNvSpPr/>
          <p:nvPr/>
        </p:nvSpPr>
        <p:spPr>
          <a:xfrm>
            <a:off x="6199366" y="2454302"/>
            <a:ext cx="1884459" cy="52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Component Identification.</a:t>
            </a:r>
            <a:endParaRPr lang="en-IN" dirty="0"/>
          </a:p>
        </p:txBody>
      </p:sp>
      <p:sp>
        <p:nvSpPr>
          <p:cNvPr id="7" name="Rectangle 6">
            <a:extLst>
              <a:ext uri="{FF2B5EF4-FFF2-40B4-BE49-F238E27FC236}">
                <a16:creationId xmlns:a16="http://schemas.microsoft.com/office/drawing/2014/main" id="{24BE34C1-1304-05F9-69BC-A8EDCDB66868}"/>
              </a:ext>
            </a:extLst>
          </p:cNvPr>
          <p:cNvSpPr/>
          <p:nvPr/>
        </p:nvSpPr>
        <p:spPr>
          <a:xfrm>
            <a:off x="6200692" y="1509423"/>
            <a:ext cx="1884459" cy="52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endParaRPr lang="en-IN" dirty="0"/>
          </a:p>
        </p:txBody>
      </p:sp>
      <p:sp>
        <p:nvSpPr>
          <p:cNvPr id="8" name="Rectangle 7">
            <a:extLst>
              <a:ext uri="{FF2B5EF4-FFF2-40B4-BE49-F238E27FC236}">
                <a16:creationId xmlns:a16="http://schemas.microsoft.com/office/drawing/2014/main" id="{E5CAAAE2-15C7-B8B8-60CE-063DE62F6F28}"/>
              </a:ext>
            </a:extLst>
          </p:cNvPr>
          <p:cNvSpPr/>
          <p:nvPr/>
        </p:nvSpPr>
        <p:spPr>
          <a:xfrm>
            <a:off x="3593989" y="2480807"/>
            <a:ext cx="1884459" cy="52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Preprocessing</a:t>
            </a:r>
            <a:endParaRPr lang="en-IN" dirty="0"/>
          </a:p>
        </p:txBody>
      </p:sp>
      <p:sp>
        <p:nvSpPr>
          <p:cNvPr id="9" name="Rectangle 8">
            <a:extLst>
              <a:ext uri="{FF2B5EF4-FFF2-40B4-BE49-F238E27FC236}">
                <a16:creationId xmlns:a16="http://schemas.microsoft.com/office/drawing/2014/main" id="{48A763E8-5995-F8CA-2FD4-867453DB945F}"/>
              </a:ext>
            </a:extLst>
          </p:cNvPr>
          <p:cNvSpPr/>
          <p:nvPr/>
        </p:nvSpPr>
        <p:spPr>
          <a:xfrm>
            <a:off x="3595316" y="1504120"/>
            <a:ext cx="1884459" cy="52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Backend -Python </a:t>
            </a:r>
            <a:endParaRPr lang="en-IN" dirty="0"/>
          </a:p>
        </p:txBody>
      </p:sp>
      <p:cxnSp>
        <p:nvCxnSpPr>
          <p:cNvPr id="11" name="Straight Arrow Connector 10">
            <a:extLst>
              <a:ext uri="{FF2B5EF4-FFF2-40B4-BE49-F238E27FC236}">
                <a16:creationId xmlns:a16="http://schemas.microsoft.com/office/drawing/2014/main" id="{48DE47AF-FEA5-84EB-F858-A1B6E8A97AB6}"/>
              </a:ext>
            </a:extLst>
          </p:cNvPr>
          <p:cNvCxnSpPr/>
          <p:nvPr/>
        </p:nvCxnSpPr>
        <p:spPr>
          <a:xfrm flipH="1">
            <a:off x="3029447" y="1789043"/>
            <a:ext cx="54864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29B2F2-C563-5AA1-441F-69CE1DD1BDD9}"/>
              </a:ext>
            </a:extLst>
          </p:cNvPr>
          <p:cNvCxnSpPr>
            <a:cxnSpLocks/>
            <a:endCxn id="3" idx="0"/>
          </p:cNvCxnSpPr>
          <p:nvPr/>
        </p:nvCxnSpPr>
        <p:spPr>
          <a:xfrm>
            <a:off x="2040835" y="2099144"/>
            <a:ext cx="0" cy="3591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141C9F-E9EE-BC85-5A51-DC6E726DF3AE}"/>
              </a:ext>
            </a:extLst>
          </p:cNvPr>
          <p:cNvCxnSpPr>
            <a:cxnSpLocks/>
            <a:stCxn id="3" idx="2"/>
            <a:endCxn id="5" idx="0"/>
          </p:cNvCxnSpPr>
          <p:nvPr/>
        </p:nvCxnSpPr>
        <p:spPr>
          <a:xfrm>
            <a:off x="2040835" y="2983065"/>
            <a:ext cx="18554" cy="4956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A6A4DE-0BEF-30A7-1009-6A3DADBD0484}"/>
              </a:ext>
            </a:extLst>
          </p:cNvPr>
          <p:cNvCxnSpPr>
            <a:stCxn id="7" idx="1"/>
            <a:endCxn id="9" idx="3"/>
          </p:cNvCxnSpPr>
          <p:nvPr/>
        </p:nvCxnSpPr>
        <p:spPr>
          <a:xfrm flipH="1" flipV="1">
            <a:off x="5479775" y="1766513"/>
            <a:ext cx="720917" cy="53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123BBB-9CB9-55A3-2198-ED9A5957DEE8}"/>
              </a:ext>
            </a:extLst>
          </p:cNvPr>
          <p:cNvCxnSpPr>
            <a:stCxn id="9" idx="2"/>
            <a:endCxn id="8" idx="0"/>
          </p:cNvCxnSpPr>
          <p:nvPr/>
        </p:nvCxnSpPr>
        <p:spPr>
          <a:xfrm flipH="1">
            <a:off x="4536219" y="2028906"/>
            <a:ext cx="1327" cy="4519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E6D753-5379-F016-D530-D7EA09026CEA}"/>
              </a:ext>
            </a:extLst>
          </p:cNvPr>
          <p:cNvCxnSpPr/>
          <p:nvPr/>
        </p:nvCxnSpPr>
        <p:spPr>
          <a:xfrm>
            <a:off x="4548146" y="3029447"/>
            <a:ext cx="0" cy="421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37945F3-5A7C-8B2F-8686-A5C4E71C544D}"/>
              </a:ext>
            </a:extLst>
          </p:cNvPr>
          <p:cNvCxnSpPr>
            <a:stCxn id="7" idx="2"/>
            <a:endCxn id="6" idx="0"/>
          </p:cNvCxnSpPr>
          <p:nvPr/>
        </p:nvCxnSpPr>
        <p:spPr>
          <a:xfrm flipH="1">
            <a:off x="7141596" y="2034209"/>
            <a:ext cx="1326" cy="4200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Use Cases</a:t>
            </a:r>
            <a:endParaRPr b="1"/>
          </a:p>
        </p:txBody>
      </p:sp>
      <p:sp>
        <p:nvSpPr>
          <p:cNvPr id="101" name="Google Shape;101;p19"/>
          <p:cNvSpPr txBox="1">
            <a:spLocks noGrp="1"/>
          </p:cNvSpPr>
          <p:nvPr>
            <p:ph type="body" idx="1"/>
          </p:nvPr>
        </p:nvSpPr>
        <p:spPr>
          <a:xfrm>
            <a:off x="311700" y="1017767"/>
            <a:ext cx="8520600" cy="3551108"/>
          </a:xfrm>
          <a:prstGeom prst="rect">
            <a:avLst/>
          </a:prstGeom>
        </p:spPr>
        <p:txBody>
          <a:bodyPr spcFirstLastPara="1" wrap="square" lIns="91425" tIns="91425" rIns="91425" bIns="91425" anchor="t" anchorCtr="0">
            <a:normAutofit fontScale="92500" lnSpcReduction="20000"/>
          </a:bodyPr>
          <a:lstStyle/>
          <a:p>
            <a:pPr marL="342900" lvl="0" algn="l" rtl="0">
              <a:spcBef>
                <a:spcPts val="1200"/>
              </a:spcBef>
              <a:spcAft>
                <a:spcPts val="1200"/>
              </a:spcAft>
              <a:buAutoNum type="arabicPeriod"/>
            </a:pPr>
            <a:r>
              <a:rPr lang="en-US" b="1" dirty="0"/>
              <a:t>Electronics Enthusiasts-Quick Identification: </a:t>
            </a:r>
            <a:r>
              <a:rPr lang="en-US" dirty="0"/>
              <a:t>Instantly identify electronic components with a mobile app.</a:t>
            </a:r>
          </a:p>
          <a:p>
            <a:pPr marL="0" lvl="0" indent="0" algn="l" rtl="0">
              <a:spcBef>
                <a:spcPts val="1200"/>
              </a:spcBef>
              <a:spcAft>
                <a:spcPts val="1200"/>
              </a:spcAft>
              <a:buNone/>
            </a:pPr>
            <a:r>
              <a:rPr lang="en-US" b="1" dirty="0"/>
              <a:t>2</a:t>
            </a:r>
            <a:r>
              <a:rPr lang="en-US" dirty="0"/>
              <a:t>.</a:t>
            </a:r>
            <a:r>
              <a:rPr lang="en-US" b="1" dirty="0"/>
              <a:t>Engineers and Technicians-Increased Efficiency:</a:t>
            </a:r>
            <a:r>
              <a:rPr lang="en-US" dirty="0"/>
              <a:t> Speed up troubleshooting and assembly processes.</a:t>
            </a:r>
          </a:p>
          <a:p>
            <a:pPr marL="0" lvl="0" indent="0" algn="l" rtl="0">
              <a:spcBef>
                <a:spcPts val="1200"/>
              </a:spcBef>
              <a:spcAft>
                <a:spcPts val="1200"/>
              </a:spcAft>
              <a:buNone/>
            </a:pPr>
            <a:r>
              <a:rPr lang="en-US" b="1" dirty="0"/>
              <a:t>3</a:t>
            </a:r>
            <a:r>
              <a:rPr lang="en-US" dirty="0"/>
              <a:t>.</a:t>
            </a:r>
            <a:r>
              <a:rPr lang="en-US" b="1" dirty="0"/>
              <a:t>Students and Learners-Interactive Learning :</a:t>
            </a:r>
            <a:r>
              <a:rPr lang="en-US" dirty="0"/>
              <a:t> Engage with hands-on tools to learn about components. </a:t>
            </a:r>
          </a:p>
          <a:p>
            <a:pPr marL="0" lvl="0" indent="0" algn="l" rtl="0">
              <a:spcBef>
                <a:spcPts val="1200"/>
              </a:spcBef>
              <a:spcAft>
                <a:spcPts val="1200"/>
              </a:spcAft>
              <a:buNone/>
            </a:pPr>
            <a:r>
              <a:rPr lang="en-US" b="1" dirty="0"/>
              <a:t>4. Manufacturers and Suppliers: </a:t>
            </a:r>
            <a:r>
              <a:rPr lang="en-US" dirty="0"/>
              <a:t>Better Inventory Management: Easily catalog and manage components. </a:t>
            </a:r>
            <a:endParaRPr dirty="0"/>
          </a:p>
        </p:txBody>
      </p:sp>
      <p:sp>
        <p:nvSpPr>
          <p:cNvPr id="102" name="Google Shape;1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Impact and Benefits</a:t>
            </a:r>
            <a:endParaRPr b="1"/>
          </a:p>
        </p:txBody>
      </p:sp>
      <p:sp>
        <p:nvSpPr>
          <p:cNvPr id="108" name="Google Shape;108;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US" sz="1400" b="1" dirty="0"/>
              <a:t>1.Improved Accuracy in component identification:</a:t>
            </a:r>
          </a:p>
          <a:p>
            <a:pPr marL="0" lvl="0" indent="0" algn="l" rtl="0">
              <a:spcBef>
                <a:spcPts val="1200"/>
              </a:spcBef>
              <a:spcAft>
                <a:spcPts val="1200"/>
              </a:spcAft>
              <a:buNone/>
            </a:pPr>
            <a:r>
              <a:rPr lang="en-US" sz="1400" dirty="0"/>
              <a:t> Benefit: Reduces errors in identifying and using electronic components.</a:t>
            </a:r>
          </a:p>
          <a:p>
            <a:pPr marL="0" lvl="0" indent="0" algn="l" rtl="0">
              <a:spcBef>
                <a:spcPts val="1200"/>
              </a:spcBef>
              <a:spcAft>
                <a:spcPts val="1200"/>
              </a:spcAft>
              <a:buNone/>
            </a:pPr>
            <a:r>
              <a:rPr lang="en-US" sz="1400" dirty="0"/>
              <a:t>Measurable Outcome: Increased accuracy rate of component recognition compared to manual methods.</a:t>
            </a:r>
          </a:p>
          <a:p>
            <a:pPr marL="0" lvl="0" indent="0" algn="l" rtl="0">
              <a:spcBef>
                <a:spcPts val="1200"/>
              </a:spcBef>
              <a:spcAft>
                <a:spcPts val="1200"/>
              </a:spcAft>
              <a:buNone/>
            </a:pPr>
            <a:r>
              <a:rPr lang="en-US" sz="1400" b="1" dirty="0"/>
              <a:t>2.Enhanced Efficiency in </a:t>
            </a:r>
            <a:r>
              <a:rPr lang="en-US" sz="1400" b="1" dirty="0" err="1"/>
              <a:t>WorkFlow</a:t>
            </a:r>
            <a:r>
              <a:rPr lang="en-US" sz="1400" b="1" dirty="0"/>
              <a:t>:</a:t>
            </a:r>
          </a:p>
          <a:p>
            <a:pPr marL="0" lvl="0" indent="0" algn="l" rtl="0">
              <a:spcBef>
                <a:spcPts val="1200"/>
              </a:spcBef>
              <a:spcAft>
                <a:spcPts val="1200"/>
              </a:spcAft>
              <a:buNone/>
            </a:pPr>
            <a:r>
              <a:rPr lang="en-US" sz="1400" dirty="0" err="1"/>
              <a:t>Benefit:Speeds</a:t>
            </a:r>
            <a:r>
              <a:rPr lang="en-US" sz="1400" dirty="0"/>
              <a:t> up the process of identifying components, saving time.</a:t>
            </a:r>
          </a:p>
          <a:p>
            <a:pPr marL="0" lvl="0" indent="0" algn="l" rtl="0">
              <a:spcBef>
                <a:spcPts val="1200"/>
              </a:spcBef>
              <a:spcAft>
                <a:spcPts val="1200"/>
              </a:spcAft>
              <a:buNone/>
            </a:pPr>
            <a:r>
              <a:rPr lang="en-US" sz="1400" dirty="0"/>
              <a:t>Measurable Outcome: Reduction in time spent on component identification by X%.</a:t>
            </a:r>
          </a:p>
          <a:p>
            <a:pPr marL="0" lvl="0" indent="0" algn="l" rtl="0">
              <a:spcBef>
                <a:spcPts val="1200"/>
              </a:spcBef>
              <a:spcAft>
                <a:spcPts val="1200"/>
              </a:spcAft>
              <a:buNone/>
            </a:pPr>
            <a:endParaRPr lang="en-US" sz="1400" dirty="0"/>
          </a:p>
        </p:txBody>
      </p:sp>
      <p:sp>
        <p:nvSpPr>
          <p:cNvPr id="109" name="Google Shape;109;p20"/>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Challenges</a:t>
            </a:r>
            <a:endParaRPr b="1"/>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IN" dirty="0"/>
              <a:t>D</a:t>
            </a:r>
            <a:r>
              <a:rPr lang="en" dirty="0"/>
              <a:t>uring training model stage faced challenges regarding accuracy issues but overcome by training more number of images repeatedly</a:t>
            </a:r>
          </a:p>
          <a:p>
            <a:pPr marL="457200" lvl="0" indent="-342900" algn="l" rtl="0">
              <a:lnSpc>
                <a:spcPct val="200000"/>
              </a:lnSpc>
              <a:spcBef>
                <a:spcPts val="0"/>
              </a:spcBef>
              <a:spcAft>
                <a:spcPts val="0"/>
              </a:spcAft>
              <a:buSzPts val="1800"/>
              <a:buChar char="●"/>
            </a:pPr>
            <a:r>
              <a:rPr lang="en" dirty="0"/>
              <a:t>Difficulty in Integration of backend and frontend along with trained data model.</a:t>
            </a:r>
          </a:p>
        </p:txBody>
      </p:sp>
      <p:sp>
        <p:nvSpPr>
          <p:cNvPr id="116" name="Google Shape;11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683</Words>
  <Application>Microsoft Office PowerPoint</Application>
  <PresentationFormat>On-screen Show (16:9)</PresentationFormat>
  <Paragraphs>67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Simple Light</vt:lpstr>
      <vt:lpstr>HACKATHON Hack For Hire</vt:lpstr>
      <vt:lpstr>PowerPoint Presentation</vt:lpstr>
      <vt:lpstr>Solution Overview</vt:lpstr>
      <vt:lpstr>Key Features</vt:lpstr>
      <vt:lpstr>Technology Stack</vt:lpstr>
      <vt:lpstr>Architecture Diagram</vt:lpstr>
      <vt:lpstr>Use Cases</vt:lpstr>
      <vt:lpstr>Impact and Benefits</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SANIYA SULTHANA</dc:creator>
  <cp:lastModifiedBy>denisha devi B</cp:lastModifiedBy>
  <cp:revision>2</cp:revision>
  <dcterms:modified xsi:type="dcterms:W3CDTF">2024-07-21T06:40:21Z</dcterms:modified>
</cp:coreProperties>
</file>