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341" r:id="rId3"/>
    <p:sldId id="340" r:id="rId4"/>
    <p:sldId id="342" r:id="rId5"/>
    <p:sldId id="343" r:id="rId6"/>
    <p:sldId id="344" r:id="rId7"/>
    <p:sldId id="345" r:id="rId8"/>
    <p:sldId id="303" r:id="rId9"/>
    <p:sldId id="304" r:id="rId10"/>
    <p:sldId id="305" r:id="rId11"/>
    <p:sldId id="325" r:id="rId12"/>
    <p:sldId id="326" r:id="rId13"/>
    <p:sldId id="327" r:id="rId14"/>
    <p:sldId id="309" r:id="rId15"/>
    <p:sldId id="310" r:id="rId16"/>
    <p:sldId id="311" r:id="rId17"/>
    <p:sldId id="312" r:id="rId18"/>
    <p:sldId id="313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18" r:id="rId29"/>
    <p:sldId id="319" r:id="rId30"/>
    <p:sldId id="320" r:id="rId31"/>
    <p:sldId id="322" r:id="rId32"/>
    <p:sldId id="337" r:id="rId33"/>
    <p:sldId id="338" r:id="rId34"/>
    <p:sldId id="339" r:id="rId3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FA32DA-1C80-46D6-8573-39769B92BEA7}">
          <p14:sldIdLst>
            <p14:sldId id="341"/>
            <p14:sldId id="340"/>
            <p14:sldId id="342"/>
            <p14:sldId id="343"/>
            <p14:sldId id="344"/>
            <p14:sldId id="345"/>
            <p14:sldId id="303"/>
            <p14:sldId id="304"/>
            <p14:sldId id="305"/>
            <p14:sldId id="325"/>
            <p14:sldId id="326"/>
            <p14:sldId id="327"/>
            <p14:sldId id="309"/>
            <p14:sldId id="310"/>
            <p14:sldId id="311"/>
            <p14:sldId id="312"/>
            <p14:sldId id="313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18"/>
            <p14:sldId id="319"/>
            <p14:sldId id="320"/>
            <p14:sldId id="322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51"/>
  </p:normalViewPr>
  <p:slideViewPr>
    <p:cSldViewPr snapToGrid="0">
      <p:cViewPr varScale="1">
        <p:scale>
          <a:sx n="97" d="100"/>
          <a:sy n="97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5AC612-CED5-4851-B281-B6C5B11BE0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35999" rIns="71999" bIns="35999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Futura Lt BT" pitchFamily="2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9114E-E854-45F2-B241-F0585DE204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35999" rIns="71999" bIns="35999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Futura Lt BT" pitchFamily="2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208C-79E7-4465-BF03-B50F29FAF29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35999" rIns="71999" bIns="35999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Futura Lt BT" pitchFamily="2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C0EED-66EC-497F-8BD3-79EE2F1F8E3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35999" rIns="71999" bIns="35999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7347C6-EA51-49EC-A847-44806BD94792}" type="slidenum">
              <a:t>‹#›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Futura Lt BT" pitchFamily="2"/>
              <a:ea typeface="Source Han Sans CN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961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9FBC8-7659-477B-852D-387950EA1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4F8126-8F78-4B98-B5ED-FED171FA49F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186023E-5267-4B54-BE80-FC3B82EB9D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D621-9453-407A-BE2B-26EB6AD0A1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87D6-A6BA-49CB-829F-FF7D7BC72F7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1246-D9DA-4E09-8153-258C70DC03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67847B-A5BA-41C6-9CB9-343E4392CA0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E623F-A5CA-4B98-AAF3-BB47932BE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63E26-8DB1-4474-A988-3E4C78B86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13A1-A636-43ED-BAA4-45248B9E0C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651" y="1762121"/>
            <a:ext cx="8569327" cy="121444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3BE0E-F477-4870-97B5-B9094ACB97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883" y="3213101"/>
            <a:ext cx="7056433" cy="144938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51A0-6B4B-4861-ABDB-E6E3B8D96F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DF878-FC65-42BA-819D-517014BBA35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0743A-9B83-425E-BC9F-C50F64BAA3C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1058866"/>
            <a:ext cx="2266953" cy="3556001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AEEC-2B7E-40DD-82EF-F18772E08E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1058866"/>
            <a:ext cx="6653210" cy="355600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2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6AAA-7F77-42FD-AE72-1B97162961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651" y="1762121"/>
            <a:ext cx="8569327" cy="12144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34523-FCC6-4CD1-AD1F-45BC103CC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883" y="3213101"/>
            <a:ext cx="7056433" cy="144938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299C7-2643-49C6-88D5-A9FC8F9624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E221-8BE3-4543-90A4-C0A645585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1FA3F8-D29B-4CD6-85BF-8224D9C337E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7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90CB-591D-4390-A425-3B13D6833D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B73A-4B25-4BE7-8A02-BD5943C746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FD834-08DF-4D0E-8CD1-32E8964C14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A01C-F5A3-4102-A260-36A8931B9B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FAACDD-87DF-4391-970B-355B8282D2F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C2C-7962-43E2-AD60-0A37D8532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927" y="3643317"/>
            <a:ext cx="8567735" cy="1127126"/>
          </a:xfrm>
        </p:spPr>
        <p:txBody>
          <a:bodyPr anchor="t"/>
          <a:lstStyle>
            <a:lvl1pPr>
              <a:defRPr sz="4000" cap="all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43594-196B-454D-9554-3FA957AAE1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6927" y="2403472"/>
            <a:ext cx="8567735" cy="1239834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3F492-33F7-4ABE-92E9-DE5B10DB94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3B7D-E716-4759-B388-402651848F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335241-C297-4911-A283-9F44A857CCC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E1CD-EC03-4930-B3A6-BA9E043AA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AC65-8D61-43A1-AF73-668DDFCA7E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914400"/>
            <a:ext cx="2185982" cy="3700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E2B7-5F1B-4DAB-AAB3-332DD3B6B99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841626" y="914400"/>
            <a:ext cx="2187573" cy="3700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6DE5-F6CC-4571-9C27-4B2493CE41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5B8A-1809-4CA3-8192-9953B20E2F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FF2F1-191C-4D4C-9B92-78EE59E5165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84F-59AF-47DA-B2BB-2B2587A62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21" y="227008"/>
            <a:ext cx="9072567" cy="9445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B789-B1E9-4CB9-8163-BCC15B9B5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1" y="1270001"/>
            <a:ext cx="4452935" cy="528642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4D0F-7399-4CED-8F6D-9C1688A295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4821" y="1798633"/>
            <a:ext cx="4452935" cy="3267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406D8-AC59-4D8D-8604-5E74097097F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1270" y="1270001"/>
            <a:ext cx="4456108" cy="528642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181D5-DC48-477D-A66B-BF55890BA6A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21270" y="1798633"/>
            <a:ext cx="4456108" cy="3267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36EB7C-F1B4-489B-B076-F75CF37C60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B61056-A0A2-4784-B7F0-7BC451FF74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20AB4-D6BF-48B7-82FB-0826D7182FE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5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DACD-CB0B-4961-8C5A-BEC7F60129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6638D-9539-438D-8389-D7998EA308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3BDB3-4AAB-47DC-ABEF-5540595605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65F7B-7F06-4355-A139-3BF0163D089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6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89179-F1B0-460E-9926-8D1950D085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F4EE9-6C5C-48EF-8E78-ABF0E2F80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029BC-C665-4F87-A399-A81D3ECF47A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79F3-1747-4EDF-A455-094B42521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21" y="225427"/>
            <a:ext cx="3316291" cy="960440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C8CF-A310-4A5C-962D-4700DB4C0A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41758" y="225427"/>
            <a:ext cx="5635620" cy="4840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10D38-873B-4C2E-94AE-AC7122F8EB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4821" y="1185867"/>
            <a:ext cx="3316291" cy="387985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0BE4-88CC-4CB9-95C7-9CDB0DA40B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093B-9483-410C-A50B-52906A508E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B770D8-62C3-43DD-8860-9A1845DC490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FBBD-F3EE-4E07-A05D-540414E882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A784-324D-4C09-AB84-ACA84DE971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38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DB0F-9039-486C-AC4E-13EB80393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439" y="3968752"/>
            <a:ext cx="6048371" cy="46990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288A6-EBB5-438F-BD5A-5FF588E1BDD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976439" y="506413"/>
            <a:ext cx="6048371" cy="3402016"/>
          </a:xfrm>
        </p:spPr>
        <p:txBody>
          <a:bodyPr/>
          <a:lstStyle>
            <a:lvl1pPr marL="0" indent="0">
              <a:buNone/>
              <a:defRPr lang="en-IN" sz="3200"/>
            </a:lvl1pPr>
          </a:lstStyle>
          <a:p>
            <a:pPr lvl="0"/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48E79-63E6-42EB-BACB-E463F6F270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976439" y="4438653"/>
            <a:ext cx="6048371" cy="66516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D980-25DE-468F-9A1F-A402A96384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57ED-716B-4319-9CAA-4ED547ED44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002A5-AA49-4C25-AAEC-D0B4749D85F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94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2AA-77D6-45C7-889D-5650FA33A4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1163-940C-4A3A-A15A-654403632D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8A254-4DFC-4FA7-B956-8E227FD77A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0D92-6EC6-493A-99AB-185CC2C9B1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63D8EE-5256-4CE6-BF99-3AF13DFAE5D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4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7059D-A1C0-4102-A29F-0CF86131E0D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42D79-EB14-4D2B-BC29-542F3070C7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6476-CF88-435B-98B6-4E677276D0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9910-D2E4-4668-810A-0895DF1EE2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DB7E3E-C497-46A3-8005-1EDA403A324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8C96-E849-4FD2-B2D3-2E7663639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927" y="3643317"/>
            <a:ext cx="8567735" cy="1127126"/>
          </a:xfrm>
        </p:spPr>
        <p:txBody>
          <a:bodyPr anchor="t"/>
          <a:lstStyle>
            <a:lvl1pPr>
              <a:defRPr lang="en-US" sz="4000" cap="all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6D23-E3C0-465F-90EF-A73A7006E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6927" y="2403472"/>
            <a:ext cx="8567735" cy="1239834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0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8A4-9022-4C08-AEDA-98B9250E4F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0E41-6049-4D9C-9410-09D0298EF7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487616"/>
            <a:ext cx="4459291" cy="2127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34FA-8BB5-41BB-A1B1-92C2A87ADB7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487616"/>
            <a:ext cx="4460872" cy="2127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F669-93EF-4F06-94AB-710042F58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21" y="227008"/>
            <a:ext cx="9072567" cy="944566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3399-458D-400C-9A8C-1C7AE9898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821" y="1270001"/>
            <a:ext cx="4452935" cy="528642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2394D-78E4-47D0-BF05-34A4CEA4644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4821" y="1798633"/>
            <a:ext cx="4452935" cy="3267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C9FB-AADC-4447-B6F2-1786AE0DF20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1270" y="1270001"/>
            <a:ext cx="4456108" cy="528642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11F70-6105-4648-9398-2238BFECF44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21270" y="1798633"/>
            <a:ext cx="4456108" cy="3267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651E-94D6-474E-BF96-23CE9E5106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80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AE8E-25BA-4C7E-8E68-AFF08A924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21" y="225427"/>
            <a:ext cx="3316291" cy="960440"/>
          </a:xfrm>
        </p:spPr>
        <p:txBody>
          <a:bodyPr anchor="b"/>
          <a:lstStyle>
            <a:lvl1pPr>
              <a:defRPr lang="en-US" sz="2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5A58-9390-4321-8F00-0E37A0EBE8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41758" y="225427"/>
            <a:ext cx="5635620" cy="4840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C97EA-4BE3-40C4-B5FD-2A97B19D537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4821" y="1185867"/>
            <a:ext cx="3316291" cy="387985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26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F8-4AB4-400B-8C76-161B04EEA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439" y="3968752"/>
            <a:ext cx="6048371" cy="469901"/>
          </a:xfrm>
        </p:spPr>
        <p:txBody>
          <a:bodyPr anchor="b"/>
          <a:lstStyle>
            <a:lvl1pPr>
              <a:defRPr lang="en-US" sz="2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78561-7C6B-4ACC-98AF-A5B5958F48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976439" y="506413"/>
            <a:ext cx="6048371" cy="3402016"/>
          </a:xfrm>
        </p:spPr>
        <p:txBody>
          <a:bodyPr/>
          <a:lstStyle>
            <a:lvl1pPr marL="0" indent="0">
              <a:buNone/>
              <a:defRPr lang="en-IN" sz="3200"/>
            </a:lvl1pPr>
          </a:lstStyle>
          <a:p>
            <a:pPr lvl="0"/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4E335-AEF7-4113-A780-1D4241591D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976439" y="4438653"/>
            <a:ext cx="6048371" cy="66516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14E0CE93-5132-47D1-A960-5D0010D5E8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98360" y="197638"/>
            <a:ext cx="697678" cy="69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74B26DA1-3A96-4707-A9D5-D7A15A556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1957" y="1059122"/>
            <a:ext cx="8075514" cy="14281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4" name="Grafik 13">
            <a:extLst>
              <a:ext uri="{FF2B5EF4-FFF2-40B4-BE49-F238E27FC236}">
                <a16:creationId xmlns:a16="http://schemas.microsoft.com/office/drawing/2014/main" id="{8CF4B281-52E1-404F-8A11-A3CD252E9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941036" y="197638"/>
            <a:ext cx="1752840" cy="6940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C1799-697D-461A-ACDF-913CCCE89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487241"/>
            <a:ext cx="9071643" cy="212687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83113-00D8-4689-8853-8D75663D85A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8361721" y="169200"/>
            <a:ext cx="1605238" cy="6537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2800" b="1" i="0" u="none" strike="noStrike" kern="1200" cap="none" spc="0" baseline="0">
          <a:solidFill>
            <a:srgbClr val="0064A8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1550"/>
        </a:spcBef>
        <a:spcAft>
          <a:spcPts val="0"/>
        </a:spcAft>
        <a:buSzPct val="45000"/>
        <a:buFont typeface="StarSymbol"/>
        <a:buChar char="●"/>
        <a:tabLst/>
        <a:defRPr lang="en-US" sz="1980" b="0" i="0" u="none" strike="noStrike" kern="1200" cap="none" spc="0" baseline="0">
          <a:solidFill>
            <a:srgbClr val="333333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1235"/>
        </a:spcBef>
        <a:spcAft>
          <a:spcPts val="0"/>
        </a:spcAft>
        <a:buSzPct val="75000"/>
        <a:buFont typeface="StarSymbol"/>
        <a:buChar char="–"/>
        <a:tabLst/>
        <a:defRPr lang="en-US" sz="1540" b="0" i="0" u="none" strike="noStrike" kern="1200" cap="none" spc="0" baseline="0">
          <a:solidFill>
            <a:srgbClr val="333333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925"/>
        </a:spcBef>
        <a:spcAft>
          <a:spcPts val="0"/>
        </a:spcAft>
        <a:buSzPct val="45000"/>
        <a:buFont typeface="StarSymbol"/>
        <a:buChar char="●"/>
        <a:tabLst/>
        <a:defRPr lang="en-US" sz="1540" b="0" i="0" u="none" strike="noStrike" kern="1200" cap="none" spc="0" baseline="0">
          <a:solidFill>
            <a:srgbClr val="333333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620"/>
        </a:spcBef>
        <a:spcAft>
          <a:spcPts val="0"/>
        </a:spcAft>
        <a:buSzPct val="75000"/>
        <a:buFont typeface="StarSymbol"/>
        <a:buChar char="–"/>
        <a:tabLst/>
        <a:defRPr lang="en-US" sz="1320" b="0" i="0" u="none" strike="noStrike" kern="1200" cap="none" spc="0" baseline="0">
          <a:solidFill>
            <a:srgbClr val="333333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305"/>
        </a:spcBef>
        <a:spcAft>
          <a:spcPts val="0"/>
        </a:spcAft>
        <a:buSzPct val="45000"/>
        <a:buFont typeface="StarSymbol"/>
        <a:buChar char="●"/>
        <a:tabLst/>
        <a:defRPr lang="en-US" sz="2200" b="0" i="0" u="none" strike="noStrike" kern="1200" cap="none" spc="0" baseline="0">
          <a:solidFill>
            <a:srgbClr val="333333"/>
          </a:solidFill>
          <a:highlight>
            <a:scrgbClr r="0" g="0" b="0">
              <a:alpha val="0"/>
            </a:scrgbClr>
          </a:highlight>
          <a:uFillTx/>
          <a:latin typeface="Arial" pitchFamily="34"/>
          <a:ea typeface="Source Han Sans CN Regular" pitchFamily="2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3442D-E25E-4C95-91B8-42D38F456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5054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6B84-42CF-42B8-8962-893167D82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914400"/>
            <a:ext cx="452520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8049-5156-4C94-B195-9584C084C3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33198" y="5209199"/>
            <a:ext cx="6556321" cy="390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969696"/>
                </a:solidFill>
                <a:uFillTx/>
                <a:latin typeface="Carlito" pitchFamily="34"/>
                <a:ea typeface="DejaVu Sans" pitchFamily="2"/>
                <a:cs typeface="Arial" pitchFamily="34"/>
              </a:defRPr>
            </a:lvl1pPr>
          </a:lstStyle>
          <a:p>
            <a:pPr lvl="0"/>
            <a:r>
              <a:rPr lang="en-US" dirty="0"/>
              <a:t>personal programming project, Ghogul Gopal Kalpana | The Micromechanical Materials Modelling (MiMM) group | TU Bergakademie Freiberg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9C9D-C8BC-4029-97A8-41327296E8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187839" y="5184721"/>
            <a:ext cx="1711802" cy="390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rlito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79718267-18BD-4FE9-B7C3-E656235CF9EA}" type="slidenum"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E09CA-EBC1-4F01-B329-00390AA5C1A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8243" y="5216395"/>
            <a:ext cx="910084" cy="37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FF4742-AE9B-4857-A1AA-149A0AE348B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9198361" y="197638"/>
            <a:ext cx="697678" cy="69408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800" b="1" i="0" u="none" strike="noStrike" kern="1200" cap="none" spc="0" baseline="0">
          <a:solidFill>
            <a:srgbClr val="0064A8"/>
          </a:solidFill>
          <a:highlight>
            <a:scrgbClr r="0" g="0" b="0">
              <a:alpha val="0"/>
            </a:scrgbClr>
          </a:highlight>
          <a:uFillTx/>
          <a:latin typeface="Carlito" pitchFamily="34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ct val="60000"/>
        <a:buFont typeface="StarSymbol"/>
        <a:buChar char="●"/>
        <a:tabLst/>
        <a:defRPr lang="en-US" sz="2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1pPr>
      <a:lvl2pPr marL="863998" marR="0" lvl="1" indent="-323999" defTabSz="914400" rtl="0" fontAlgn="auto" hangingPunct="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ct val="60000"/>
        <a:buFont typeface="OpenSymbol"/>
        <a:buChar char="●"/>
        <a:tabLst/>
        <a:defRPr lang="en-US" sz="2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2pPr>
      <a:lvl3pPr marL="1295997" marR="0" lvl="2" indent="-287999" defTabSz="914400" rtl="0" fontAlgn="auto" hangingPunct="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ct val="100000"/>
        <a:buFont typeface="OpenSymbo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3pPr>
      <a:lvl4pPr marL="1727996" marR="0" lvl="3" indent="-215999" defTabSz="914400" rtl="0" fontAlgn="auto" hangingPunct="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ct val="100000"/>
        <a:buFont typeface="OpenSymbo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4pPr>
      <a:lvl5pPr marL="2159995" marR="0" lvl="4" indent="-215999" defTabSz="914400" rtl="0" fontAlgn="auto" hangingPunct="0">
        <a:lnSpc>
          <a:spcPct val="100000"/>
        </a:lnSpc>
        <a:spcBef>
          <a:spcPts val="285"/>
        </a:spcBef>
        <a:spcAft>
          <a:spcPts val="0"/>
        </a:spcAft>
        <a:buClr>
          <a:srgbClr val="000000"/>
        </a:buClr>
        <a:buSzPct val="100000"/>
        <a:buFont typeface="OpenSymbo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5pPr>
      <a:lvl6pPr marL="2591994" marR="0" lvl="5" indent="-215999" defTabSz="914400" rtl="0" fontAlgn="auto" hangingPunct="0">
        <a:lnSpc>
          <a:spcPct val="100000"/>
        </a:lnSpc>
        <a:spcBef>
          <a:spcPts val="285"/>
        </a:spcBef>
        <a:spcAft>
          <a:spcPts val="0"/>
        </a:spcAft>
        <a:buClr>
          <a:srgbClr val="000000"/>
        </a:buClr>
        <a:buSzPct val="100000"/>
        <a:buFont typeface="OpenSymbo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6pPr>
      <a:lvl7pPr marL="3024003" marR="0" lvl="6" indent="-215999" defTabSz="914400" rtl="0" fontAlgn="auto" hangingPunct="0">
        <a:lnSpc>
          <a:spcPct val="100000"/>
        </a:lnSpc>
        <a:spcBef>
          <a:spcPts val="285"/>
        </a:spcBef>
        <a:spcAft>
          <a:spcPts val="0"/>
        </a:spcAft>
        <a:buClr>
          <a:srgbClr val="000000"/>
        </a:buClr>
        <a:buSzPct val="100000"/>
        <a:buFont typeface="OpenSymbo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rlito" pitchFamily="34"/>
          <a:ea typeface="Source Han Sans CN Regular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EF042-87DE-408B-97A4-3106D7F98C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2098" y="1755192"/>
            <a:ext cx="8075231" cy="1800134"/>
          </a:xfrm>
        </p:spPr>
        <p:txBody>
          <a:bodyPr anchorCtr="1"/>
          <a:lstStyle/>
          <a:p>
            <a:pPr lvl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Thesis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Mechanical Stress of a Motorcycle Rear-frame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1FFEF-6596-4EB8-808F-B0BD118DAB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269" y="4746353"/>
            <a:ext cx="10012185" cy="788591"/>
          </a:xfrm>
          <a:solidFill>
            <a:srgbClr val="0064A8"/>
          </a:solidFill>
        </p:spPr>
        <p:txBody>
          <a:bodyPr vert="horz" wrap="square" lIns="75605" tIns="71996" rIns="75605" bIns="71996" rtlCol="0" anchor="ctr" anchorCtr="1" compatLnSpc="1">
            <a:normAutofit fontScale="85000" lnSpcReduction="20000"/>
          </a:bodyPr>
          <a:lstStyle/>
          <a:p>
            <a:pPr lvl="0">
              <a:buNone/>
            </a:pPr>
            <a:r>
              <a:rPr lang="en-IN" sz="2000" dirty="0">
                <a:solidFill>
                  <a:srgbClr val="FFFFFF"/>
                </a:solidFill>
                <a:latin typeface="Calibri"/>
              </a:rPr>
              <a:t>Presented By- 						 Under the Guidance of- </a:t>
            </a:r>
          </a:p>
          <a:p>
            <a:pPr lvl="0">
              <a:buNone/>
            </a:pPr>
            <a:r>
              <a:rPr lang="en-IN" sz="2000" dirty="0">
                <a:solidFill>
                  <a:srgbClr val="FFFFFF"/>
                </a:solidFill>
                <a:latin typeface="Calibri"/>
              </a:rPr>
              <a:t>Venkatasubramanian Sundaramoorthy(63942) 			Prof. Dr. –Ing. Matthias </a:t>
            </a:r>
            <a:r>
              <a:rPr lang="en-IN" sz="2000" dirty="0" err="1">
                <a:solidFill>
                  <a:srgbClr val="FFFFFF"/>
                </a:solidFill>
                <a:latin typeface="Calibri"/>
              </a:rPr>
              <a:t>Kröger</a:t>
            </a:r>
            <a:endParaRPr lang="en-IN" sz="20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CD6D9-D0C0-CF41-9E04-C86F48725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31"/>
          <a:stretch/>
        </p:blipFill>
        <p:spPr>
          <a:xfrm>
            <a:off x="189615" y="991548"/>
            <a:ext cx="822483" cy="763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32576"/>
            <a:ext cx="9071643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defPPr>
              <a:defRPr lang="en-US"/>
            </a:defPPr>
            <a:lvl1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 i="0" u="none" strike="noStrike" kern="0" cap="none" spc="0" baseline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alibri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4C2A4-B5E3-7B40-B80A-C156E783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26156"/>
              </p:ext>
            </p:extLst>
          </p:nvPr>
        </p:nvGraphicFramePr>
        <p:xfrm>
          <a:off x="472907" y="725019"/>
          <a:ext cx="9303391" cy="432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182">
                  <a:extLst>
                    <a:ext uri="{9D8B030D-6E8A-4147-A177-3AD203B41FA5}">
                      <a16:colId xmlns:a16="http://schemas.microsoft.com/office/drawing/2014/main" val="4126195751"/>
                    </a:ext>
                  </a:extLst>
                </a:gridCol>
                <a:gridCol w="7187209">
                  <a:extLst>
                    <a:ext uri="{9D8B030D-6E8A-4147-A177-3AD203B41FA5}">
                      <a16:colId xmlns:a16="http://schemas.microsoft.com/office/drawing/2014/main" val="272920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GA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3774"/>
                  </a:ext>
                </a:extLst>
              </a:tr>
              <a:tr h="2117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It is represented by its chromosome </a:t>
                      </a:r>
                      <a:r>
                        <a:rPr lang="en-GB" dirty="0">
                          <a:sym typeface="Wingdings" pitchFamily="2" charset="2"/>
                        </a:rPr>
                        <a:t> </a:t>
                      </a:r>
                      <a:r>
                        <a:rPr lang="en-GB" dirty="0"/>
                        <a:t>vector of genes (each of which contains the value of one parameter).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All of this data is put into an array and transferred to the optimizing function. </a:t>
                      </a:r>
                    </a:p>
                    <a:p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4842"/>
                  </a:ext>
                </a:extLst>
              </a:tr>
              <a:tr h="1837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Fitness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Penalty Function used for this Project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859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7E7D616-FC71-DD4E-97C3-401683ED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92" y="3601401"/>
            <a:ext cx="5887692" cy="1332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C6E7D-8E17-E34A-BDF0-38E55DBA8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33"/>
          <a:stretch/>
        </p:blipFill>
        <p:spPr>
          <a:xfrm>
            <a:off x="3513320" y="2256895"/>
            <a:ext cx="5213035" cy="9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32576"/>
            <a:ext cx="9071643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defPPr>
              <a:defRPr lang="en-US"/>
            </a:defPPr>
            <a:lvl1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 i="0" u="none" strike="noStrike" kern="0" cap="none" spc="0" baseline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alibri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4C2A4-B5E3-7B40-B80A-C156E783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11995"/>
              </p:ext>
            </p:extLst>
          </p:nvPr>
        </p:nvGraphicFramePr>
        <p:xfrm>
          <a:off x="472907" y="741499"/>
          <a:ext cx="9303391" cy="4309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182">
                  <a:extLst>
                    <a:ext uri="{9D8B030D-6E8A-4147-A177-3AD203B41FA5}">
                      <a16:colId xmlns:a16="http://schemas.microsoft.com/office/drawing/2014/main" val="4126195751"/>
                    </a:ext>
                  </a:extLst>
                </a:gridCol>
                <a:gridCol w="7187209">
                  <a:extLst>
                    <a:ext uri="{9D8B030D-6E8A-4147-A177-3AD203B41FA5}">
                      <a16:colId xmlns:a16="http://schemas.microsoft.com/office/drawing/2014/main" val="272920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GA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3774"/>
                  </a:ext>
                </a:extLst>
              </a:tr>
              <a:tr h="2195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 Selection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Based on scaled fitness ,individuals are selected at random.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Selection Method: Roulette Wheel Selection (simulates a roulette spin by creating a random number within a space where each individual occupies a portion proportional to its fitness)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4842"/>
                  </a:ext>
                </a:extLst>
              </a:tr>
              <a:tr h="1742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Crossover Method: Two-point crossover to create a new generation for two chosen parents (two integer values between 1 and the chromosome size are chosen at random)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859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2B2172-19DD-2C41-8225-10136285E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01"/>
          <a:stretch/>
        </p:blipFill>
        <p:spPr>
          <a:xfrm>
            <a:off x="4035779" y="2250495"/>
            <a:ext cx="3723557" cy="92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F2E89-4FB2-F04A-9617-981B9CD4B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98"/>
          <a:stretch/>
        </p:blipFill>
        <p:spPr>
          <a:xfrm>
            <a:off x="4663666" y="4167393"/>
            <a:ext cx="2619292" cy="6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32576"/>
            <a:ext cx="9071643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defPPr>
              <a:defRPr lang="en-US"/>
            </a:defPPr>
            <a:lvl1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 i="0" u="none" strike="noStrike" kern="0" cap="none" spc="0" baseline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alibri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4C2A4-B5E3-7B40-B80A-C156E783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005"/>
              </p:ext>
            </p:extLst>
          </p:nvPr>
        </p:nvGraphicFramePr>
        <p:xfrm>
          <a:off x="472907" y="741499"/>
          <a:ext cx="9303391" cy="4353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182">
                  <a:extLst>
                    <a:ext uri="{9D8B030D-6E8A-4147-A177-3AD203B41FA5}">
                      <a16:colId xmlns:a16="http://schemas.microsoft.com/office/drawing/2014/main" val="4126195751"/>
                    </a:ext>
                  </a:extLst>
                </a:gridCol>
                <a:gridCol w="7187209">
                  <a:extLst>
                    <a:ext uri="{9D8B030D-6E8A-4147-A177-3AD203B41FA5}">
                      <a16:colId xmlns:a16="http://schemas.microsoft.com/office/drawing/2014/main" val="272920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GA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3774"/>
                  </a:ext>
                </a:extLst>
              </a:tr>
              <a:tr h="2310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Mutation Method : Classic Uniform Mutation (each gene has a probability </a:t>
                      </a:r>
                      <a:r>
                        <a:rPr lang="el-GR" dirty="0"/>
                        <a:t>ρ</a:t>
                      </a:r>
                      <a:r>
                        <a:rPr lang="en-GB" dirty="0"/>
                        <a:t>m of being mutated).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 A new value for the gene is then selected at random from a uniform distribution over the gene’s possible range.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4842"/>
                  </a:ext>
                </a:extLst>
              </a:tr>
              <a:tr h="1672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Elite Count : 2 (Two Fittest Individuals would almost certainly be found in the next generation, where they may be replaced by even fitter children).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859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D7A0DD-49E3-7F49-B0B2-C3ADB0C9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78"/>
          <a:stretch/>
        </p:blipFill>
        <p:spPr>
          <a:xfrm>
            <a:off x="4197576" y="2363719"/>
            <a:ext cx="339839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4"/>
            <a:ext cx="907164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0800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ED7CE-0FD2-402D-9618-BC5334F8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53"/>
          <a:stretch/>
        </p:blipFill>
        <p:spPr>
          <a:xfrm>
            <a:off x="896444" y="711200"/>
            <a:ext cx="8286750" cy="3714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EB3670-0DA9-4A4C-9D15-B6D32B074F18}"/>
              </a:ext>
            </a:extLst>
          </p:cNvPr>
          <p:cNvSpPr txBox="1"/>
          <p:nvPr/>
        </p:nvSpPr>
        <p:spPr>
          <a:xfrm>
            <a:off x="4038057" y="4398815"/>
            <a:ext cx="2943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Main Program Flow chart</a:t>
            </a:r>
          </a:p>
        </p:txBody>
      </p:sp>
    </p:spTree>
    <p:extLst>
      <p:ext uri="{BB962C8B-B14F-4D97-AF65-F5344CB8AC3E}">
        <p14:creationId xmlns:p14="http://schemas.microsoft.com/office/powerpoint/2010/main" val="32227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dirty="0"/>
              <a:t>Two dimensional trusses are considered.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To translate the local element matrices (stiffness matrix, force vector) into the structural (global) coordinate system, a transformation of coordinate basis is needed. 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Trusses, like bars, only support compressive and tensile forces. At the nodes, all forces are applied.</a:t>
            </a:r>
            <a:endParaRPr lang="en-IN" dirty="0"/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321248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EB36C67-5F68-4875-958F-86B3A7FE1D7F}"/>
                  </a:ext>
                </a:extLst>
              </p:cNvPr>
              <p:cNvSpPr txBox="1"/>
              <p:nvPr/>
            </p:nvSpPr>
            <p:spPr>
              <a:xfrm>
                <a:off x="503806" y="900069"/>
                <a:ext cx="8640961" cy="3856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>
                <a:defPPr>
                  <a:defRPr lang="en-US"/>
                </a:defPPr>
                <a:lvl1pPr marL="450900" lvl="0" indent="-342900" algn="just" hangingPunct="0">
                  <a:spcBef>
                    <a:spcPts val="565"/>
                  </a:spcBef>
                  <a:buFont typeface="Arial" panose="020B0604020202020204" pitchFamily="34" charset="0"/>
                  <a:buChar char="•"/>
                  <a:defRPr b="0" i="0" u="none" strike="noStrike" kern="0" cap="none" spc="0" baseline="0">
                    <a:solidFill>
                      <a:srgbClr val="000000"/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Displacement Equation:</a:t>
                </a:r>
              </a:p>
              <a:p>
                <a:pPr marL="1080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the element discretization u(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ɸ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ɸ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de-DE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ɸ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ɸ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00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ɸ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Shape function 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Matrix,</a:t>
                </a:r>
              </a:p>
              <a:p>
                <a:pPr marL="1080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ρ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ɸ</m:t>
                              </m:r>
                            </m:e>
                          </m:acc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ɸ</m:t>
                              </m:r>
                            </m:e>
                          </m:acc>
                          <m:r>
                            <a:rPr lang="de-DE" b="0" i="1" baseline="30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Stiffness matrix, </a:t>
                </a: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ɸ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ɸ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b="0" i="1" baseline="30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EB36C67-5F68-4875-958F-86B3A7FE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6" y="900069"/>
                <a:ext cx="8640961" cy="3856081"/>
              </a:xfrm>
              <a:prstGeom prst="rect">
                <a:avLst/>
              </a:prstGeom>
              <a:blipFill>
                <a:blip r:embed="rId3"/>
                <a:stretch>
                  <a:fillRect l="-423" t="-2057" b="-96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178463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EB36C67-5F68-4875-958F-86B3A7FE1D7F}"/>
                  </a:ext>
                </a:extLst>
              </p:cNvPr>
              <p:cNvSpPr txBox="1"/>
              <p:nvPr/>
            </p:nvSpPr>
            <p:spPr>
              <a:xfrm>
                <a:off x="503806" y="900069"/>
                <a:ext cx="8640961" cy="3856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>
                <a:defPPr>
                  <a:defRPr lang="en-US"/>
                </a:defPPr>
                <a:lvl1pPr marL="450900" lvl="0" indent="-342900" algn="just" hangingPunct="0">
                  <a:spcBef>
                    <a:spcPts val="565"/>
                  </a:spcBef>
                  <a:buFont typeface="Arial" panose="020B0604020202020204" pitchFamily="34" charset="0"/>
                  <a:buChar char="•"/>
                  <a:defRPr b="0" i="0" u="none" strike="noStrike" kern="0" cap="none" spc="0" baseline="0">
                    <a:solidFill>
                      <a:srgbClr val="000000"/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mass and Stiffness matrices,</a:t>
                </a: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𝑒𝑙𝑒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de-DE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𝑟𝐺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𝑒𝑙𝑒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de-DE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𝑟𝐺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used to extend element coordinates to Global coordinates,</a:t>
                </a: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IN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rG</m:t>
                          </m:r>
                        </m:e>
                      </m:d>
                      <m:r>
                        <a:rPr lang="de-DE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i="1" dirty="0"/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IN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rG</m:t>
                          </m:r>
                        </m:e>
                      </m:d>
                      <m:r>
                        <a:rPr lang="de-DE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IN" i="1" dirty="0"/>
              </a:p>
              <a:p>
                <a:pPr marL="108000" indent="0">
                  <a:buNone/>
                </a:pPr>
                <a:r>
                  <a:rPr lang="en-IN" dirty="0"/>
                  <a:t>Where τ is transformation matrix</a:t>
                </a:r>
              </a:p>
              <a:p>
                <a:r>
                  <a:rPr lang="en-IN" dirty="0"/>
                  <a:t>Displacement and Stress are calculated using the below formula,</a:t>
                </a:r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baseline="-2500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de-DE" b="0" i="1" baseline="30000" smtClean="0">
                          <a:latin typeface="Cambria Math" panose="02040503050406030204" pitchFamily="18" charset="0"/>
                        </a:rPr>
                        <m:t>−1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IN" dirty="0"/>
              </a:p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σ</m:t>
                      </m:r>
                      <m:r>
                        <m:rPr>
                          <m:nor/>
                        </m:rPr>
                        <a:rPr lang="de-DE" b="0" i="0" dirty="0" smtClean="0"/>
                        <m:t>=</m:t>
                      </m:r>
                      <m:r>
                        <m:rPr>
                          <m:nor/>
                        </m:rPr>
                        <a:rPr lang="de-DE" b="0" i="0" dirty="0" smtClean="0"/>
                        <m:t>E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</m:oMath>
                  </m:oMathPara>
                </a14:m>
                <a:endParaRPr lang="en-IN" i="1" dirty="0"/>
              </a:p>
              <a:p>
                <a:pPr algn="ctr"/>
                <a:r>
                  <a:rPr lang="en-IN" dirty="0"/>
                  <a:t>                           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EB36C67-5F68-4875-958F-86B3A7FE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6" y="900069"/>
                <a:ext cx="8640961" cy="3856081"/>
              </a:xfrm>
              <a:prstGeom prst="rect">
                <a:avLst/>
              </a:prstGeom>
              <a:blipFill>
                <a:blip r:embed="rId2"/>
                <a:stretch>
                  <a:fillRect l="-423" t="-2057" b="-170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2906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4"/>
            <a:ext cx="907164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0800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B3670-0DA9-4A4C-9D15-B6D32B074F18}"/>
              </a:ext>
            </a:extLst>
          </p:cNvPr>
          <p:cNvSpPr txBox="1"/>
          <p:nvPr/>
        </p:nvSpPr>
        <p:spPr>
          <a:xfrm>
            <a:off x="4230201" y="4770481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4: FEM Program 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D40CE-F547-4E1E-B870-35AD11B7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3"/>
          <a:stretch/>
        </p:blipFill>
        <p:spPr>
          <a:xfrm>
            <a:off x="1588171" y="928731"/>
            <a:ext cx="6902911" cy="37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0800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7A56B-43D5-A94A-AE81-2BF614244E8A}"/>
              </a:ext>
            </a:extLst>
          </p:cNvPr>
          <p:cNvSpPr txBox="1"/>
          <p:nvPr/>
        </p:nvSpPr>
        <p:spPr>
          <a:xfrm>
            <a:off x="630262" y="2127389"/>
            <a:ext cx="8942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0230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 -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GB" dirty="0"/>
              <a:t>Must reduce the truss weight by optimizing the truss parameters while keeping tension and strains within acceptable limits. </a:t>
            </a:r>
            <a:endParaRPr lang="en-IN" dirty="0"/>
          </a:p>
          <a:p>
            <a:pPr marL="285750" indent="-285750"/>
            <a:r>
              <a:rPr lang="en-GB" dirty="0"/>
              <a:t>Have selected the following material and GA parameters and stopping criteria with 40 iterations and a single constraint problem.</a:t>
            </a:r>
            <a:endParaRPr lang="en-IN" dirty="0"/>
          </a:p>
          <a:p>
            <a:pPr marL="285750" indent="-285750"/>
            <a:r>
              <a:rPr lang="en-IN" dirty="0"/>
              <a:t>Output what we are getting is optimized result.     </a:t>
            </a:r>
          </a:p>
          <a:p>
            <a:pPr marL="0" indent="0" fontAlgn="auto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FB0983-2FD9-0649-A91E-9AD26F06C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15025"/>
              </p:ext>
            </p:extLst>
          </p:nvPr>
        </p:nvGraphicFramePr>
        <p:xfrm>
          <a:off x="2241350" y="2393906"/>
          <a:ext cx="2383773" cy="2884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220">
                  <a:extLst>
                    <a:ext uri="{9D8B030D-6E8A-4147-A177-3AD203B41FA5}">
                      <a16:colId xmlns:a16="http://schemas.microsoft.com/office/drawing/2014/main" val="3058636932"/>
                    </a:ext>
                  </a:extLst>
                </a:gridCol>
                <a:gridCol w="791553">
                  <a:extLst>
                    <a:ext uri="{9D8B030D-6E8A-4147-A177-3AD203B41FA5}">
                      <a16:colId xmlns:a16="http://schemas.microsoft.com/office/drawing/2014/main" val="439141528"/>
                    </a:ext>
                  </a:extLst>
                </a:gridCol>
              </a:tblGrid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54133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81624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38148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length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25606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height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22154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 of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</a:t>
                      </a:r>
                      <a:r>
                        <a:rPr lang="en-US" sz="9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98630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 of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</a:t>
                      </a:r>
                      <a:r>
                        <a:rPr lang="en-US" sz="9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858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16841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constraints (stress (1) / strain(2) or both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95997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of the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kg/m</a:t>
                      </a:r>
                      <a:r>
                        <a:rPr lang="en-US" sz="9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1949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Stiffness of the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04913"/>
                  </a:ext>
                </a:extLst>
              </a:tr>
              <a:tr h="228993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69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8CEDFF-6441-6348-82C9-FD5CE9FEA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08127"/>
              </p:ext>
            </p:extLst>
          </p:nvPr>
        </p:nvGraphicFramePr>
        <p:xfrm>
          <a:off x="5190157" y="2464648"/>
          <a:ext cx="27815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656">
                  <a:extLst>
                    <a:ext uri="{9D8B030D-6E8A-4147-A177-3AD203B41FA5}">
                      <a16:colId xmlns:a16="http://schemas.microsoft.com/office/drawing/2014/main" val="3058636932"/>
                    </a:ext>
                  </a:extLst>
                </a:gridCol>
                <a:gridCol w="536860">
                  <a:extLst>
                    <a:ext uri="{9D8B030D-6E8A-4147-A177-3AD203B41FA5}">
                      <a16:colId xmlns:a16="http://schemas.microsoft.com/office/drawing/2014/main" val="439141528"/>
                    </a:ext>
                  </a:extLst>
                </a:gridCol>
              </a:tblGrid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of 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5413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 restrained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81624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restrained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truss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38148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restrained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truss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25606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restrained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truss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22154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restrained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truss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98630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Forces[1]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95997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Forces[1]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194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Forces[3]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0491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Forces[3]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6971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Forces[5]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23674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Forces[5]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2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280706-B7ED-44A7-A5A7-37D1BB1E5806}"/>
              </a:ext>
            </a:extLst>
          </p:cNvPr>
          <p:cNvSpPr txBox="1"/>
          <p:nvPr/>
        </p:nvSpPr>
        <p:spPr>
          <a:xfrm>
            <a:off x="656402" y="1066803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656402" y="785067"/>
            <a:ext cx="864096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0900" lvl="0" indent="-342900" algn="just" hangingPunct="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optimize the design of a motorcycle's rear frame to reduce weight while maintaining strength.</a:t>
            </a:r>
          </a:p>
          <a:p>
            <a:pPr marL="450900" lvl="0" indent="-342900" algn="just" hangingPunct="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vibration analysis is recreated in the same conditions as in the actual world, with a z-direction displacement load on the steering head and swing arm and output data such as strain and acceleration monitored.</a:t>
            </a:r>
          </a:p>
          <a:p>
            <a:pPr marL="450900" lvl="0" indent="-342900" algn="just" hangingPunct="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strain and acceleration signal are used to assess how well the simulated data matches reality.</a:t>
            </a:r>
          </a:p>
          <a:p>
            <a:pPr marL="450900" lvl="0" indent="-342900" algn="just" hangingPunct="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Occasionally, the steering head or swing arm receives a low-amplitude input signal, but the output signal, such as acceleration, responds unexpectedly, raising the topic of the acceleration signal's unpredictability.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359168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9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Penalized fitness of the truss is minimized with number of iterations. </a:t>
            </a:r>
          </a:p>
          <a:p>
            <a:r>
              <a:rPr lang="en-GB" dirty="0"/>
              <a:t>Population size </a:t>
            </a:r>
            <a:r>
              <a:rPr lang="en-GB" dirty="0">
                <a:sym typeface="Wingdings" panose="05000000000000000000" pitchFamily="2" charset="2"/>
              </a:rPr>
              <a:t> 40</a:t>
            </a:r>
          </a:p>
          <a:p>
            <a:r>
              <a:rPr lang="en-GB" dirty="0">
                <a:sym typeface="Wingdings" panose="05000000000000000000" pitchFamily="2" charset="2"/>
              </a:rPr>
              <a:t>Mutation Probability  0.6</a:t>
            </a:r>
          </a:p>
          <a:p>
            <a:endParaRPr lang="en-DE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 fontAlgn="auto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8609D-DD2C-CC40-98B9-6C4999BAE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8" t="4714" r="6369"/>
          <a:stretch/>
        </p:blipFill>
        <p:spPr>
          <a:xfrm>
            <a:off x="5039626" y="1876918"/>
            <a:ext cx="4045200" cy="3010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16F2C-6361-1C42-8EFC-B37471DB9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7" t="14746" r="49206" b="14593"/>
          <a:stretch/>
        </p:blipFill>
        <p:spPr>
          <a:xfrm>
            <a:off x="688685" y="2796120"/>
            <a:ext cx="4291000" cy="1272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367B27-9F55-FC41-919E-25712488F29F}"/>
              </a:ext>
            </a:extLst>
          </p:cNvPr>
          <p:cNvSpPr txBox="1"/>
          <p:nvPr/>
        </p:nvSpPr>
        <p:spPr>
          <a:xfrm>
            <a:off x="2653599" y="4808091"/>
            <a:ext cx="465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5: Fitness &amp; Iteration Plot with Optimized Solution</a:t>
            </a:r>
          </a:p>
        </p:txBody>
      </p:sp>
    </p:spTree>
    <p:extLst>
      <p:ext uri="{BB962C8B-B14F-4D97-AF65-F5344CB8AC3E}">
        <p14:creationId xmlns:p14="http://schemas.microsoft.com/office/powerpoint/2010/main" val="246820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0800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7A56B-43D5-A94A-AE81-2BF614244E8A}"/>
              </a:ext>
            </a:extLst>
          </p:cNvPr>
          <p:cNvSpPr txBox="1"/>
          <p:nvPr/>
        </p:nvSpPr>
        <p:spPr>
          <a:xfrm>
            <a:off x="630262" y="2127389"/>
            <a:ext cx="8942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71604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IN" b="1" dirty="0"/>
              <a:t>Stability condition - </a:t>
            </a:r>
            <a:r>
              <a:rPr lang="en-IN" dirty="0"/>
              <a:t>Stiffness Matrix should be non-singular.</a:t>
            </a:r>
          </a:p>
          <a:p>
            <a:pPr marL="285750" indent="-285750"/>
            <a:r>
              <a:rPr lang="en-GB" b="1" dirty="0"/>
              <a:t>Rigid body Translation - </a:t>
            </a:r>
            <a:r>
              <a:rPr lang="en-GB" dirty="0"/>
              <a:t>FEM truss structure all the constraints were removed and Forces are applied in all the node in the structure. </a:t>
            </a:r>
            <a:endParaRPr lang="en-IN" dirty="0"/>
          </a:p>
          <a:p>
            <a:pPr marL="285750" indent="-285750"/>
            <a:r>
              <a:rPr lang="en-GB" dirty="0"/>
              <a:t>Global Stiffness matrix - Singular matrix (no stresses are developed in the nodes). 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IN" dirty="0"/>
              <a:t>Singularity of the </a:t>
            </a:r>
            <a:r>
              <a:rPr lang="en-IN" b="1" dirty="0"/>
              <a:t>k </a:t>
            </a:r>
            <a:r>
              <a:rPr lang="en-IN" dirty="0"/>
              <a:t>matrix will be immediately observed and, as the vector </a:t>
            </a:r>
            <a:r>
              <a:rPr lang="en-IN" b="1" dirty="0"/>
              <a:t>f </a:t>
            </a:r>
            <a:r>
              <a:rPr lang="en-IN" dirty="0"/>
              <a:t>includes all necessary source and boundary traction terms, the formulation will be completely tested. The test described is now not only necessary but sufficient for convergence</a:t>
            </a:r>
            <a:r>
              <a:rPr lang="en-IN" sz="1200" dirty="0"/>
              <a:t>.</a:t>
            </a:r>
          </a:p>
          <a:p>
            <a:pPr marL="0" indent="0">
              <a:buNone/>
            </a:pPr>
            <a:r>
              <a:rPr lang="en-IN" sz="1200" dirty="0"/>
              <a:t>        [Source: The finite element methods its basis and fundamentals]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A96E7-1CA3-644C-A4C2-98510A8E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56" y="2254467"/>
            <a:ext cx="4202930" cy="857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4F33C-D6AF-DB47-8F02-4D342CF8F207}"/>
              </a:ext>
            </a:extLst>
          </p:cNvPr>
          <p:cNvSpPr txBox="1"/>
          <p:nvPr/>
        </p:nvSpPr>
        <p:spPr>
          <a:xfrm>
            <a:off x="3436270" y="2987455"/>
            <a:ext cx="268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6:Singularity of K matrix</a:t>
            </a:r>
          </a:p>
        </p:txBody>
      </p:sp>
    </p:spTree>
    <p:extLst>
      <p:ext uri="{BB962C8B-B14F-4D97-AF65-F5344CB8AC3E}">
        <p14:creationId xmlns:p14="http://schemas.microsoft.com/office/powerpoint/2010/main" val="206206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GB" dirty="0"/>
              <a:t>Stresses &amp; Displacements from a scientific paper (</a:t>
            </a:r>
            <a:r>
              <a:rPr lang="en-GB" dirty="0" err="1"/>
              <a:t>Matlab</a:t>
            </a:r>
            <a:r>
              <a:rPr lang="en-GB" dirty="0"/>
              <a:t> Codes for Finite Element Analysis FEM Analysis of 2D trusses Chapter 4, Page No: 62) </a:t>
            </a:r>
          </a:p>
          <a:p>
            <a:pPr marL="285750" indent="-285750"/>
            <a:r>
              <a:rPr lang="en-GB" dirty="0"/>
              <a:t>Verified with my FEM program whether same results are generated for a specific material parameter.</a:t>
            </a:r>
          </a:p>
          <a:p>
            <a:pPr marL="285750" indent="-285750"/>
            <a:r>
              <a:rPr lang="en-GB" dirty="0"/>
              <a:t>The below graph shows the curve fit of displacements at each node and the stresses in each element in FEM program and the Paper. </a:t>
            </a:r>
            <a:endParaRPr lang="en-DE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36B262-5101-D946-8B5E-A56B951D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60" y="2423696"/>
            <a:ext cx="3717467" cy="264419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1E8415-2D96-E540-857F-EB2A49CB3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74711"/>
              </p:ext>
            </p:extLst>
          </p:nvPr>
        </p:nvGraphicFramePr>
        <p:xfrm>
          <a:off x="1147436" y="2764619"/>
          <a:ext cx="2673615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220">
                  <a:extLst>
                    <a:ext uri="{9D8B030D-6E8A-4147-A177-3AD203B41FA5}">
                      <a16:colId xmlns:a16="http://schemas.microsoft.com/office/drawing/2014/main" val="3058636932"/>
                    </a:ext>
                  </a:extLst>
                </a:gridCol>
                <a:gridCol w="1081395">
                  <a:extLst>
                    <a:ext uri="{9D8B030D-6E8A-4147-A177-3AD203B41FA5}">
                      <a16:colId xmlns:a16="http://schemas.microsoft.com/office/drawing/2014/main" val="439141528"/>
                    </a:ext>
                  </a:extLst>
                </a:gridCol>
              </a:tblGrid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5413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81624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38148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length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25606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height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22154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9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98630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Youngs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858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Restrained 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[1,2,10]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16841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95997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194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049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053C84-B1CC-458C-BB30-77C2BF346A3D}"/>
              </a:ext>
            </a:extLst>
          </p:cNvPr>
          <p:cNvSpPr txBox="1"/>
          <p:nvPr/>
        </p:nvSpPr>
        <p:spPr>
          <a:xfrm>
            <a:off x="4918656" y="4961978"/>
            <a:ext cx="4190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7:Stress &amp; Displacement plot in each element</a:t>
            </a:r>
          </a:p>
        </p:txBody>
      </p:sp>
    </p:spTree>
    <p:extLst>
      <p:ext uri="{BB962C8B-B14F-4D97-AF65-F5344CB8AC3E}">
        <p14:creationId xmlns:p14="http://schemas.microsoft.com/office/powerpoint/2010/main" val="260744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>
                <a:latin typeface="Calibri" panose="020F0502020204030204" pitchFamily="34" charset="0"/>
              </a:rPr>
              <a:t>FEM program is compared with the Manually solved results with specific material parameters (With span size 2 )</a:t>
            </a:r>
          </a:p>
          <a:p>
            <a:r>
              <a:rPr lang="en-GB" dirty="0">
                <a:latin typeface="Calibri" panose="020F0502020204030204" pitchFamily="34" charset="0"/>
              </a:rPr>
              <a:t>Verification of Results - Manual Calculation and the FEM program and the Stress &amp; Strain plot is shown below:</a:t>
            </a:r>
            <a:endParaRPr lang="en-DE"/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4DB4C5-7E60-144A-8AB9-F4C8DDCF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5" b="4562"/>
          <a:stretch/>
        </p:blipFill>
        <p:spPr>
          <a:xfrm>
            <a:off x="4260671" y="2039748"/>
            <a:ext cx="3988180" cy="28292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FBA13B-ACE8-5343-BC1E-104D4AF5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96746"/>
              </p:ext>
            </p:extLst>
          </p:nvPr>
        </p:nvGraphicFramePr>
        <p:xfrm>
          <a:off x="1033198" y="2095237"/>
          <a:ext cx="267361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220">
                  <a:extLst>
                    <a:ext uri="{9D8B030D-6E8A-4147-A177-3AD203B41FA5}">
                      <a16:colId xmlns:a16="http://schemas.microsoft.com/office/drawing/2014/main" val="2725881021"/>
                    </a:ext>
                  </a:extLst>
                </a:gridCol>
                <a:gridCol w="1081395">
                  <a:extLst>
                    <a:ext uri="{9D8B030D-6E8A-4147-A177-3AD203B41FA5}">
                      <a16:colId xmlns:a16="http://schemas.microsoft.com/office/drawing/2014/main" val="1247486519"/>
                    </a:ext>
                  </a:extLst>
                </a:gridCol>
              </a:tblGrid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440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636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294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length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53355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height of the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3195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 kg/m</a:t>
                      </a:r>
                      <a:r>
                        <a:rPr lang="en-US" sz="9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6578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Youngs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3e7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3170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Restrained 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[5,6,9,10]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1887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70640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23869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8972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38052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83383"/>
                  </a:ext>
                </a:extLst>
              </a:tr>
              <a:tr h="172787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24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539CFC-B06B-4F25-B630-2DC3C6056F53}"/>
              </a:ext>
            </a:extLst>
          </p:cNvPr>
          <p:cNvSpPr txBox="1"/>
          <p:nvPr/>
        </p:nvSpPr>
        <p:spPr>
          <a:xfrm>
            <a:off x="5405374" y="4901422"/>
            <a:ext cx="239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8:Stress &amp; Strain plot</a:t>
            </a:r>
          </a:p>
        </p:txBody>
      </p:sp>
    </p:spTree>
    <p:extLst>
      <p:ext uri="{BB962C8B-B14F-4D97-AF65-F5344CB8AC3E}">
        <p14:creationId xmlns:p14="http://schemas.microsoft.com/office/powerpoint/2010/main" val="180176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IN" dirty="0"/>
              <a:t>For validating the Genetic algorithm, simple problem is taken for testing.</a:t>
            </a:r>
          </a:p>
          <a:p>
            <a:pPr marL="285750" indent="-285750"/>
            <a:r>
              <a:rPr lang="en-GB" dirty="0"/>
              <a:t>Problem : Finding two parameters to maximize the function with constraints and verify the results with SciPy &amp; my GA program.</a:t>
            </a:r>
          </a:p>
          <a:p>
            <a:pPr marL="285750" indent="-285750"/>
            <a:r>
              <a:rPr lang="en-GB" b="1" dirty="0"/>
              <a:t>function to maximize: </a:t>
            </a:r>
            <a:r>
              <a:rPr lang="en-GB" dirty="0"/>
              <a:t>x1 ∗ x2 </a:t>
            </a:r>
          </a:p>
          <a:p>
            <a:pPr marL="285750" indent="-285750"/>
            <a:r>
              <a:rPr lang="en-GB" b="1" dirty="0"/>
              <a:t>constraints: </a:t>
            </a:r>
            <a:r>
              <a:rPr lang="en-GB" dirty="0"/>
              <a:t>20 − 2x1 − 2x2 </a:t>
            </a:r>
          </a:p>
          <a:p>
            <a:pPr marL="285750" indent="-285750"/>
            <a:r>
              <a:rPr lang="en-GB" b="1" dirty="0"/>
              <a:t>Population size: </a:t>
            </a:r>
            <a:r>
              <a:rPr lang="en-GB" dirty="0"/>
              <a:t>40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467BA-C4EF-7E4C-BF98-1BBC099E5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" t="5503" r="7941"/>
          <a:stretch/>
        </p:blipFill>
        <p:spPr>
          <a:xfrm>
            <a:off x="4700328" y="2100623"/>
            <a:ext cx="4156997" cy="2913922"/>
          </a:xfrm>
          <a:prstGeom prst="rect">
            <a:avLst/>
          </a:prstGeom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59FAF45B-1BFD-FB45-A905-FDAA2929B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90254"/>
              </p:ext>
            </p:extLst>
          </p:nvPr>
        </p:nvGraphicFramePr>
        <p:xfrm>
          <a:off x="895949" y="3117938"/>
          <a:ext cx="330081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515">
                  <a:extLst>
                    <a:ext uri="{9D8B030D-6E8A-4147-A177-3AD203B41FA5}">
                      <a16:colId xmlns:a16="http://schemas.microsoft.com/office/drawing/2014/main" val="3086681520"/>
                    </a:ext>
                  </a:extLst>
                </a:gridCol>
                <a:gridCol w="1081688">
                  <a:extLst>
                    <a:ext uri="{9D8B030D-6E8A-4147-A177-3AD203B41FA5}">
                      <a16:colId xmlns:a16="http://schemas.microsoft.com/office/drawing/2014/main" val="3863208925"/>
                    </a:ext>
                  </a:extLst>
                </a:gridCol>
                <a:gridCol w="1128608">
                  <a:extLst>
                    <a:ext uri="{9D8B030D-6E8A-4147-A177-3AD203B41FA5}">
                      <a16:colId xmlns:a16="http://schemas.microsoft.com/office/drawing/2014/main" val="3736748849"/>
                    </a:ext>
                  </a:extLst>
                </a:gridCol>
              </a:tblGrid>
              <a:tr h="599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Mutation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&amp; Number of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</a:p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9088"/>
                  </a:ext>
                </a:extLst>
              </a:tr>
              <a:tr h="303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5,5  216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39193"/>
                  </a:ext>
                </a:extLst>
              </a:tr>
              <a:tr h="303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5,5  233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23718"/>
                  </a:ext>
                </a:extLst>
              </a:tr>
              <a:tr h="303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5,5  81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0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861FA8-29BE-4C4E-B68D-0261406BDCF6}"/>
              </a:ext>
            </a:extLst>
          </p:cNvPr>
          <p:cNvSpPr txBox="1"/>
          <p:nvPr/>
        </p:nvSpPr>
        <p:spPr>
          <a:xfrm>
            <a:off x="4057541" y="4947681"/>
            <a:ext cx="5476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9:Fitness and Iteration plot with varying mutation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52303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GB" b="1" dirty="0"/>
              <a:t>Validation of Encoding Technique </a:t>
            </a:r>
            <a:r>
              <a:rPr lang="en-GB" dirty="0"/>
              <a:t>: Algorithm is applied to one of the most common bench- mark problems for plane truss optimization.</a:t>
            </a:r>
          </a:p>
          <a:p>
            <a:pPr marL="285750" indent="-285750"/>
            <a:r>
              <a:rPr lang="en-GB" dirty="0"/>
              <a:t>Only the sectional areas are subject to optimization, as node locations and bar connections are fixed. </a:t>
            </a:r>
          </a:p>
          <a:p>
            <a:pPr marL="285750" indent="-285750"/>
            <a:r>
              <a:rPr lang="en-GB" dirty="0"/>
              <a:t>The results are compared with the (</a:t>
            </a:r>
            <a:r>
              <a:rPr lang="en-GB" dirty="0" err="1"/>
              <a:t>Baykasoğlu</a:t>
            </a:r>
            <a:r>
              <a:rPr lang="en-GB" dirty="0"/>
              <a:t> Adil1 </a:t>
            </a:r>
            <a:r>
              <a:rPr lang="en-GB" dirty="0" err="1"/>
              <a:t>etal</a:t>
            </a:r>
            <a:r>
              <a:rPr lang="en-GB" dirty="0"/>
              <a:t> (Optimal design of truss structures using weighted superposition attraction algorithm)  in page no: 969) &amp; changing the number of generation and the population sizes with varying mutation probability.</a:t>
            </a:r>
          </a:p>
          <a:p>
            <a:pPr marL="285750" indent="-285750"/>
            <a:r>
              <a:rPr lang="en-GB" dirty="0"/>
              <a:t>It’s assumed that the bars are made of aluminium. The problem’s static scheme is given below: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D27EC-E454-6D41-80B8-F22989EF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45" y="3314240"/>
            <a:ext cx="2671546" cy="1753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F724B-7707-4966-AFF6-0EFB51D131B0}"/>
              </a:ext>
            </a:extLst>
          </p:cNvPr>
          <p:cNvSpPr txBox="1"/>
          <p:nvPr/>
        </p:nvSpPr>
        <p:spPr>
          <a:xfrm>
            <a:off x="3494527" y="4961978"/>
            <a:ext cx="309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10:Benchmark Truss Structure</a:t>
            </a:r>
          </a:p>
        </p:txBody>
      </p:sp>
    </p:spTree>
    <p:extLst>
      <p:ext uri="{BB962C8B-B14F-4D97-AF65-F5344CB8AC3E}">
        <p14:creationId xmlns:p14="http://schemas.microsoft.com/office/powerpoint/2010/main" val="373933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F3DB-2D89-4B26-9CBD-6F636E6FEAE4}"/>
              </a:ext>
            </a:extLst>
          </p:cNvPr>
          <p:cNvSpPr txBox="1"/>
          <p:nvPr/>
        </p:nvSpPr>
        <p:spPr>
          <a:xfrm>
            <a:off x="569301" y="289169"/>
            <a:ext cx="89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897DB-10A5-4E66-B5F3-FA2BD7CD719B}"/>
              </a:ext>
            </a:extLst>
          </p:cNvPr>
          <p:cNvSpPr txBox="1"/>
          <p:nvPr/>
        </p:nvSpPr>
        <p:spPr>
          <a:xfrm>
            <a:off x="569302" y="883138"/>
            <a:ext cx="397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66AEF-BA8B-4D81-8831-2C1F6414C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0"/>
          <a:stretch/>
        </p:blipFill>
        <p:spPr>
          <a:xfrm>
            <a:off x="5661469" y="1699088"/>
            <a:ext cx="3726193" cy="3270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BE5C7-AAF8-4168-8C56-BE25428A0F3C}"/>
              </a:ext>
            </a:extLst>
          </p:cNvPr>
          <p:cNvSpPr txBox="1"/>
          <p:nvPr/>
        </p:nvSpPr>
        <p:spPr>
          <a:xfrm>
            <a:off x="5537807" y="791146"/>
            <a:ext cx="397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80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7516E-7978-46EA-A99F-FE9D406D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5" y="1759881"/>
            <a:ext cx="3919843" cy="3089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4FC75-7365-4EB5-8CC7-97045B175359}"/>
              </a:ext>
            </a:extLst>
          </p:cNvPr>
          <p:cNvSpPr txBox="1"/>
          <p:nvPr/>
        </p:nvSpPr>
        <p:spPr>
          <a:xfrm>
            <a:off x="1634608" y="4969232"/>
            <a:ext cx="700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11:Fitness and Iteration Plots with varying Population size &amp; mutation probability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6890BEC-C9DD-4DB6-B82C-81A4F517330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216574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F3DB-2D89-4B26-9CBD-6F636E6FEAE4}"/>
              </a:ext>
            </a:extLst>
          </p:cNvPr>
          <p:cNvSpPr txBox="1"/>
          <p:nvPr/>
        </p:nvSpPr>
        <p:spPr>
          <a:xfrm>
            <a:off x="569301" y="289169"/>
            <a:ext cx="89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897DB-10A5-4E66-B5F3-FA2BD7CD719B}"/>
              </a:ext>
            </a:extLst>
          </p:cNvPr>
          <p:cNvSpPr txBox="1"/>
          <p:nvPr/>
        </p:nvSpPr>
        <p:spPr>
          <a:xfrm>
            <a:off x="569301" y="726500"/>
            <a:ext cx="396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100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22C66-9512-4BBF-85F1-9ECF640F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91" y="1649830"/>
            <a:ext cx="4007114" cy="337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54AB7-926B-402F-860D-008108C24170}"/>
              </a:ext>
            </a:extLst>
          </p:cNvPr>
          <p:cNvSpPr txBox="1"/>
          <p:nvPr/>
        </p:nvSpPr>
        <p:spPr>
          <a:xfrm>
            <a:off x="1634608" y="4969232"/>
            <a:ext cx="700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12:Fitness and Iteration Plots with varying Population size &amp; mutation probability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C72818F-ED58-45FD-8A65-8E4F2C30A809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162839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F3DB-2D89-4B26-9CBD-6F636E6FEAE4}"/>
              </a:ext>
            </a:extLst>
          </p:cNvPr>
          <p:cNvSpPr txBox="1"/>
          <p:nvPr/>
        </p:nvSpPr>
        <p:spPr>
          <a:xfrm>
            <a:off x="569301" y="289169"/>
            <a:ext cx="89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897DB-10A5-4E66-B5F3-FA2BD7CD719B}"/>
              </a:ext>
            </a:extLst>
          </p:cNvPr>
          <p:cNvSpPr txBox="1"/>
          <p:nvPr/>
        </p:nvSpPr>
        <p:spPr>
          <a:xfrm>
            <a:off x="569303" y="883138"/>
            <a:ext cx="389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80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50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0B8FB-DE7D-4F60-BA3B-D8F68C49A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5" t="5010"/>
          <a:stretch/>
        </p:blipFill>
        <p:spPr>
          <a:xfrm>
            <a:off x="569300" y="1806468"/>
            <a:ext cx="4209753" cy="3270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069EC-F92F-DB4D-8AD8-9C2540CE4BFA}"/>
              </a:ext>
            </a:extLst>
          </p:cNvPr>
          <p:cNvSpPr txBox="1"/>
          <p:nvPr/>
        </p:nvSpPr>
        <p:spPr>
          <a:xfrm>
            <a:off x="4940134" y="883138"/>
            <a:ext cx="389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80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80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77E5B-E2BC-AB40-A0FB-F43FAFD4B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8" t="4929" b="1617"/>
          <a:stretch/>
        </p:blipFill>
        <p:spPr>
          <a:xfrm>
            <a:off x="4940134" y="1872619"/>
            <a:ext cx="4370830" cy="3270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606CE-566B-479F-83AE-585C2BD36C13}"/>
              </a:ext>
            </a:extLst>
          </p:cNvPr>
          <p:cNvSpPr txBox="1"/>
          <p:nvPr/>
        </p:nvSpPr>
        <p:spPr>
          <a:xfrm>
            <a:off x="1634608" y="4969232"/>
            <a:ext cx="700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13:Fitness and Iteration Plots with varying Population size &amp; mutation probability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860D6B35-2041-4F25-B0C7-1DAA761E15A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38135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280706-B7ED-44A7-A5A7-37D1BB1E5806}"/>
              </a:ext>
            </a:extLst>
          </p:cNvPr>
          <p:cNvSpPr txBox="1"/>
          <p:nvPr/>
        </p:nvSpPr>
        <p:spPr>
          <a:xfrm>
            <a:off x="656402" y="1066803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656402" y="785067"/>
            <a:ext cx="864096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rear frame is designed using Abaqus, a shell structure, and a vibration boundary condition. Based on the experimental vibration investigation, strain and acceleration signals are obtained.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points are extracted from the time-frequency analysis of the Short-time Fourier Transform using MATLAB, and the critical stresses are estimated using the Dynamic Implicit technique.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Abaqus connector element, a spring-mass system is created to validate the simulation and experimental results.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parametric analysis is performed with different spring, mass, and damping values to understand the influence of mass, spring, and damping coefficients on acceleration signals.</a:t>
            </a: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246095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F3DB-2D89-4B26-9CBD-6F636E6FEAE4}"/>
              </a:ext>
            </a:extLst>
          </p:cNvPr>
          <p:cNvSpPr txBox="1"/>
          <p:nvPr/>
        </p:nvSpPr>
        <p:spPr>
          <a:xfrm>
            <a:off x="569301" y="289169"/>
            <a:ext cx="89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897DB-10A5-4E66-B5F3-FA2BD7CD719B}"/>
              </a:ext>
            </a:extLst>
          </p:cNvPr>
          <p:cNvSpPr txBox="1"/>
          <p:nvPr/>
        </p:nvSpPr>
        <p:spPr>
          <a:xfrm>
            <a:off x="569302" y="883138"/>
            <a:ext cx="397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80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size  100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Mutation probability  0.6,0.7,0.8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337C1-3666-40B9-8BC4-D8EB88999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9"/>
          <a:stretch/>
        </p:blipFill>
        <p:spPr>
          <a:xfrm>
            <a:off x="2577758" y="1798061"/>
            <a:ext cx="4761585" cy="3289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4E044C-0499-4151-AEBF-5C430C71E8AA}"/>
              </a:ext>
            </a:extLst>
          </p:cNvPr>
          <p:cNvSpPr txBox="1"/>
          <p:nvPr/>
        </p:nvSpPr>
        <p:spPr>
          <a:xfrm>
            <a:off x="1634608" y="4969232"/>
            <a:ext cx="700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14:Fitness and Iteration Plots with varying Population size &amp; mutation probability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1E8AE37-D1D1-4390-B72D-C78C258F014A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879872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GB" dirty="0"/>
              <a:t>The solutions are compared to the paper’s findings, which provide the Penalty function values (IP and P2 values are selected based on trail and error method). There is a percentage of error with the results in the paper due to the Penalty parameter values chosen. </a:t>
            </a:r>
            <a:endParaRPr lang="en-IN" dirty="0"/>
          </a:p>
          <a:p>
            <a:pPr marL="285750" indent="-285750"/>
            <a:r>
              <a:rPr lang="en-GB" dirty="0"/>
              <a:t>According to the graph above, as population size and mutation probability increase. </a:t>
            </a:r>
          </a:p>
          <a:p>
            <a:pPr marL="285750" indent="-285750"/>
            <a:r>
              <a:rPr lang="en-GB" dirty="0"/>
              <a:t>A lower value of mutation probability means more mutation, requiring the algorithm to discover new areas of the design space, while a higher value means more crossover, enabling the algorithm to further optimize locally the solutions so far. </a:t>
            </a:r>
          </a:p>
          <a:p>
            <a:pPr marL="285750" indent="-285750"/>
            <a:r>
              <a:rPr lang="en-GB" dirty="0"/>
              <a:t>Trusses, like bars, only support compressive and tensile forces. At the nodes, all forces are applied.</a:t>
            </a:r>
            <a:endParaRPr lang="en-IN" dirty="0"/>
          </a:p>
          <a:p>
            <a:pPr marL="285750" indent="-285750" fontAlgn="auto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3766822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algn="ctr"/>
            <a:r>
              <a:rPr lang="en-IN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/>
            <a:r>
              <a:rPr lang="en-GB" dirty="0">
                <a:latin typeface="Calibri" panose="020F0502020204030204" pitchFamily="34" charset="0"/>
              </a:rPr>
              <a:t>Unit testing is a software testing process that involves putting individual units of source code through a series of tests to see whether they are ready for use (Source). </a:t>
            </a:r>
          </a:p>
          <a:p>
            <a:pPr marL="285750" indent="-285750"/>
            <a:r>
              <a:rPr lang="en-GB" dirty="0">
                <a:latin typeface="Calibri" panose="020F0502020204030204" pitchFamily="34" charset="0"/>
              </a:rPr>
              <a:t>For this program, I have conducted unit test for the below mentioned functions </a:t>
            </a:r>
            <a:r>
              <a:rPr lang="en-IN" dirty="0"/>
              <a:t>                               </a:t>
            </a:r>
          </a:p>
          <a:p>
            <a:pPr fontAlgn="auto"/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43947-85BB-4149-A3DD-E956D0FE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" t="8365" r="3495" b="13626"/>
          <a:stretch/>
        </p:blipFill>
        <p:spPr>
          <a:xfrm>
            <a:off x="4449736" y="3623776"/>
            <a:ext cx="5212641" cy="1132373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F619FC-13D4-254B-9CDE-62DDB5E8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61857"/>
              </p:ext>
            </p:extLst>
          </p:nvPr>
        </p:nvGraphicFramePr>
        <p:xfrm>
          <a:off x="950153" y="2083604"/>
          <a:ext cx="310491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919">
                  <a:extLst>
                    <a:ext uri="{9D8B030D-6E8A-4147-A177-3AD203B41FA5}">
                      <a16:colId xmlns:a16="http://schemas.microsoft.com/office/drawing/2014/main" val="3203564991"/>
                    </a:ext>
                  </a:extLst>
                </a:gridCol>
              </a:tblGrid>
              <a:tr h="2833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33906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all elements in input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80282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74253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7922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94326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93086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scaled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20837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forced vector calc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57210"/>
                  </a:ext>
                </a:extLst>
              </a:tr>
              <a:tr h="2833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restrained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dofs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88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03A8D6-CD85-4876-B7A5-5D5147935C05}"/>
              </a:ext>
            </a:extLst>
          </p:cNvPr>
          <p:cNvSpPr txBox="1"/>
          <p:nvPr/>
        </p:nvSpPr>
        <p:spPr>
          <a:xfrm>
            <a:off x="5879581" y="4756149"/>
            <a:ext cx="23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15:Functionality Test</a:t>
            </a:r>
          </a:p>
        </p:txBody>
      </p:sp>
    </p:spTree>
    <p:extLst>
      <p:ext uri="{BB962C8B-B14F-4D97-AF65-F5344CB8AC3E}">
        <p14:creationId xmlns:p14="http://schemas.microsoft.com/office/powerpoint/2010/main" val="28039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0800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7A56B-43D5-A94A-AE81-2BF614244E8A}"/>
              </a:ext>
            </a:extLst>
          </p:cNvPr>
          <p:cNvSpPr txBox="1"/>
          <p:nvPr/>
        </p:nvSpPr>
        <p:spPr>
          <a:xfrm>
            <a:off x="630262" y="2127389"/>
            <a:ext cx="8942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52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656402" y="785067"/>
            <a:ext cx="864096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domain Analysis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(Heng, 1998):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 Analysis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(Brie, 2000):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Frequency Analysis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(Mori, 1996):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time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(STFT)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(WT)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packet transform (WPT)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Hilbert-Huang Transform (HHT)</a:t>
            </a:r>
            <a:endParaRPr lang="en-GB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domain Analysis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(Heng, 1998):</a:t>
            </a:r>
            <a:endParaRPr lang="de-DE" sz="1600" b="0" i="0" u="none" strike="noStrike" kern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 to evaluate the presence of flaws in bearing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such as RMS, Crest factor, Kurtosis are examined</a:t>
            </a:r>
          </a:p>
          <a:p>
            <a:pPr>
              <a:lnSpc>
                <a:spcPct val="150000"/>
              </a:lnSpc>
            </a:pP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27782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656402" y="785067"/>
            <a:ext cx="864096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 Analysis</a:t>
            </a:r>
            <a:r>
              <a:rPr lang="en-GB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(Brie, 2000):</a:t>
            </a:r>
            <a:endParaRPr lang="en-GB" sz="1600" b="0" i="0" u="none" strike="noStrike" baseline="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Investigates on spalled bearing vibration model and conventional techniques and the constraints of time-frequency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defect is minor, the gear signal can compensate for the bearing’s contribution.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Utilizing time-frequency vibration analysis </a:t>
            </a:r>
            <a:b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helps overcome the limitations of both </a:t>
            </a:r>
            <a:b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temporal domain and frequency analysis.  </a:t>
            </a: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59E36-6382-4D82-D097-87C7539B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74" y="2222232"/>
            <a:ext cx="4471624" cy="2556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Signal Analysis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AD5E-D83C-993C-76EE-88E342F61783}"/>
              </a:ext>
            </a:extLst>
          </p:cNvPr>
          <p:cNvSpPr txBox="1"/>
          <p:nvPr/>
        </p:nvSpPr>
        <p:spPr>
          <a:xfrm>
            <a:off x="3078764" y="4678093"/>
            <a:ext cx="7001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 Single point defect bearing vibration signal analysis </a:t>
            </a:r>
            <a:r>
              <a:rPr lang="en-GB" sz="16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(Brie, 2000)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(a) time domain vibration signal (b) amplitude spectrum 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1392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656402" y="785067"/>
            <a:ext cx="864096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Frequency Analysis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(Mori, 1996):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focus of time-frequency analysis is to identify and describe instances in which the frequency information of a signal varies over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Wavelet transf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is applied to vibration analysis of accelerometer signal to detect spalling and rolling elements.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difficulty in identifying impulsive actions is because the amplitude of the </a:t>
            </a:r>
            <a:r>
              <a:rPr lang="en-GB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</a:t>
            </a:r>
            <a:endParaRPr lang="en-GB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Signal Analysis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353030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EF8F3-9D53-4224-88B9-BCA06140D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9" t="3484" r="12258" b="26363"/>
          <a:stretch/>
        </p:blipFill>
        <p:spPr>
          <a:xfrm>
            <a:off x="224556" y="1412601"/>
            <a:ext cx="4770346" cy="1723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D6943-1473-4E24-BE82-EE740098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02" y="1530314"/>
            <a:ext cx="5040313" cy="2115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54C76E-4159-4249-9FB0-E8187889A09E}"/>
              </a:ext>
            </a:extLst>
          </p:cNvPr>
          <p:cNvSpPr txBox="1"/>
          <p:nvPr/>
        </p:nvSpPr>
        <p:spPr>
          <a:xfrm>
            <a:off x="837117" y="3136590"/>
            <a:ext cx="310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1: Truss Structure to Optimize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15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9"/>
            <a:ext cx="8640961" cy="264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The penalty function is applied to nonconforming individuals to deal with nonlinear constraints. </a:t>
            </a:r>
          </a:p>
          <a:p>
            <a:endParaRPr lang="en-GB" dirty="0"/>
          </a:p>
          <a:p>
            <a:r>
              <a:rPr lang="en-GB" dirty="0"/>
              <a:t>The mass of the truss (which must be minimized), but depending on the severity of the constraint violating, this value is then penalized by a certain amount.</a:t>
            </a:r>
          </a:p>
          <a:p>
            <a:endParaRPr lang="en-IN" dirty="0"/>
          </a:p>
          <a:p>
            <a:r>
              <a:rPr lang="en-GB" dirty="0"/>
              <a:t>Penalty Function: The goal of penalty functions is to turn constrained problems into unconstrained ones by imposing an artificial penalty for breaking the constraint.</a:t>
            </a:r>
          </a:p>
          <a:p>
            <a:pPr marL="10800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04E6E-92F1-4978-9034-25C346DA8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72"/>
          <a:stretch/>
        </p:blipFill>
        <p:spPr>
          <a:xfrm>
            <a:off x="1769593" y="3467980"/>
            <a:ext cx="6724010" cy="1219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91BE7-C3A9-4796-A0E4-BBD9D9B3A573}"/>
              </a:ext>
            </a:extLst>
          </p:cNvPr>
          <p:cNvSpPr txBox="1"/>
          <p:nvPr/>
        </p:nvSpPr>
        <p:spPr>
          <a:xfrm>
            <a:off x="4262010" y="4524260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Figure 2: </a:t>
            </a:r>
            <a:r>
              <a:rPr lang="de-DE"/>
              <a:t>Penalty Function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544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A877-0082-44EB-A829-0C142BE74E1F}"/>
              </a:ext>
            </a:extLst>
          </p:cNvPr>
          <p:cNvSpPr txBox="1"/>
          <p:nvPr/>
        </p:nvSpPr>
        <p:spPr>
          <a:xfrm>
            <a:off x="503806" y="263356"/>
            <a:ext cx="9071643" cy="430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64A8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CF43-D552-4EDE-B4F6-28EB99505386}"/>
              </a:ext>
            </a:extLst>
          </p:cNvPr>
          <p:cNvSpPr txBox="1"/>
          <p:nvPr/>
        </p:nvSpPr>
        <p:spPr>
          <a:xfrm>
            <a:off x="503998" y="914400"/>
            <a:ext cx="6902641" cy="37004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Source Han Sans CN Regular" pitchFamily="2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36C67-5F68-4875-958F-86B3A7FE1D7F}"/>
              </a:ext>
            </a:extLst>
          </p:cNvPr>
          <p:cNvSpPr txBox="1"/>
          <p:nvPr/>
        </p:nvSpPr>
        <p:spPr>
          <a:xfrm>
            <a:off x="503806" y="900068"/>
            <a:ext cx="8640961" cy="3856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450900" lvl="0" indent="-342900" algn="just" hangingPunct="0">
              <a:spcBef>
                <a:spcPts val="565"/>
              </a:spcBef>
              <a:buFont typeface="Arial" panose="020B0604020202020204" pitchFamily="34" charset="0"/>
              <a:buChar char="•"/>
              <a:defRPr b="0" i="0" u="none" strike="noStrike" kern="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The algorithm begins by creating a population of candidate solutions at random within the design space (allowable parameters range).</a:t>
            </a:r>
          </a:p>
          <a:p>
            <a:endParaRPr lang="en-IN" dirty="0"/>
          </a:p>
          <a:p>
            <a:r>
              <a:rPr lang="en-GB" dirty="0"/>
              <a:t>From here, the population is iterated in a loop (each loop giving birth to a new generation of individuals), ideally evolving to an optimal solution.</a:t>
            </a:r>
          </a:p>
          <a:p>
            <a:endParaRPr lang="en-IN" dirty="0"/>
          </a:p>
          <a:p>
            <a:r>
              <a:rPr lang="en-GB" dirty="0"/>
              <a:t>Each individual in the population is assigned a fitness value based on the total mass of the proposed solution and how well it conforms to the overall stress and maximum permissible displacement using FEM.</a:t>
            </a:r>
          </a:p>
          <a:p>
            <a:endParaRPr lang="en-IN" dirty="0"/>
          </a:p>
          <a:p>
            <a:r>
              <a:rPr lang="en-GB" dirty="0"/>
              <a:t>While the Genetic Algorithm and FEM seem to have a straightforward work flow, their implementation is quite difficult.</a:t>
            </a:r>
            <a:endParaRPr lang="en-IN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D56A4-AA45-4732-83EC-35DC4126658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033198" y="5209199"/>
            <a:ext cx="8743100" cy="43088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programming project, Venkatasubramanian Sundaramoorthy| The Micromechanical Materials Modelling (MiMM) group|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Bergakademie Freiberg</a:t>
            </a:r>
          </a:p>
        </p:txBody>
      </p:sp>
    </p:spTree>
    <p:extLst>
      <p:ext uri="{BB962C8B-B14F-4D97-AF65-F5344CB8AC3E}">
        <p14:creationId xmlns:p14="http://schemas.microsoft.com/office/powerpoint/2010/main" val="1292803094"/>
      </p:ext>
    </p:extLst>
  </p:cSld>
  <p:clrMapOvr>
    <a:masterClrMapping/>
  </p:clrMapOvr>
</p:sld>
</file>

<file path=ppt/theme/theme1.xml><?xml version="1.0" encoding="utf-8"?>
<a:theme xmlns:a="http://schemas.openxmlformats.org/drawingml/2006/main" name="MiMM (16:9)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MM (16:9) 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../../../../../Templates/TUBAF/TUBAF,%20white,%2016:9.otp</Template>
  <TotalTime>0</TotalTime>
  <Words>2926</Words>
  <Application>Microsoft Office PowerPoint</Application>
  <PresentationFormat>Custom</PresentationFormat>
  <Paragraphs>446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Cambria Math</vt:lpstr>
      <vt:lpstr>Carlito</vt:lpstr>
      <vt:lpstr>Futura Lt BT</vt:lpstr>
      <vt:lpstr>Liberation Sans</vt:lpstr>
      <vt:lpstr>Liberation Serif</vt:lpstr>
      <vt:lpstr>OpenSymbol</vt:lpstr>
      <vt:lpstr>StarSymbol</vt:lpstr>
      <vt:lpstr>Times New Roman</vt:lpstr>
      <vt:lpstr>Wingdings</vt:lpstr>
      <vt:lpstr>MiMM (16:9) Title</vt:lpstr>
      <vt:lpstr>MiMM (16:9) Default</vt:lpstr>
      <vt:lpstr>Master Thesis Calculation of Mechanical Stress of a Motorcycle Rear-frame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TUBAF, white, 16:9</dc:title>
  <dc:creator>Stefan Sandfeld</dc:creator>
  <cp:lastModifiedBy>Venkatasubramanian Sundaramoorthy</cp:lastModifiedBy>
  <cp:revision>651</cp:revision>
  <dcterms:created xsi:type="dcterms:W3CDTF">2017-10-03T20:28:20Z</dcterms:created>
  <dcterms:modified xsi:type="dcterms:W3CDTF">2022-06-11T20:57:45Z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  <property fmtid="{D5CDD505-2E9C-101B-9397-08002B2CF9AE}" pid="13" name="TexMathsIgnorePreamble">
    <vt:lpwstr>FALSE</vt:lpwstr>
  </property>
  <property fmtid="{D5CDD505-2E9C-101B-9397-08002B2CF9AE}" pid="14" name="TexMathsPreamble">
    <vt:lpwstr>\documentclass{article}§§%%%%%%%%%%%%%%%%%%%%%%%%%%%%%%%%%%%%%%%%%%%%%%%%%%%%%%%%%%%%%%%%%%%%%%%%%%%%%%%%%%%%%%%%%§\usepackage{amsmath}§\usepackage{amssymb, bm}§\usepackage{array}§\usepackage[usenames]{color}§\usepackage{enumitem}§\usepackage{wasysym} % s</vt:lpwstr>
  </property>
</Properties>
</file>