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410" r:id="rId5"/>
    <p:sldId id="383" r:id="rId6"/>
    <p:sldId id="411" r:id="rId7"/>
    <p:sldId id="389" r:id="rId8"/>
    <p:sldId id="413" r:id="rId9"/>
    <p:sldId id="391" r:id="rId10"/>
    <p:sldId id="397" r:id="rId11"/>
    <p:sldId id="408" r:id="rId12"/>
    <p:sldId id="407" r:id="rId13"/>
    <p:sldId id="406" r:id="rId14"/>
    <p:sldId id="405" r:id="rId15"/>
    <p:sldId id="404" r:id="rId16"/>
    <p:sldId id="403" r:id="rId17"/>
    <p:sldId id="3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0116AA-7ACB-4350-BAC4-FEAE4BC8A827}" v="1" dt="2025-09-10T08:14:22.180"/>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p:scale>
          <a:sx n="75" d="100"/>
          <a:sy n="75" d="100"/>
        </p:scale>
        <p:origin x="974" y="22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ve nive" userId="9d75d9c2248a7a3f" providerId="LiveId" clId="{B4C250DB-5C8E-44B4-8D6E-859546C628AB}"/>
    <pc:docChg chg="modSld">
      <pc:chgData name="nive nive" userId="9d75d9c2248a7a3f" providerId="LiveId" clId="{B4C250DB-5C8E-44B4-8D6E-859546C628AB}" dt="2025-09-10T08:14:22.169" v="0"/>
      <pc:docMkLst>
        <pc:docMk/>
      </pc:docMkLst>
      <pc:sldChg chg="modAnim">
        <pc:chgData name="nive nive" userId="9d75d9c2248a7a3f" providerId="LiveId" clId="{B4C250DB-5C8E-44B4-8D6E-859546C628AB}" dt="2025-09-10T08:14:22.169" v="0"/>
        <pc:sldMkLst>
          <pc:docMk/>
          <pc:sldMk cId="2874976973" sldId="41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9/10/2025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9/10/2025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5144881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4050233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2864498" y="411479"/>
            <a:ext cx="8931806" cy="2686284"/>
          </a:xfrm>
        </p:spPr>
        <p:txBody>
          <a:bodyPr/>
          <a:lstStyle/>
          <a:p>
            <a:pPr algn="ctr"/>
            <a:r>
              <a:rPr lang="sv-SE" b="0" dirty="0"/>
              <a:t>Cyber Risk Detection in Teenage Internet Usage Patterns</a:t>
            </a:r>
            <a:endParaRPr lang="en-US" dirty="0"/>
          </a:p>
        </p:txBody>
      </p:sp>
    </p:spTree>
    <p:extLst>
      <p:ext uri="{BB962C8B-B14F-4D97-AF65-F5344CB8AC3E}">
        <p14:creationId xmlns:p14="http://schemas.microsoft.com/office/powerpoint/2010/main" val="339030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ctrTitle"/>
          </p:nvPr>
        </p:nvSpPr>
        <p:spPr>
          <a:xfrm>
            <a:off x="7454095" y="430529"/>
            <a:ext cx="4332139" cy="796387"/>
          </a:xfrm>
        </p:spPr>
        <p:txBody>
          <a:bodyPr/>
          <a:lstStyle/>
          <a:p>
            <a:r>
              <a:rPr lang="en-US" dirty="0"/>
              <a:t>Insights</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type="body" sz="quarter" idx="11"/>
          </p:nvPr>
        </p:nvSpPr>
        <p:spPr>
          <a:xfrm>
            <a:off x="6299835" y="1909823"/>
            <a:ext cx="5486400" cy="4304699"/>
          </a:xfrm>
        </p:spPr>
        <p:txBody>
          <a:bodyPr>
            <a:normAutofit/>
          </a:bodyPr>
          <a:lstStyle/>
          <a:p>
            <a:pPr marL="342900" indent="-342900">
              <a:buFont typeface="Wingdings" panose="05000000000000000000" pitchFamily="2" charset="2"/>
              <a:buChar char="§"/>
            </a:pPr>
            <a:r>
              <a:rPr lang="en-US" b="0" dirty="0"/>
              <a:t>Wi-Fi is the most common (over 40,000 users), followed by Cellular.</a:t>
            </a:r>
          </a:p>
          <a:p>
            <a:pPr marL="342900" indent="-342900">
              <a:buFont typeface="Wingdings" panose="05000000000000000000" pitchFamily="2" charset="2"/>
              <a:buChar char="§"/>
            </a:pPr>
            <a:endParaRPr lang="en-US" b="0" dirty="0"/>
          </a:p>
          <a:p>
            <a:pPr marL="342900" indent="-342900">
              <a:buFont typeface="Wingdings" panose="05000000000000000000" pitchFamily="2" charset="2"/>
              <a:buChar char="§"/>
            </a:pPr>
            <a:r>
              <a:rPr lang="en-US" b="0" dirty="0"/>
              <a:t> Few use Ethernet or Other connections.</a:t>
            </a:r>
          </a:p>
          <a:p>
            <a:pPr marL="342900" indent="-342900">
              <a:buFont typeface="Wingdings" panose="05000000000000000000" pitchFamily="2" charset="2"/>
              <a:buChar char="§"/>
            </a:pPr>
            <a:endParaRPr lang="en-US" b="0" dirty="0"/>
          </a:p>
          <a:p>
            <a:pPr marL="342900" indent="-342900">
              <a:buFont typeface="Wingdings" panose="05000000000000000000" pitchFamily="2" charset="2"/>
              <a:buChar char="§"/>
            </a:pPr>
            <a:endParaRPr lang="en-US" b="0" dirty="0"/>
          </a:p>
          <a:p>
            <a:pPr marL="342900" indent="-342900">
              <a:buFont typeface="Wingdings" panose="05000000000000000000" pitchFamily="2" charset="2"/>
              <a:buChar char="§"/>
            </a:pPr>
            <a:r>
              <a:rPr lang="en-US" b="0" dirty="0"/>
              <a:t>Risk exposure is higher on Wi-Fi and Mobile Networks due to frequent usage.</a:t>
            </a:r>
          </a:p>
          <a:p>
            <a:endParaRPr lang="en-US" dirty="0"/>
          </a:p>
        </p:txBody>
      </p:sp>
      <p:pic>
        <p:nvPicPr>
          <p:cNvPr id="8" name="Picture Placeholder 7">
            <a:extLst>
              <a:ext uri="{FF2B5EF4-FFF2-40B4-BE49-F238E27FC236}">
                <a16:creationId xmlns:a16="http://schemas.microsoft.com/office/drawing/2014/main" id="{A0517A8B-EEF2-8AA7-195B-56E9EB8EA1B8}"/>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871" r="35727" b="32041"/>
          <a:stretch>
            <a:fillRect/>
          </a:stretch>
        </p:blipFill>
        <p:spPr>
          <a:xfrm>
            <a:off x="0" y="0"/>
            <a:ext cx="6181534" cy="6643868"/>
          </a:xfrm>
        </p:spPr>
      </p:pic>
    </p:spTree>
    <p:extLst>
      <p:ext uri="{BB962C8B-B14F-4D97-AF65-F5344CB8AC3E}">
        <p14:creationId xmlns:p14="http://schemas.microsoft.com/office/powerpoint/2010/main" val="29836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1000"/>
                                        <p:tgtEl>
                                          <p:spTgt spid="3">
                                            <p:txEl>
                                              <p:pRg st="5" end="5"/>
                                            </p:txEl>
                                          </p:spTgt>
                                        </p:tgtEl>
                                      </p:cBhvr>
                                    </p:animEffect>
                                    <p:anim calcmode="lin" valueType="num">
                                      <p:cBhvr>
                                        <p:cTn id="3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ctrTitle"/>
          </p:nvPr>
        </p:nvSpPr>
        <p:spPr>
          <a:xfrm>
            <a:off x="594360" y="411479"/>
            <a:ext cx="5486400" cy="1116379"/>
          </a:xfrm>
        </p:spPr>
        <p:txBody>
          <a:bodyPr/>
          <a:lstStyle/>
          <a:p>
            <a:r>
              <a:rPr lang="en-US" dirty="0"/>
              <a:t>Models Used</a:t>
            </a:r>
          </a:p>
        </p:txBody>
      </p:sp>
      <p:sp>
        <p:nvSpPr>
          <p:cNvPr id="4" name="Content Placeholder 3">
            <a:extLst>
              <a:ext uri="{FF2B5EF4-FFF2-40B4-BE49-F238E27FC236}">
                <a16:creationId xmlns:a16="http://schemas.microsoft.com/office/drawing/2014/main" id="{CDB14AAA-1F04-769D-E7F0-4F68C8EB9283}"/>
              </a:ext>
            </a:extLst>
          </p:cNvPr>
          <p:cNvSpPr>
            <a:spLocks noGrp="1"/>
          </p:cNvSpPr>
          <p:nvPr>
            <p:ph type="body" sz="quarter" idx="11"/>
          </p:nvPr>
        </p:nvSpPr>
        <p:spPr>
          <a:xfrm>
            <a:off x="594360" y="2048719"/>
            <a:ext cx="5486400" cy="4146753"/>
          </a:xfrm>
        </p:spPr>
        <p:txBody>
          <a:bodyPr/>
          <a:lstStyle/>
          <a:p>
            <a:pPr marL="342900" indent="-342900">
              <a:lnSpc>
                <a:spcPct val="150000"/>
              </a:lnSpc>
              <a:buFont typeface="Wingdings" panose="05000000000000000000" pitchFamily="2" charset="2"/>
              <a:buChar char="q"/>
            </a:pPr>
            <a:r>
              <a:rPr lang="en-IN" b="0" dirty="0"/>
              <a:t>Logistic Regression</a:t>
            </a:r>
          </a:p>
          <a:p>
            <a:pPr marL="342900" indent="-342900">
              <a:lnSpc>
                <a:spcPct val="150000"/>
              </a:lnSpc>
              <a:buFont typeface="Wingdings" panose="05000000000000000000" pitchFamily="2" charset="2"/>
              <a:buChar char="q"/>
            </a:pPr>
            <a:r>
              <a:rPr lang="en-IN" b="0" dirty="0"/>
              <a:t>Decision Tree Classifier</a:t>
            </a:r>
          </a:p>
          <a:p>
            <a:pPr marL="342900" indent="-342900">
              <a:lnSpc>
                <a:spcPct val="150000"/>
              </a:lnSpc>
              <a:buFont typeface="Wingdings" panose="05000000000000000000" pitchFamily="2" charset="2"/>
              <a:buChar char="q"/>
            </a:pPr>
            <a:r>
              <a:rPr lang="en-IN" b="0" dirty="0"/>
              <a:t> Random Forest Classifier</a:t>
            </a:r>
          </a:p>
          <a:p>
            <a:pPr marL="342900" indent="-342900">
              <a:lnSpc>
                <a:spcPct val="150000"/>
              </a:lnSpc>
              <a:buFont typeface="Wingdings" panose="05000000000000000000" pitchFamily="2" charset="2"/>
              <a:buChar char="q"/>
            </a:pPr>
            <a:r>
              <a:rPr lang="en-IN" b="0" dirty="0"/>
              <a:t> K-Nearest </a:t>
            </a:r>
            <a:r>
              <a:rPr lang="en-IN" b="0" dirty="0" err="1"/>
              <a:t>Neighbors</a:t>
            </a:r>
            <a:r>
              <a:rPr lang="en-IN" b="0" dirty="0"/>
              <a:t> (KNN)</a:t>
            </a:r>
          </a:p>
          <a:p>
            <a:pPr marL="342900" indent="-342900">
              <a:lnSpc>
                <a:spcPct val="150000"/>
              </a:lnSpc>
              <a:buFont typeface="Wingdings" panose="05000000000000000000" pitchFamily="2" charset="2"/>
              <a:buChar char="q"/>
            </a:pPr>
            <a:r>
              <a:rPr lang="en-IN" b="0" dirty="0"/>
              <a:t> </a:t>
            </a:r>
            <a:r>
              <a:rPr lang="en-IN" b="0" dirty="0" err="1"/>
              <a:t>XGBoost</a:t>
            </a:r>
            <a:r>
              <a:rPr lang="en-IN" b="0" dirty="0"/>
              <a:t> Classifier</a:t>
            </a:r>
          </a:p>
          <a:p>
            <a:pPr marL="342900" indent="-342900">
              <a:lnSpc>
                <a:spcPct val="150000"/>
              </a:lnSpc>
              <a:buFont typeface="Wingdings" panose="05000000000000000000" pitchFamily="2" charset="2"/>
              <a:buChar char="q"/>
            </a:pPr>
            <a:r>
              <a:rPr lang="en-IN" b="0" dirty="0"/>
              <a:t> Gradient Boosting Classifier</a:t>
            </a:r>
          </a:p>
          <a:p>
            <a:endParaRPr lang="en-US" dirty="0"/>
          </a:p>
        </p:txBody>
      </p:sp>
    </p:spTree>
    <p:extLst>
      <p:ext uri="{BB962C8B-B14F-4D97-AF65-F5344CB8AC3E}">
        <p14:creationId xmlns:p14="http://schemas.microsoft.com/office/powerpoint/2010/main" val="4127695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1000"/>
                                        <p:tgtEl>
                                          <p:spTgt spid="4">
                                            <p:txEl>
                                              <p:pRg st="1" end="1"/>
                                            </p:txEl>
                                          </p:spTgt>
                                        </p:tgtEl>
                                      </p:cBhvr>
                                    </p:animEffect>
                                    <p:anim calcmode="lin" valueType="num">
                                      <p:cBhvr>
                                        <p:cTn id="2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1000"/>
                                        <p:tgtEl>
                                          <p:spTgt spid="4">
                                            <p:txEl>
                                              <p:pRg st="2" end="2"/>
                                            </p:txEl>
                                          </p:spTgt>
                                        </p:tgtEl>
                                      </p:cBhvr>
                                    </p:animEffect>
                                    <p:anim calcmode="lin" valueType="num">
                                      <p:cBhvr>
                                        <p:cTn id="2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1000"/>
                                        <p:tgtEl>
                                          <p:spTgt spid="4">
                                            <p:txEl>
                                              <p:pRg st="3" end="3"/>
                                            </p:txEl>
                                          </p:spTgt>
                                        </p:tgtEl>
                                      </p:cBhvr>
                                    </p:animEffect>
                                    <p:anim calcmode="lin" valueType="num">
                                      <p:cBhvr>
                                        <p:cTn id="3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animEffect transition="in" filter="fade">
                                      <p:cBhvr>
                                        <p:cTn id="41" dur="1000"/>
                                        <p:tgtEl>
                                          <p:spTgt spid="4">
                                            <p:txEl>
                                              <p:pRg st="4" end="4"/>
                                            </p:txEl>
                                          </p:spTgt>
                                        </p:tgtEl>
                                      </p:cBhvr>
                                    </p:animEffect>
                                    <p:anim calcmode="lin" valueType="num">
                                      <p:cBhvr>
                                        <p:cTn id="4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fade">
                                      <p:cBhvr>
                                        <p:cTn id="48" dur="1000"/>
                                        <p:tgtEl>
                                          <p:spTgt spid="4">
                                            <p:txEl>
                                              <p:pRg st="5" end="5"/>
                                            </p:txEl>
                                          </p:spTgt>
                                        </p:tgtEl>
                                      </p:cBhvr>
                                    </p:animEffect>
                                    <p:anim calcmode="lin" valueType="num">
                                      <p:cBhvr>
                                        <p:cTn id="4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ctrTitle"/>
          </p:nvPr>
        </p:nvSpPr>
        <p:spPr>
          <a:xfrm>
            <a:off x="4699635" y="257809"/>
            <a:ext cx="3200400" cy="993157"/>
          </a:xfrm>
        </p:spPr>
        <p:txBody>
          <a:bodyPr/>
          <a:lstStyle/>
          <a:p>
            <a:r>
              <a:rPr lang="en-US" dirty="0"/>
              <a:t>Results</a:t>
            </a:r>
          </a:p>
        </p:txBody>
      </p:sp>
      <p:pic>
        <p:nvPicPr>
          <p:cNvPr id="7" name="Picture Placeholder 6">
            <a:extLst>
              <a:ext uri="{FF2B5EF4-FFF2-40B4-BE49-F238E27FC236}">
                <a16:creationId xmlns:a16="http://schemas.microsoft.com/office/drawing/2014/main" id="{07050D34-928C-AAD5-CAC2-959B0E1DCF06}"/>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168" t="-456" r="1090" b="456"/>
          <a:stretch>
            <a:fillRect/>
          </a:stretch>
        </p:blipFill>
        <p:spPr>
          <a:xfrm>
            <a:off x="88087" y="2040318"/>
            <a:ext cx="6007913" cy="3471482"/>
          </a:xfrm>
        </p:spPr>
      </p:pic>
      <p:sp>
        <p:nvSpPr>
          <p:cNvPr id="3" name="Content Placeholder 2">
            <a:extLst>
              <a:ext uri="{FF2B5EF4-FFF2-40B4-BE49-F238E27FC236}">
                <a16:creationId xmlns:a16="http://schemas.microsoft.com/office/drawing/2014/main" id="{4096FB3A-B62C-3DAB-4FD1-B4EBDD650AEF}"/>
              </a:ext>
            </a:extLst>
          </p:cNvPr>
          <p:cNvSpPr>
            <a:spLocks noGrp="1"/>
          </p:cNvSpPr>
          <p:nvPr>
            <p:ph type="body" sz="quarter" idx="11"/>
          </p:nvPr>
        </p:nvSpPr>
        <p:spPr>
          <a:xfrm>
            <a:off x="6299835" y="2137145"/>
            <a:ext cx="5486400" cy="4205009"/>
          </a:xfrm>
        </p:spPr>
        <p:txBody>
          <a:bodyPr/>
          <a:lstStyle/>
          <a:p>
            <a:pPr marL="342900" indent="-342900">
              <a:buFont typeface="Wingdings" panose="05000000000000000000" pitchFamily="2" charset="2"/>
              <a:buChar char="§"/>
            </a:pPr>
            <a:r>
              <a:rPr lang="en-US" dirty="0"/>
              <a:t>This project shows that Random Forest Classifier and </a:t>
            </a:r>
            <a:r>
              <a:rPr lang="en-US" dirty="0" err="1"/>
              <a:t>XGBoost</a:t>
            </a:r>
            <a:r>
              <a:rPr lang="en-US" dirty="0"/>
              <a:t> Classifier performed better than other models, with moderate accuracy and F1-scores.</a:t>
            </a:r>
          </a:p>
          <a:p>
            <a:pPr marL="342900" indent="-342900">
              <a:buFont typeface="Wingdings" panose="05000000000000000000" pitchFamily="2" charset="2"/>
              <a:buChar char="§"/>
            </a:pPr>
            <a:endParaRPr lang="en-US" dirty="0"/>
          </a:p>
          <a:p>
            <a:endParaRPr lang="en-US" dirty="0"/>
          </a:p>
          <a:p>
            <a:pPr marL="342900" indent="-342900">
              <a:buFont typeface="Wingdings" panose="05000000000000000000" pitchFamily="2" charset="2"/>
              <a:buChar char="§"/>
            </a:pPr>
            <a:r>
              <a:rPr lang="en-US" dirty="0"/>
              <a:t> The use of SMOTE helped balance the classes but did not significantly boost performance.</a:t>
            </a:r>
            <a:endParaRPr lang="en-US" b="0" dirty="0"/>
          </a:p>
          <a:p>
            <a:endParaRPr lang="en-US" dirty="0"/>
          </a:p>
        </p:txBody>
      </p:sp>
    </p:spTree>
    <p:extLst>
      <p:ext uri="{BB962C8B-B14F-4D97-AF65-F5344CB8AC3E}">
        <p14:creationId xmlns:p14="http://schemas.microsoft.com/office/powerpoint/2010/main" val="185076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B9C34-2B13-E66F-1053-2BA156F89425}"/>
              </a:ext>
            </a:extLst>
          </p:cNvPr>
          <p:cNvSpPr>
            <a:spLocks noGrp="1"/>
          </p:cNvSpPr>
          <p:nvPr>
            <p:ph type="ctrTitle"/>
          </p:nvPr>
        </p:nvSpPr>
        <p:spPr>
          <a:xfrm>
            <a:off x="4033520" y="167639"/>
            <a:ext cx="4124960" cy="1305561"/>
          </a:xfrm>
        </p:spPr>
        <p:txBody>
          <a:bodyPr/>
          <a:lstStyle/>
          <a:p>
            <a:r>
              <a:rPr lang="en-US" dirty="0"/>
              <a:t>Conclusion</a:t>
            </a:r>
          </a:p>
        </p:txBody>
      </p:sp>
      <p:sp>
        <p:nvSpPr>
          <p:cNvPr id="2" name="Text Placeholder 1">
            <a:extLst>
              <a:ext uri="{FF2B5EF4-FFF2-40B4-BE49-F238E27FC236}">
                <a16:creationId xmlns:a16="http://schemas.microsoft.com/office/drawing/2014/main" id="{93EA807B-015B-8358-CA59-BFA76664EF9F}"/>
              </a:ext>
            </a:extLst>
          </p:cNvPr>
          <p:cNvSpPr>
            <a:spLocks noGrp="1"/>
          </p:cNvSpPr>
          <p:nvPr>
            <p:ph type="body" sz="quarter" idx="11"/>
          </p:nvPr>
        </p:nvSpPr>
        <p:spPr>
          <a:xfrm>
            <a:off x="3068320" y="2153920"/>
            <a:ext cx="8727985" cy="2600960"/>
          </a:xfrm>
        </p:spPr>
        <p:txBody>
          <a:bodyPr/>
          <a:lstStyle/>
          <a:p>
            <a:r>
              <a:rPr lang="en-US" dirty="0"/>
              <a:t>Overall, the Project shows that the dataset is complex and requires further optimization. Future improvements can be made through hyperparameter tuning, feature engineering, and ensemble methods to achieve higher accuracy and balanced performance across all classes.</a:t>
            </a:r>
            <a:endParaRPr lang="en-IN" dirty="0"/>
          </a:p>
        </p:txBody>
      </p:sp>
    </p:spTree>
    <p:extLst>
      <p:ext uri="{BB962C8B-B14F-4D97-AF65-F5344CB8AC3E}">
        <p14:creationId xmlns:p14="http://schemas.microsoft.com/office/powerpoint/2010/main" val="75242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1000"/>
                                        <p:tgtEl>
                                          <p:spTgt spid="2">
                                            <p:txEl>
                                              <p:pRg st="0" end="0"/>
                                            </p:txEl>
                                          </p:spTgt>
                                        </p:tgtEl>
                                      </p:cBhvr>
                                    </p:animEffect>
                                    <p:anim calcmode="lin" valueType="num">
                                      <p:cBhvr>
                                        <p:cTn id="14"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Objective</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4" y="2281238"/>
            <a:ext cx="7635875" cy="3709987"/>
          </a:xfrm>
        </p:spPr>
        <p:txBody>
          <a:bodyPr tIns="457200"/>
          <a:lstStyle/>
          <a:p>
            <a:pPr marL="402336" lvl="1" indent="0">
              <a:lnSpc>
                <a:spcPct val="150000"/>
              </a:lnSpc>
              <a:buNone/>
            </a:pPr>
            <a:r>
              <a:rPr lang="en-US" b="0" dirty="0"/>
              <a:t>The project aims to classify teenager’s online behavior activity patterns into Safe, Neutral, or Risky cybersecurity behavior categories using machine learning by analyzing device usage, online behavior, security practices, and risk indicators. The model can help identify unsafe digital habits early and support strategies for promoting cybersecurity awareness among teenagers.</a:t>
            </a:r>
            <a:endParaRPr lang="en-US" dirty="0"/>
          </a:p>
        </p:txBody>
      </p:sp>
    </p:spTree>
    <p:extLst>
      <p:ext uri="{BB962C8B-B14F-4D97-AF65-F5344CB8AC3E}">
        <p14:creationId xmlns:p14="http://schemas.microsoft.com/office/powerpoint/2010/main" val="334668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639B4-90D0-756C-93E5-52D074DE98EF}"/>
              </a:ext>
            </a:extLst>
          </p:cNvPr>
          <p:cNvSpPr>
            <a:spLocks noGrp="1"/>
          </p:cNvSpPr>
          <p:nvPr>
            <p:ph type="title"/>
          </p:nvPr>
        </p:nvSpPr>
        <p:spPr>
          <a:xfrm>
            <a:off x="3048193" y="0"/>
            <a:ext cx="5655969" cy="804597"/>
          </a:xfrm>
        </p:spPr>
        <p:txBody>
          <a:bodyPr/>
          <a:lstStyle/>
          <a:p>
            <a:r>
              <a:rPr lang="en-IN" sz="4000" dirty="0"/>
              <a:t>DATASET DESCRIPTION</a:t>
            </a:r>
          </a:p>
        </p:txBody>
      </p:sp>
      <p:pic>
        <p:nvPicPr>
          <p:cNvPr id="10" name="Picture Placeholder 9">
            <a:extLst>
              <a:ext uri="{FF2B5EF4-FFF2-40B4-BE49-F238E27FC236}">
                <a16:creationId xmlns:a16="http://schemas.microsoft.com/office/drawing/2014/main" id="{C4668EF1-9E1A-5616-7F9E-024ACBCFCE84}"/>
              </a:ext>
            </a:extLst>
          </p:cNvPr>
          <p:cNvPicPr>
            <a:picLocks noGrp="1" noChangeAspect="1"/>
          </p:cNvPicPr>
          <p:nvPr>
            <p:ph type="tbl" sz="quarter" idx="10"/>
          </p:nvPr>
        </p:nvPicPr>
        <p:blipFill>
          <a:blip r:embed="rId2">
            <a:extLst>
              <a:ext uri="{28A0092B-C50C-407E-A947-70E740481C1C}">
                <a14:useLocalDpi xmlns:a14="http://schemas.microsoft.com/office/drawing/2010/main" val="0"/>
              </a:ext>
            </a:extLst>
          </a:blip>
          <a:stretch>
            <a:fillRect/>
          </a:stretch>
        </p:blipFill>
        <p:spPr>
          <a:xfrm>
            <a:off x="127322" y="804597"/>
            <a:ext cx="4653021" cy="583927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4" name="Text Placeholder 3">
            <a:extLst>
              <a:ext uri="{FF2B5EF4-FFF2-40B4-BE49-F238E27FC236}">
                <a16:creationId xmlns:a16="http://schemas.microsoft.com/office/drawing/2014/main" id="{98E415C6-6E67-88C8-A3D6-A31D08AFE1CB}"/>
              </a:ext>
            </a:extLst>
          </p:cNvPr>
          <p:cNvSpPr>
            <a:spLocks noGrp="1"/>
          </p:cNvSpPr>
          <p:nvPr>
            <p:ph type="body" sz="quarter" idx="4294967295"/>
          </p:nvPr>
        </p:nvSpPr>
        <p:spPr>
          <a:xfrm>
            <a:off x="5000263" y="804597"/>
            <a:ext cx="7191737" cy="5839270"/>
          </a:xfrm>
        </p:spPr>
        <p:txBody>
          <a:bodyPr>
            <a:normAutofit/>
          </a:bodyPr>
          <a:lstStyle/>
          <a:p>
            <a:pPr marL="342900" indent="-342900">
              <a:buFont typeface="Wingdings" panose="05000000000000000000" pitchFamily="2" charset="2"/>
              <a:buChar char="§"/>
            </a:pPr>
            <a:endParaRPr lang="en-US" b="0" dirty="0"/>
          </a:p>
          <a:p>
            <a:pPr marL="342900" indent="-342900">
              <a:buFont typeface="Wingdings" panose="05000000000000000000" pitchFamily="2" charset="2"/>
              <a:buChar char="§"/>
            </a:pPr>
            <a:r>
              <a:rPr lang="en-US" b="0" dirty="0"/>
              <a:t>This dataset contains 67,921 rows and 30 columns. It contains both numerical and categorical variables related to cybersecurity behaviors.</a:t>
            </a:r>
          </a:p>
          <a:p>
            <a:pPr marL="342900" indent="-342900">
              <a:buFont typeface="Wingdings" panose="05000000000000000000" pitchFamily="2" charset="2"/>
              <a:buChar char="§"/>
            </a:pPr>
            <a:endParaRPr lang="en-US" b="0" dirty="0"/>
          </a:p>
          <a:p>
            <a:pPr marL="342900" indent="-342900">
              <a:buFont typeface="Wingdings" panose="05000000000000000000" pitchFamily="2" charset="2"/>
              <a:buChar char="§"/>
            </a:pPr>
            <a:r>
              <a:rPr lang="en-US" b="0" dirty="0"/>
              <a:t>Categorical variables were encoded using Label Encoding (for target variable) and One Hot Encoding (for input features).</a:t>
            </a:r>
          </a:p>
          <a:p>
            <a:pPr marL="342900" indent="-342900">
              <a:buFont typeface="Wingdings" panose="05000000000000000000" pitchFamily="2" charset="2"/>
              <a:buChar char="§"/>
            </a:pPr>
            <a:endParaRPr lang="en-US" b="0" dirty="0"/>
          </a:p>
          <a:p>
            <a:pPr marL="342900" indent="-342900">
              <a:buFont typeface="Wingdings" panose="05000000000000000000" pitchFamily="2" charset="2"/>
              <a:buChar char="§"/>
            </a:pPr>
            <a:r>
              <a:rPr lang="en-US" b="0" dirty="0"/>
              <a:t>SMOTE was used to balance the target variable classes.</a:t>
            </a:r>
          </a:p>
          <a:p>
            <a:pPr marL="342900" indent="-342900">
              <a:buFont typeface="Wingdings" panose="05000000000000000000" pitchFamily="2" charset="2"/>
              <a:buChar char="§"/>
            </a:pPr>
            <a:endParaRPr lang="en-IN" dirty="0"/>
          </a:p>
        </p:txBody>
      </p:sp>
    </p:spTree>
    <p:extLst>
      <p:ext uri="{BB962C8B-B14F-4D97-AF65-F5344CB8AC3E}">
        <p14:creationId xmlns:p14="http://schemas.microsoft.com/office/powerpoint/2010/main" val="236489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fade">
                                      <p:cBhvr>
                                        <p:cTn id="33" dur="1000"/>
                                        <p:tgtEl>
                                          <p:spTgt spid="4">
                                            <p:txEl>
                                              <p:pRg st="5" end="5"/>
                                            </p:txEl>
                                          </p:spTgt>
                                        </p:tgtEl>
                                      </p:cBhvr>
                                    </p:animEffect>
                                    <p:anim calcmode="lin" valueType="num">
                                      <p:cBhvr>
                                        <p:cTn id="34"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324091" y="214711"/>
            <a:ext cx="7488820" cy="932184"/>
          </a:xfrm>
        </p:spPr>
        <p:txBody>
          <a:bodyPr/>
          <a:lstStyle/>
          <a:p>
            <a:r>
              <a:rPr lang="en-IN" dirty="0"/>
              <a:t> Data Pre-processing</a:t>
            </a:r>
            <a:endParaRPr lang="en-US" dirty="0"/>
          </a:p>
        </p:txBody>
      </p:sp>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1157468" y="1701478"/>
            <a:ext cx="8599553" cy="3923818"/>
          </a:xfrm>
        </p:spPr>
        <p:txBody>
          <a:bodyPr/>
          <a:lstStyle/>
          <a:p>
            <a:pPr marL="342900" indent="-342900">
              <a:buFont typeface="Wingdings" panose="05000000000000000000" pitchFamily="2" charset="2"/>
              <a:buChar char="§"/>
            </a:pPr>
            <a:r>
              <a:rPr lang="en-IN" b="0" dirty="0"/>
              <a:t> Handled Null values using </a:t>
            </a:r>
            <a:r>
              <a:rPr lang="en-IN" b="0" dirty="0" err="1"/>
              <a:t>Fillna</a:t>
            </a:r>
            <a:r>
              <a:rPr lang="en-IN" b="0" dirty="0"/>
              <a:t>() Function.</a:t>
            </a:r>
          </a:p>
          <a:p>
            <a:pPr marL="342900" indent="-342900">
              <a:buFont typeface="Wingdings" panose="05000000000000000000" pitchFamily="2" charset="2"/>
              <a:buChar char="§"/>
            </a:pPr>
            <a:r>
              <a:rPr lang="en-IN" b="0" dirty="0"/>
              <a:t> Outliers and skewness was treated.</a:t>
            </a:r>
          </a:p>
          <a:p>
            <a:pPr marL="342900" indent="-342900">
              <a:buFont typeface="Wingdings" panose="05000000000000000000" pitchFamily="2" charset="2"/>
              <a:buChar char="§"/>
            </a:pPr>
            <a:r>
              <a:rPr lang="en-IN" b="0" dirty="0"/>
              <a:t> Removed unnecessary columns like timestamp and year.</a:t>
            </a:r>
          </a:p>
          <a:p>
            <a:pPr marL="342900" indent="-342900">
              <a:buFont typeface="Wingdings" panose="05000000000000000000" pitchFamily="2" charset="2"/>
              <a:buChar char="§"/>
            </a:pPr>
            <a:r>
              <a:rPr lang="en-IN" b="0" dirty="0"/>
              <a:t> Handled categorical variables using One Hot Encoding.</a:t>
            </a:r>
          </a:p>
          <a:p>
            <a:pPr marL="342900" indent="-342900">
              <a:buFont typeface="Wingdings" panose="05000000000000000000" pitchFamily="2" charset="2"/>
              <a:buChar char="§"/>
            </a:pPr>
            <a:r>
              <a:rPr lang="en-IN" b="0" dirty="0"/>
              <a:t> Applied Label Encoding for target variable.</a:t>
            </a:r>
          </a:p>
          <a:p>
            <a:pPr marL="342900" indent="-342900">
              <a:buFont typeface="Wingdings" panose="05000000000000000000" pitchFamily="2" charset="2"/>
              <a:buChar char="§"/>
            </a:pPr>
            <a:r>
              <a:rPr lang="en-IN" b="0" dirty="0"/>
              <a:t> Used </a:t>
            </a:r>
            <a:r>
              <a:rPr lang="en-IN" b="0" dirty="0" err="1"/>
              <a:t>StandardScaler</a:t>
            </a:r>
            <a:r>
              <a:rPr lang="en-IN" b="0" dirty="0"/>
              <a:t>() for feature scaling.</a:t>
            </a:r>
          </a:p>
          <a:p>
            <a:pPr marL="342900" indent="-342900">
              <a:buFont typeface="Wingdings" panose="05000000000000000000" pitchFamily="2" charset="2"/>
              <a:buChar char="§"/>
            </a:pPr>
            <a:r>
              <a:rPr lang="en-IN" b="0" dirty="0"/>
              <a:t> Balanced dataset using SMOTE.</a:t>
            </a:r>
          </a:p>
          <a:p>
            <a:pPr marL="342900" indent="-342900">
              <a:buFont typeface="Wingdings" panose="05000000000000000000" pitchFamily="2" charset="2"/>
              <a:buChar char="§"/>
            </a:pPr>
            <a:r>
              <a:rPr lang="en-IN" b="0" dirty="0"/>
              <a:t> Applied Select-K Best for feature selection.</a:t>
            </a:r>
          </a:p>
          <a:p>
            <a:endParaRPr lang="en-US" dirty="0"/>
          </a:p>
        </p:txBody>
      </p:sp>
    </p:spTree>
    <p:extLst>
      <p:ext uri="{BB962C8B-B14F-4D97-AF65-F5344CB8AC3E}">
        <p14:creationId xmlns:p14="http://schemas.microsoft.com/office/powerpoint/2010/main" val="1440871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1000"/>
                                        <p:tgtEl>
                                          <p:spTgt spid="3">
                                            <p:txEl>
                                              <p:pRg st="7" end="7"/>
                                            </p:txEl>
                                          </p:spTgt>
                                        </p:tgtEl>
                                      </p:cBhvr>
                                    </p:animEffect>
                                    <p:anim calcmode="lin" valueType="num">
                                      <p:cBhvr>
                                        <p:cTn id="6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31384-46EC-52B2-6BF2-3F36EE23A23C}"/>
              </a:ext>
            </a:extLst>
          </p:cNvPr>
          <p:cNvSpPr>
            <a:spLocks noGrp="1"/>
          </p:cNvSpPr>
          <p:nvPr>
            <p:ph type="ctrTitle"/>
          </p:nvPr>
        </p:nvSpPr>
        <p:spPr>
          <a:xfrm>
            <a:off x="6620719" y="430529"/>
            <a:ext cx="5165516" cy="1062605"/>
          </a:xfrm>
        </p:spPr>
        <p:txBody>
          <a:bodyPr/>
          <a:lstStyle/>
          <a:p>
            <a:r>
              <a:rPr lang="en-IN" dirty="0"/>
              <a:t>Visualizations</a:t>
            </a:r>
          </a:p>
        </p:txBody>
      </p:sp>
      <p:sp>
        <p:nvSpPr>
          <p:cNvPr id="4" name="Text Placeholder 3">
            <a:extLst>
              <a:ext uri="{FF2B5EF4-FFF2-40B4-BE49-F238E27FC236}">
                <a16:creationId xmlns:a16="http://schemas.microsoft.com/office/drawing/2014/main" id="{C32DD0C8-0152-C659-4309-8EDED1A54BF6}"/>
              </a:ext>
            </a:extLst>
          </p:cNvPr>
          <p:cNvSpPr>
            <a:spLocks noGrp="1"/>
          </p:cNvSpPr>
          <p:nvPr>
            <p:ph type="body" sz="quarter" idx="11"/>
          </p:nvPr>
        </p:nvSpPr>
        <p:spPr>
          <a:xfrm>
            <a:off x="6419440" y="2199190"/>
            <a:ext cx="5772560" cy="4540798"/>
          </a:xfrm>
        </p:spPr>
        <p:txBody>
          <a:bodyPr/>
          <a:lstStyle/>
          <a:p>
            <a:pPr marL="342900" indent="-342900">
              <a:buFont typeface="Wingdings" panose="05000000000000000000" pitchFamily="2" charset="2"/>
              <a:buChar char="§"/>
            </a:pPr>
            <a:r>
              <a:rPr lang="en-US" b="0" dirty="0"/>
              <a:t> Most users with weak passwords fall under the Safe category, but many are also Neutral and Risky.</a:t>
            </a:r>
          </a:p>
          <a:p>
            <a:pPr marL="342900" indent="-342900">
              <a:buFont typeface="Wingdings" panose="05000000000000000000" pitchFamily="2" charset="2"/>
              <a:buChar char="§"/>
            </a:pPr>
            <a:endParaRPr lang="en-US" b="0" dirty="0"/>
          </a:p>
          <a:p>
            <a:pPr marL="342900" indent="-342900">
              <a:buFont typeface="Wingdings" panose="05000000000000000000" pitchFamily="2" charset="2"/>
              <a:buChar char="§"/>
            </a:pPr>
            <a:endParaRPr lang="en-US" b="0" dirty="0"/>
          </a:p>
          <a:p>
            <a:pPr marL="342900" indent="-342900">
              <a:buFont typeface="Wingdings" panose="05000000000000000000" pitchFamily="2" charset="2"/>
              <a:buChar char="§"/>
            </a:pPr>
            <a:r>
              <a:rPr lang="en-US" b="0" dirty="0"/>
              <a:t> Very few users have strong passwords, showing teenagers often do not follow strong security practices.</a:t>
            </a:r>
          </a:p>
          <a:p>
            <a:endParaRPr lang="en-IN" dirty="0"/>
          </a:p>
        </p:txBody>
      </p:sp>
      <p:pic>
        <p:nvPicPr>
          <p:cNvPr id="31" name="Picture Placeholder 30">
            <a:extLst>
              <a:ext uri="{FF2B5EF4-FFF2-40B4-BE49-F238E27FC236}">
                <a16:creationId xmlns:a16="http://schemas.microsoft.com/office/drawing/2014/main" id="{ECF22D7E-22DA-16FE-5138-4528AD1794B5}"/>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34077" t="32798" r="34107" b="32210"/>
          <a:stretch>
            <a:fillRect/>
          </a:stretch>
        </p:blipFill>
        <p:spPr>
          <a:xfrm>
            <a:off x="-1" y="81023"/>
            <a:ext cx="6299835" cy="6776977"/>
          </a:xfrm>
        </p:spPr>
      </p:pic>
    </p:spTree>
    <p:extLst>
      <p:ext uri="{BB962C8B-B14F-4D97-AF65-F5344CB8AC3E}">
        <p14:creationId xmlns:p14="http://schemas.microsoft.com/office/powerpoint/2010/main" val="287497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1000"/>
                                        <p:tgtEl>
                                          <p:spTgt spid="4">
                                            <p:txEl>
                                              <p:pRg st="3" end="3"/>
                                            </p:txEl>
                                          </p:spTgt>
                                        </p:tgtEl>
                                      </p:cBhvr>
                                    </p:animEffect>
                                    <p:anim calcmode="lin" valueType="num">
                                      <p:cBhvr>
                                        <p:cTn id="2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ctrTitle"/>
          </p:nvPr>
        </p:nvSpPr>
        <p:spPr>
          <a:xfrm>
            <a:off x="6299835" y="430529"/>
            <a:ext cx="5486400" cy="1027881"/>
          </a:xfrm>
        </p:spPr>
        <p:txBody>
          <a:bodyPr/>
          <a:lstStyle/>
          <a:p>
            <a:r>
              <a:rPr lang="en-US" dirty="0"/>
              <a:t>Insights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type="body" sz="quarter" idx="11"/>
          </p:nvPr>
        </p:nvSpPr>
        <p:spPr>
          <a:xfrm>
            <a:off x="6184089" y="1892465"/>
            <a:ext cx="5486400" cy="4535005"/>
          </a:xfrm>
        </p:spPr>
        <p:txBody>
          <a:bodyPr>
            <a:normAutofit/>
          </a:bodyPr>
          <a:lstStyle/>
          <a:p>
            <a:endParaRPr lang="en-US" dirty="0"/>
          </a:p>
          <a:p>
            <a:pPr marL="342900" indent="-342900">
              <a:buFont typeface="Wingdings" panose="05000000000000000000" pitchFamily="2" charset="2"/>
              <a:buChar char="§"/>
            </a:pPr>
            <a:r>
              <a:rPr lang="en-US" b="0" dirty="0"/>
              <a:t> The boxplot shows that cybersecurity behaviors (Safe, Neutral, Risky) are consistent across years from 2017 to 2024.</a:t>
            </a:r>
          </a:p>
          <a:p>
            <a:pPr marL="342900" indent="-342900">
              <a:buFont typeface="Wingdings" panose="05000000000000000000" pitchFamily="2" charset="2"/>
              <a:buChar char="§"/>
            </a:pPr>
            <a:endParaRPr lang="en-US" b="0" dirty="0"/>
          </a:p>
          <a:p>
            <a:pPr marL="342900" indent="-342900">
              <a:buFont typeface="Wingdings" panose="05000000000000000000" pitchFamily="2" charset="2"/>
              <a:buChar char="§"/>
            </a:pPr>
            <a:r>
              <a:rPr lang="en-US" b="0" dirty="0"/>
              <a:t> Risky behaviors exist in all years, meaning unsafe online practices are a continuous issue.</a:t>
            </a:r>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14" name="Picture Placeholder 13">
            <a:extLst>
              <a:ext uri="{FF2B5EF4-FFF2-40B4-BE49-F238E27FC236}">
                <a16:creationId xmlns:a16="http://schemas.microsoft.com/office/drawing/2014/main" id="{E82A267F-EBDE-129C-0D18-47F4A7099CE8}"/>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33094" t="30772" r="33213" b="30756"/>
          <a:stretch>
            <a:fillRect/>
          </a:stretch>
        </p:blipFill>
        <p:spPr>
          <a:xfrm>
            <a:off x="0" y="254642"/>
            <a:ext cx="5752618" cy="6603357"/>
          </a:xfrm>
        </p:spPr>
      </p:pic>
    </p:spTree>
    <p:extLst>
      <p:ext uri="{BB962C8B-B14F-4D97-AF65-F5344CB8AC3E}">
        <p14:creationId xmlns:p14="http://schemas.microsoft.com/office/powerpoint/2010/main" val="320031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fade">
                                      <p:cBhvr>
                                        <p:cTn id="26" dur="1000"/>
                                        <p:tgtEl>
                                          <p:spTgt spid="7">
                                            <p:txEl>
                                              <p:pRg st="3" end="3"/>
                                            </p:txEl>
                                          </p:spTgt>
                                        </p:tgtEl>
                                      </p:cBhvr>
                                    </p:animEffect>
                                    <p:anim calcmode="lin" valueType="num">
                                      <p:cBhvr>
                                        <p:cTn id="27"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7234177" y="430529"/>
            <a:ext cx="4552058" cy="750089"/>
          </a:xfrm>
        </p:spPr>
        <p:txBody>
          <a:bodyPr/>
          <a:lstStyle/>
          <a:p>
            <a:r>
              <a:rPr lang="en-US" dirty="0"/>
              <a:t>Insights</a:t>
            </a:r>
          </a:p>
        </p:txBody>
      </p:sp>
      <p:pic>
        <p:nvPicPr>
          <p:cNvPr id="5" name="Picture Placeholder 4">
            <a:extLst>
              <a:ext uri="{FF2B5EF4-FFF2-40B4-BE49-F238E27FC236}">
                <a16:creationId xmlns:a16="http://schemas.microsoft.com/office/drawing/2014/main" id="{9006FA84-005B-45C5-CD65-6918E136AEF7}"/>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1156" r="36957" b="31537"/>
          <a:stretch>
            <a:fillRect/>
          </a:stretch>
        </p:blipFill>
        <p:spPr>
          <a:xfrm>
            <a:off x="81023" y="104172"/>
            <a:ext cx="6014977" cy="6632293"/>
          </a:xfrm>
        </p:spPr>
      </p:pic>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6299835" y="1559688"/>
            <a:ext cx="5486400" cy="4016415"/>
          </a:xfrm>
        </p:spPr>
        <p:txBody>
          <a:bodyPr>
            <a:normAutofit lnSpcReduction="10000"/>
          </a:bodyPr>
          <a:lstStyle/>
          <a:p>
            <a:r>
              <a:rPr lang="en-US" b="0" dirty="0"/>
              <a:t> </a:t>
            </a:r>
          </a:p>
          <a:p>
            <a:pPr marL="342900" indent="-342900">
              <a:buFont typeface="Wingdings" panose="05000000000000000000" pitchFamily="2" charset="2"/>
              <a:buChar char="§"/>
            </a:pPr>
            <a:endParaRPr lang="en-US" b="0" dirty="0"/>
          </a:p>
          <a:p>
            <a:pPr marL="342900" indent="-342900">
              <a:buFont typeface="Wingdings" panose="05000000000000000000" pitchFamily="2" charset="2"/>
              <a:buChar char="§"/>
            </a:pPr>
            <a:r>
              <a:rPr lang="en-US" b="0" dirty="0"/>
              <a:t>Risky users have slightly higher malware detection rates compared to Safe users.</a:t>
            </a:r>
          </a:p>
          <a:p>
            <a:pPr marL="342900" indent="-342900">
              <a:buFont typeface="Wingdings" panose="05000000000000000000" pitchFamily="2" charset="2"/>
              <a:buChar char="§"/>
            </a:pPr>
            <a:endParaRPr lang="en-US" b="0" dirty="0"/>
          </a:p>
          <a:p>
            <a:pPr marL="342900" indent="-342900">
              <a:buFont typeface="Wingdings" panose="05000000000000000000" pitchFamily="2" charset="2"/>
              <a:buChar char="§"/>
            </a:pPr>
            <a:endParaRPr lang="en-US" b="0" dirty="0"/>
          </a:p>
          <a:p>
            <a:pPr marL="342900" indent="-342900">
              <a:buFont typeface="Wingdings" panose="05000000000000000000" pitchFamily="2" charset="2"/>
              <a:buChar char="§"/>
            </a:pPr>
            <a:endParaRPr lang="en-US" b="0" dirty="0"/>
          </a:p>
          <a:p>
            <a:pPr marL="342900" indent="-342900">
              <a:buFont typeface="Wingdings" panose="05000000000000000000" pitchFamily="2" charset="2"/>
              <a:buChar char="§"/>
            </a:pPr>
            <a:r>
              <a:rPr lang="en-US" b="0" dirty="0"/>
              <a:t> This confirms that unsafe online behavior increases the chances of malware attacks.</a:t>
            </a:r>
          </a:p>
          <a:p>
            <a:endParaRPr lang="en-US" dirty="0"/>
          </a:p>
        </p:txBody>
      </p:sp>
    </p:spTree>
    <p:extLst>
      <p:ext uri="{BB962C8B-B14F-4D97-AF65-F5344CB8AC3E}">
        <p14:creationId xmlns:p14="http://schemas.microsoft.com/office/powerpoint/2010/main" val="203905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1000"/>
                                        <p:tgtEl>
                                          <p:spTgt spid="3">
                                            <p:txEl>
                                              <p:pRg st="6" end="6"/>
                                            </p:txEl>
                                          </p:spTgt>
                                        </p:tgtEl>
                                      </p:cBhvr>
                                    </p:animEffect>
                                    <p:anim calcmode="lin" valueType="num">
                                      <p:cBhvr>
                                        <p:cTn id="3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ctrTitle"/>
          </p:nvPr>
        </p:nvSpPr>
        <p:spPr>
          <a:xfrm>
            <a:off x="7164729" y="243069"/>
            <a:ext cx="4784202" cy="715365"/>
          </a:xfrm>
        </p:spPr>
        <p:txBody>
          <a:bodyPr/>
          <a:lstStyle/>
          <a:p>
            <a:r>
              <a:rPr lang="en-US" dirty="0"/>
              <a:t>Insights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type="body" sz="quarter" idx="11"/>
          </p:nvPr>
        </p:nvSpPr>
        <p:spPr>
          <a:xfrm>
            <a:off x="6207237" y="1296364"/>
            <a:ext cx="5486400" cy="5318567"/>
          </a:xfrm>
        </p:spPr>
        <p:txBody>
          <a:bodyPr/>
          <a:lstStyle/>
          <a:p>
            <a:pPr marL="342900" indent="-342900">
              <a:buFont typeface="Wingdings" panose="05000000000000000000" pitchFamily="2" charset="2"/>
              <a:buChar char="§"/>
            </a:pPr>
            <a:r>
              <a:rPr lang="en-US" b="0" dirty="0"/>
              <a:t>Low interactions: The largest group, with 54,149 people, meaning most individuals have very few peer interactions.</a:t>
            </a:r>
          </a:p>
          <a:p>
            <a:endParaRPr lang="en-US" b="0" dirty="0"/>
          </a:p>
          <a:p>
            <a:pPr marL="342900" indent="-342900">
              <a:buFont typeface="Wingdings" panose="05000000000000000000" pitchFamily="2" charset="2"/>
              <a:buChar char="§"/>
            </a:pPr>
            <a:r>
              <a:rPr lang="en-US" b="0" dirty="0"/>
              <a:t>Medium interactions: Much smaller, with 4,851 people.</a:t>
            </a:r>
            <a:br>
              <a:rPr lang="en-US" b="0" dirty="0"/>
            </a:br>
            <a:endParaRPr lang="en-US" b="0" dirty="0"/>
          </a:p>
          <a:p>
            <a:pPr marL="342900" indent="-342900">
              <a:buFont typeface="Wingdings" panose="05000000000000000000" pitchFamily="2" charset="2"/>
              <a:buChar char="§"/>
            </a:pPr>
            <a:r>
              <a:rPr lang="en-US" b="0" dirty="0"/>
              <a:t>High interactions: The smallest group, only 1,236 people. most people have low peer interactions, while only a few have medium or high interactions.</a:t>
            </a:r>
          </a:p>
          <a:p>
            <a:endParaRPr lang="en-IN" b="0" dirty="0"/>
          </a:p>
        </p:txBody>
      </p:sp>
      <p:pic>
        <p:nvPicPr>
          <p:cNvPr id="2050" name="Picture 2">
            <a:extLst>
              <a:ext uri="{FF2B5EF4-FFF2-40B4-BE49-F238E27FC236}">
                <a16:creationId xmlns:a16="http://schemas.microsoft.com/office/drawing/2014/main" id="{56C120E1-D411-270A-6E8D-C633DA6DC64A}"/>
              </a:ext>
            </a:extLst>
          </p:cNvPr>
          <p:cNvPicPr>
            <a:picLocks noGrp="1" noChangeAspect="1" noChangeArrowheads="1"/>
          </p:cNvPicPr>
          <p:nvPr>
            <p:ph type="pic" sz="quarter" idx="12"/>
          </p:nvPr>
        </p:nvPicPr>
        <p:blipFill rotWithShape="1">
          <a:blip r:embed="rId3">
            <a:alphaModFix/>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349" r="375"/>
          <a:stretch>
            <a:fillRect/>
          </a:stretch>
        </p:blipFill>
        <p:spPr bwMode="auto">
          <a:xfrm>
            <a:off x="115746" y="127321"/>
            <a:ext cx="5980253" cy="6632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48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ctrTitle"/>
          </p:nvPr>
        </p:nvSpPr>
        <p:spPr>
          <a:xfrm>
            <a:off x="7419371" y="430529"/>
            <a:ext cx="4366863" cy="831112"/>
          </a:xfrm>
        </p:spPr>
        <p:txBody>
          <a:bodyPr/>
          <a:lstStyle/>
          <a:p>
            <a:r>
              <a:rPr lang="en-US" dirty="0"/>
              <a:t>Insights</a:t>
            </a:r>
          </a:p>
        </p:txBody>
      </p:sp>
      <p:sp>
        <p:nvSpPr>
          <p:cNvPr id="4" name="Content Placeholder 3">
            <a:extLst>
              <a:ext uri="{FF2B5EF4-FFF2-40B4-BE49-F238E27FC236}">
                <a16:creationId xmlns:a16="http://schemas.microsoft.com/office/drawing/2014/main" id="{07C3632C-2D2E-7026-33B8-EE42DA4BDB5C}"/>
              </a:ext>
            </a:extLst>
          </p:cNvPr>
          <p:cNvSpPr>
            <a:spLocks noGrp="1"/>
          </p:cNvSpPr>
          <p:nvPr>
            <p:ph type="body" sz="quarter" idx="11"/>
          </p:nvPr>
        </p:nvSpPr>
        <p:spPr>
          <a:xfrm>
            <a:off x="6195663" y="1921397"/>
            <a:ext cx="5486400" cy="4073206"/>
          </a:xfrm>
        </p:spPr>
        <p:txBody>
          <a:bodyPr/>
          <a:lstStyle/>
          <a:p>
            <a:pPr marL="342900" indent="-342900">
              <a:buFont typeface="Wingdings" panose="05000000000000000000" pitchFamily="2" charset="2"/>
              <a:buChar char="§"/>
            </a:pPr>
            <a:r>
              <a:rPr lang="en-US" b="0" dirty="0"/>
              <a:t>Mobile phones dominate internet usage 70%.</a:t>
            </a:r>
          </a:p>
          <a:p>
            <a:pPr marL="342900" indent="-342900">
              <a:buFont typeface="Wingdings" panose="05000000000000000000" pitchFamily="2" charset="2"/>
              <a:buChar char="§"/>
            </a:pPr>
            <a:endParaRPr lang="en-US" b="0" dirty="0"/>
          </a:p>
          <a:p>
            <a:pPr marL="342900" indent="-342900">
              <a:buFont typeface="Wingdings" panose="05000000000000000000" pitchFamily="2" charset="2"/>
              <a:buChar char="§"/>
            </a:pPr>
            <a:r>
              <a:rPr lang="en-US" b="0" dirty="0"/>
              <a:t> Laptops, tablets, and desktops together make up only 30%.</a:t>
            </a:r>
          </a:p>
          <a:p>
            <a:pPr marL="342900" indent="-342900">
              <a:buFont typeface="Wingdings" panose="05000000000000000000" pitchFamily="2" charset="2"/>
              <a:buChar char="§"/>
            </a:pPr>
            <a:endParaRPr lang="en-US" b="0" dirty="0"/>
          </a:p>
          <a:p>
            <a:pPr marL="342900" indent="-342900">
              <a:buFont typeface="Wingdings" panose="05000000000000000000" pitchFamily="2" charset="2"/>
              <a:buChar char="§"/>
            </a:pPr>
            <a:r>
              <a:rPr lang="en-US" b="0" dirty="0"/>
              <a:t> This shows mobile is the main platform for teenagers’ internet risks.</a:t>
            </a:r>
          </a:p>
          <a:p>
            <a:endParaRPr lang="en-US" dirty="0"/>
          </a:p>
        </p:txBody>
      </p:sp>
      <p:pic>
        <p:nvPicPr>
          <p:cNvPr id="3074" name="Picture 2">
            <a:extLst>
              <a:ext uri="{FF2B5EF4-FFF2-40B4-BE49-F238E27FC236}">
                <a16:creationId xmlns:a16="http://schemas.microsoft.com/office/drawing/2014/main" id="{DF7325B0-5004-97BD-C84F-2783D3764954}"/>
              </a:ext>
            </a:extLst>
          </p:cNvPr>
          <p:cNvPicPr>
            <a:picLocks noGrp="1" noChangeAspect="1" noChangeArrowheads="1"/>
          </p:cNvPicPr>
          <p:nvPr>
            <p:ph type="pic" sz="quarter" idx="12"/>
          </p:nvPr>
        </p:nvPicPr>
        <p:blipFill>
          <a:blip r:embed="rId3">
            <a:extLst>
              <a:ext uri="{28A0092B-C50C-407E-A947-70E740481C1C}">
                <a14:useLocalDpi xmlns:a14="http://schemas.microsoft.com/office/drawing/2010/main" val="0"/>
              </a:ext>
            </a:extLst>
          </a:blip>
          <a:srcRect l="5902" r="5902"/>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22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1000"/>
                                        <p:tgtEl>
                                          <p:spTgt spid="4">
                                            <p:txEl>
                                              <p:pRg st="4" end="4"/>
                                            </p:txEl>
                                          </p:spTgt>
                                        </p:tgtEl>
                                      </p:cBhvr>
                                    </p:animEffect>
                                    <p:anim calcmode="lin" valueType="num">
                                      <p:cBhvr>
                                        <p:cTn id="34"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330</TotalTime>
  <Words>547</Words>
  <Application>Microsoft Office PowerPoint</Application>
  <PresentationFormat>Widescreen</PresentationFormat>
  <Paragraphs>82</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Franklin Gothic Book</vt:lpstr>
      <vt:lpstr>Franklin Gothic Demi</vt:lpstr>
      <vt:lpstr>Wingdings</vt:lpstr>
      <vt:lpstr>Custom</vt:lpstr>
      <vt:lpstr>Cyber Risk Detection in Teenage Internet Usage Patterns</vt:lpstr>
      <vt:lpstr>Objective</vt:lpstr>
      <vt:lpstr>DATASET DESCRIPTION</vt:lpstr>
      <vt:lpstr> Data Pre-processing</vt:lpstr>
      <vt:lpstr>Visualizations</vt:lpstr>
      <vt:lpstr>Insights</vt:lpstr>
      <vt:lpstr>Insights</vt:lpstr>
      <vt:lpstr>Insights</vt:lpstr>
      <vt:lpstr>Insights</vt:lpstr>
      <vt:lpstr>Insights</vt:lpstr>
      <vt:lpstr>Models Used</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nive nive</dc:creator>
  <cp:lastModifiedBy>nive nive</cp:lastModifiedBy>
  <cp:revision>1</cp:revision>
  <dcterms:created xsi:type="dcterms:W3CDTF">2025-09-10T02:44:07Z</dcterms:created>
  <dcterms:modified xsi:type="dcterms:W3CDTF">2025-09-10T08:14:31Z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