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3" r:id="rId6"/>
    <p:sldId id="264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33B03A-714C-4A4D-9231-11C016E347BB}" v="2402" dt="2024-05-19T17:22:19.2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623" y="585216"/>
            <a:ext cx="11230131" cy="4011532"/>
          </a:xfrm>
        </p:spPr>
        <p:txBody>
          <a:bodyPr>
            <a:normAutofit/>
          </a:bodyPr>
          <a:lstStyle/>
          <a:p>
            <a:r>
              <a:rPr lang="en-US" sz="4800" dirty="0"/>
              <a:t>DATA WAREHOUSE DESIGN APPROACH :</a:t>
            </a:r>
            <a:r>
              <a:rPr lang="en-US" sz="8000" dirty="0"/>
              <a:t> </a:t>
            </a:r>
            <a:br>
              <a:rPr lang="en-US" sz="8000" dirty="0"/>
            </a:br>
            <a:br>
              <a:rPr lang="en-US" dirty="0"/>
            </a:br>
            <a:r>
              <a:rPr lang="en-US" sz="9600" dirty="0"/>
              <a:t>INMON Vs KIMBALL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26366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85E4-9CB2-6EDD-C547-E356F727A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Inmon's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FDD2-9AA8-1771-78AC-3E324B016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692"/>
            <a:ext cx="11102714" cy="496343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just"/>
            <a:r>
              <a:rPr lang="en-US" dirty="0"/>
              <a:t>William H. Inmon </a:t>
            </a:r>
            <a:r>
              <a:rPr lang="en-US" dirty="0">
                <a:ea typeface="+mn-lt"/>
                <a:cs typeface="+mn-lt"/>
              </a:rPr>
              <a:t>known as the "Father of Data Warehousing" proposed a top-down approach </a:t>
            </a:r>
            <a:endParaRPr lang="en-US" dirty="0"/>
          </a:p>
          <a:p>
            <a:pPr algn="just"/>
            <a:r>
              <a:rPr lang="en-US" dirty="0">
                <a:ea typeface="+mn-lt"/>
                <a:cs typeface="+mn-lt"/>
              </a:rPr>
              <a:t>Data collected from various OLTP data source are cleaned and transformed (ETL) by the organization before storing in the data warehouse. Creating definite ,consistent representation of organizational data.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Building the enterprise data warehouse. Core idea is to create a central repository of data integrated from all organizational systems.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Data stored is normalized so there will be no data inconsistency and data redundancy. So lesser storage is required. 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Data is filtered and subsets of data is sent to business focused data mart for different operations of organizations. This data is used for analytical and reporting purposes.</a:t>
            </a:r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659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data storage&#10;&#10;Description automatically generated">
            <a:extLst>
              <a:ext uri="{FF2B5EF4-FFF2-40B4-BE49-F238E27FC236}">
                <a16:creationId xmlns:a16="http://schemas.microsoft.com/office/drawing/2014/main" id="{B1AB3460-D131-AE28-A266-9480A587F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321" y="643466"/>
            <a:ext cx="1072135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8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AAEA-F443-FF84-F57B-18C2D881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6AB05-EB60-E31A-2460-D0DE5656C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28" y="364086"/>
            <a:ext cx="11477468" cy="6325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AutoNum type="romanUcPeriod"/>
            </a:pPr>
            <a:r>
              <a:rPr lang="en-US" sz="3600" dirty="0"/>
              <a:t>Advantages 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Enterprise focused</a:t>
            </a:r>
            <a:br>
              <a:rPr lang="en-US" dirty="0"/>
            </a:br>
            <a:r>
              <a:rPr lang="en-US" dirty="0"/>
              <a:t>Single Source of Truth</a:t>
            </a:r>
            <a:br>
              <a:rPr lang="en-US" dirty="0"/>
            </a:br>
            <a:r>
              <a:rPr lang="en-US" dirty="0"/>
              <a:t>Lesser data redundancy and inconsistency</a:t>
            </a:r>
            <a:br>
              <a:rPr lang="en-US" dirty="0"/>
            </a:br>
            <a:r>
              <a:rPr lang="en-US" dirty="0"/>
              <a:t>Easier to model since data is normalized</a:t>
            </a:r>
            <a:br>
              <a:rPr lang="en-US" dirty="0"/>
            </a:br>
            <a:r>
              <a:rPr lang="en-US" dirty="0"/>
              <a:t>Scalability</a:t>
            </a:r>
            <a:br>
              <a:rPr lang="en-US" dirty="0"/>
            </a:br>
            <a:r>
              <a:rPr lang="en-US" dirty="0"/>
              <a:t>Easier maintenance</a:t>
            </a:r>
            <a:br>
              <a:rPr lang="en-US" dirty="0"/>
            </a:br>
            <a:endParaRPr lang="en-US" dirty="0"/>
          </a:p>
          <a:p>
            <a:pPr>
              <a:buAutoNum type="romanUcPeriod"/>
            </a:pPr>
            <a:r>
              <a:rPr lang="en-US" sz="3600" dirty="0"/>
              <a:t>Disadvantages 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Longer delivery time</a:t>
            </a:r>
            <a:br>
              <a:rPr lang="en-US" dirty="0"/>
            </a:br>
            <a:r>
              <a:rPr lang="en-US" dirty="0"/>
              <a:t>Large number joins are required for normalization of data</a:t>
            </a:r>
          </a:p>
        </p:txBody>
      </p:sp>
    </p:spTree>
    <p:extLst>
      <p:ext uri="{BB962C8B-B14F-4D97-AF65-F5344CB8AC3E}">
        <p14:creationId xmlns:p14="http://schemas.microsoft.com/office/powerpoint/2010/main" val="132272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53A4-E0EF-8D4F-2CC4-AEC68F17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Kimball's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F4BB4-F4E3-2EC4-48D6-F816CF01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/>
              <a:t>Ralph Kimball proposed a bottom-up approach</a:t>
            </a:r>
          </a:p>
          <a:p>
            <a:pPr algn="just"/>
            <a:r>
              <a:rPr lang="en-US" dirty="0"/>
              <a:t>.Data from various OLTP sources are collected by various business focused data marts who conduct the ETL process.</a:t>
            </a:r>
          </a:p>
          <a:p>
            <a:pPr algn="just"/>
            <a:r>
              <a:rPr lang="en-US" dirty="0"/>
              <a:t>Data is stored in a less normalized structure. Star schema consist of central fact table and dimensional table connected to the fact table using keys. Multiple  star schemas are connected to each other using keys.</a:t>
            </a:r>
          </a:p>
          <a:p>
            <a:pPr algn="just"/>
            <a:r>
              <a:rPr lang="en-US" dirty="0"/>
              <a:t>This highly denormalized data is stored in a dimensional data warehouse. For analysis and reporting purpose required star schema is collected from data warehouse.  </a:t>
            </a:r>
          </a:p>
        </p:txBody>
      </p:sp>
    </p:spTree>
    <p:extLst>
      <p:ext uri="{BB962C8B-B14F-4D97-AF65-F5344CB8AC3E}">
        <p14:creationId xmlns:p14="http://schemas.microsoft.com/office/powerpoint/2010/main" val="35383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930A-5C20-309E-ED23-057944C1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diagram of data warehouse&#10;&#10;Description automatically generated">
            <a:extLst>
              <a:ext uri="{FF2B5EF4-FFF2-40B4-BE49-F238E27FC236}">
                <a16:creationId xmlns:a16="http://schemas.microsoft.com/office/drawing/2014/main" id="{3C887B9F-CA55-00D4-D33D-478A76D13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721" y="368638"/>
            <a:ext cx="11454983" cy="6128558"/>
          </a:xfrm>
        </p:spPr>
      </p:pic>
    </p:spTree>
    <p:extLst>
      <p:ext uri="{BB962C8B-B14F-4D97-AF65-F5344CB8AC3E}">
        <p14:creationId xmlns:p14="http://schemas.microsoft.com/office/powerpoint/2010/main" val="118931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AAEA-F443-FF84-F57B-18C2D881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6AB05-EB60-E31A-2460-D0DE5656C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28" y="364086"/>
            <a:ext cx="11477468" cy="6325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AutoNum type="romanUcPeriod"/>
            </a:pPr>
            <a:r>
              <a:rPr lang="en-US" sz="3600" dirty="0"/>
              <a:t>Advantages :</a:t>
            </a:r>
            <a:br>
              <a:rPr lang="en-US" sz="3600" dirty="0"/>
            </a:br>
            <a:br>
              <a:rPr lang="en-US" sz="3600" dirty="0"/>
            </a:br>
            <a:r>
              <a:rPr lang="en-US" dirty="0"/>
              <a:t>Business focused</a:t>
            </a:r>
            <a:br>
              <a:rPr lang="en-US" dirty="0"/>
            </a:br>
            <a:r>
              <a:rPr lang="en-US" dirty="0"/>
              <a:t>Quicker delivery</a:t>
            </a:r>
            <a:br>
              <a:rPr lang="en-US" dirty="0"/>
            </a:br>
            <a:r>
              <a:rPr lang="en-US" dirty="0"/>
              <a:t>Ease of use</a:t>
            </a:r>
            <a:br>
              <a:rPr lang="en-US" dirty="0"/>
            </a:br>
            <a:r>
              <a:rPr lang="en-US" dirty="0"/>
              <a:t>Lesser time for setup</a:t>
            </a:r>
            <a:br>
              <a:rPr lang="en-US" dirty="0"/>
            </a:br>
            <a:endParaRPr lang="en-US" dirty="0"/>
          </a:p>
          <a:p>
            <a:pPr>
              <a:buAutoNum type="romanUcPeriod"/>
            </a:pPr>
            <a:r>
              <a:rPr lang="en-US" sz="3600" dirty="0"/>
              <a:t>Disadvantages :</a:t>
            </a:r>
            <a:br>
              <a:rPr lang="en-US" sz="3600" dirty="0"/>
            </a:br>
            <a:br>
              <a:rPr lang="en-US" dirty="0"/>
            </a:br>
            <a:r>
              <a:rPr lang="en-US" dirty="0"/>
              <a:t>Complex ETL process for denormalization</a:t>
            </a:r>
            <a:br>
              <a:rPr lang="en-US" dirty="0"/>
            </a:br>
            <a:r>
              <a:rPr lang="en-US" dirty="0"/>
              <a:t>More storage requirement. Duplicate data present in data marts </a:t>
            </a:r>
            <a:br>
              <a:rPr lang="en-US" dirty="0"/>
            </a:br>
            <a:r>
              <a:rPr lang="en-US" dirty="0"/>
              <a:t>Challenging maintenance.</a:t>
            </a:r>
          </a:p>
        </p:txBody>
      </p:sp>
    </p:spTree>
    <p:extLst>
      <p:ext uri="{BB962C8B-B14F-4D97-AF65-F5344CB8AC3E}">
        <p14:creationId xmlns:p14="http://schemas.microsoft.com/office/powerpoint/2010/main" val="154858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6C38-5E3A-E30E-BC67-F07FF548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72CCD11-9ED7-C393-76AA-1CBDDA0229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193855"/>
              </p:ext>
            </p:extLst>
          </p:nvPr>
        </p:nvGraphicFramePr>
        <p:xfrm>
          <a:off x="504826" y="1504948"/>
          <a:ext cx="11420475" cy="520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825">
                  <a:extLst>
                    <a:ext uri="{9D8B030D-6E8A-4147-A177-3AD203B41FA5}">
                      <a16:colId xmlns:a16="http://schemas.microsoft.com/office/drawing/2014/main" val="2814261755"/>
                    </a:ext>
                  </a:extLst>
                </a:gridCol>
                <a:gridCol w="3806825">
                  <a:extLst>
                    <a:ext uri="{9D8B030D-6E8A-4147-A177-3AD203B41FA5}">
                      <a16:colId xmlns:a16="http://schemas.microsoft.com/office/drawing/2014/main" val="4176305783"/>
                    </a:ext>
                  </a:extLst>
                </a:gridCol>
                <a:gridCol w="3806825">
                  <a:extLst>
                    <a:ext uri="{9D8B030D-6E8A-4147-A177-3AD203B41FA5}">
                      <a16:colId xmlns:a16="http://schemas.microsoft.com/office/drawing/2014/main" val="1049329554"/>
                    </a:ext>
                  </a:extLst>
                </a:gridCol>
              </a:tblGrid>
              <a:tr h="49433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INMON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KIMBALL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04400"/>
                  </a:ext>
                </a:extLst>
              </a:tr>
              <a:tr h="4943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dirty="0">
                          <a:effectLst/>
                        </a:rPr>
                        <a:t>Approach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It has a Bottom-Up Approach for implementation.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It has Top-Down Approach for implementation.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118222537"/>
                  </a:ext>
                </a:extLst>
              </a:tr>
              <a:tr h="4943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Data Integration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It focuses on Individual business areas.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It focuses on Enterprise-wide areas.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976968318"/>
                  </a:ext>
                </a:extLst>
              </a:tr>
              <a:tr h="4943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Building Time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It is efficient and takes less time.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It is complex and consumes a lot of time.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1268545931"/>
                  </a:ext>
                </a:extLst>
              </a:tr>
              <a:tr h="7448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Cost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It has iterative steps and is cost-effective.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Initial cost is huge, and the development cost is low.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2393797600"/>
                  </a:ext>
                </a:extLst>
              </a:tr>
              <a:tr h="7448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Skills Required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It does not need such skills, but a generic team will do the job.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It needs specialized skills to make work.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2641816690"/>
                  </a:ext>
                </a:extLst>
              </a:tr>
              <a:tr h="4943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Maintenance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Here maintenance is difficult.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Here maintenance is easy.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2035341141"/>
                  </a:ext>
                </a:extLst>
              </a:tr>
              <a:tr h="4943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Data Model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It prefers data to be in the De-normalized model.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It prefers data to be in a normalized model.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2526077843"/>
                  </a:ext>
                </a:extLst>
              </a:tr>
              <a:tr h="7448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>
                          <a:effectLst/>
                        </a:rPr>
                        <a:t>Data Store Systems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In this, source systems are highly stable.</a:t>
                      </a:r>
                    </a:p>
                  </a:txBody>
                  <a:tcPr marL="63500" marR="63500" marT="88900" marB="889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In this, source systems have a high rate of change.</a:t>
                      </a:r>
                    </a:p>
                  </a:txBody>
                  <a:tcPr marL="63500" marR="63500" marT="88900" marB="88900" anchor="ctr"/>
                </a:tc>
                <a:extLst>
                  <a:ext uri="{0D108BD9-81ED-4DB2-BD59-A6C34878D82A}">
                    <a16:rowId xmlns:a16="http://schemas.microsoft.com/office/drawing/2014/main" val="2757844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0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476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DATA WAREHOUSE DESIGN APPROACH :   INMON Vs KIMBALL</vt:lpstr>
      <vt:lpstr>Inmon's Approach</vt:lpstr>
      <vt:lpstr>PowerPoint Presentation</vt:lpstr>
      <vt:lpstr>PowerPoint Presentation</vt:lpstr>
      <vt:lpstr>Kimball's Approach</vt:lpstr>
      <vt:lpstr>PowerPoint Presentation</vt:lpstr>
      <vt:lpstr>PowerPoint Presentation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Nived M A(UST,IN)</cp:lastModifiedBy>
  <cp:revision>527</cp:revision>
  <dcterms:created xsi:type="dcterms:W3CDTF">2013-07-15T20:26:40Z</dcterms:created>
  <dcterms:modified xsi:type="dcterms:W3CDTF">2024-06-02T17:40:47Z</dcterms:modified>
</cp:coreProperties>
</file>