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57" r:id="rId21"/>
    <p:sldId id="274" r:id="rId22"/>
  </p:sldIdLst>
  <p:sldSz cx="9144000" cy="5143500" type="screen16x9"/>
  <p:notesSz cx="6858000" cy="9144000"/>
  <p:embeddedFontLst>
    <p:embeddedFont>
      <p:font typeface="Old Standard TT" panose="00000500000000000000"/>
      <p:regular r:id="rId26"/>
    </p:embeddedFont>
    <p:embeddedFont>
      <p:font typeface="Quicksand" panose="00000500000000000000"/>
      <p:regular r:id="rId27"/>
    </p:embeddedFont>
    <p:embeddedFont>
      <p:font typeface="Helvetica Neue" panose="020B0604020202020204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CLAHE as: an adaptive equalization technique used </a:t>
            </a: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to improve contrast in images.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POINT 3: Color data is used to distingiush between interesting points (different colors of buoys). It is not used to segregate interesting points from non-interesting points.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seafloor is quite a challenging task. Sparsity of light, depth and cold temperatures are just a few of the factors that make it such a daunting environment. ROVs (Remotely Operated Vehicles) are well suited to operate between moderate and deep depths underwater, but are fundamentally constrained by the requirement for continuous communication/feedback with the on-ground controller. Thus has emerged a new paradigm for performing tasks at extreme depths - that of Autonomous Underwater Vehicles (AUVs).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Analyzed in STARCCM+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explaining the chart, go sequentially from batteries -&gt; kill-switch … (move to the 3d design to explain the locations of components)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/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368400"/>
            <a:ext cx="81186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AUV Amogh</a:t>
            </a:r>
            <a:endParaRPr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62014" y="1691800"/>
            <a:ext cx="4881987" cy="34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80100" y="2363213"/>
            <a:ext cx="2108874" cy="210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6211550" y="591650"/>
            <a:ext cx="1912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>
                <a:solidFill>
                  <a:schemeClr val="accent1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TH09-450</a:t>
            </a:r>
            <a:endParaRPr sz="28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217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Power Management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0750" y="907700"/>
            <a:ext cx="86394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Char char="●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To optimize power consumption, without compromising on electrical safety of devices.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Char char="●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Voltage and current sensor data is logged and used for prediction of electrical faults and to monitor power consumption at various operating conditions while testing.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10075" y="2581651"/>
            <a:ext cx="38829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Main Fuse / Kill-switch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chemeClr val="dk1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Disabling the AUV under emergency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134075" y="3942209"/>
            <a:ext cx="26349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4x Li-Po Batteries</a:t>
            </a: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 </a:t>
            </a: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Power Source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026359" y="2581656"/>
            <a:ext cx="33519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Custom Power Board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Steps 24V down to 12V, 5V, 3.3V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384850" y="3942209"/>
            <a:ext cx="26349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Fuses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Over-current protection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58" name="Shape 158"/>
          <p:cNvCxnSpPr>
            <a:stCxn id="154" idx="3"/>
            <a:endCxn id="156" idx="1"/>
          </p:cNvCxnSpPr>
          <p:nvPr/>
        </p:nvCxnSpPr>
        <p:spPr>
          <a:xfrm>
            <a:off x="4392975" y="2943001"/>
            <a:ext cx="633384" cy="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Shape 159"/>
          <p:cNvCxnSpPr>
            <a:stCxn id="155" idx="0"/>
          </p:cNvCxnSpPr>
          <p:nvPr/>
        </p:nvCxnSpPr>
        <p:spPr>
          <a:xfrm flipV="1">
            <a:off x="2451525" y="3304527"/>
            <a:ext cx="0" cy="66804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160"/>
          <p:cNvCxnSpPr>
            <a:stCxn id="156" idx="2"/>
            <a:endCxn id="157" idx="0"/>
          </p:cNvCxnSpPr>
          <p:nvPr/>
        </p:nvCxnSpPr>
        <p:spPr>
          <a:xfrm flipH="1">
            <a:off x="6702300" y="3304356"/>
            <a:ext cx="9" cy="6378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1027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Sensing</a:t>
            </a:r>
            <a:endParaRPr sz="3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92175" y="2224600"/>
            <a:ext cx="2258349" cy="12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69175" y="3689025"/>
            <a:ext cx="3327300" cy="10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Pressure sensor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Piezo-resistive, non-submersible</a:t>
            </a:r>
            <a:endParaRPr sz="17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Upto 1 Bar gauge pressure</a:t>
            </a:r>
            <a:endParaRPr sz="1700"/>
          </a:p>
        </p:txBody>
      </p:sp>
      <p:sp>
        <p:nvSpPr>
          <p:cNvPr id="168" name="Shape 168"/>
          <p:cNvSpPr txBox="1"/>
          <p:nvPr/>
        </p:nvSpPr>
        <p:spPr>
          <a:xfrm>
            <a:off x="657700" y="988113"/>
            <a:ext cx="3327300" cy="10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3x Cameras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2x front facing, 1x bottom facing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For sensing at shallow depths</a:t>
            </a:r>
            <a:endParaRPr sz="1700"/>
          </a:p>
        </p:txBody>
      </p:sp>
      <p:sp>
        <p:nvSpPr>
          <p:cNvPr id="169" name="Shape 169"/>
          <p:cNvSpPr txBox="1"/>
          <p:nvPr/>
        </p:nvSpPr>
        <p:spPr>
          <a:xfrm>
            <a:off x="669175" y="2390175"/>
            <a:ext cx="4388100" cy="91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IMU (Inertial Measurement Unit)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Precise Heading / pitch / roll measurements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Shape 170"/>
          <p:cNvSpPr txBox="1"/>
          <p:nvPr/>
        </p:nvSpPr>
        <p:spPr>
          <a:xfrm>
            <a:off x="900635" y="6163425"/>
            <a:ext cx="3925200" cy="10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Leak detector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Amplified voltage feedback due to the conductivity of water if there is a leak</a:t>
            </a:r>
            <a:endParaRPr sz="1700"/>
          </a:p>
        </p:txBody>
      </p:sp>
      <p:pic>
        <p:nvPicPr>
          <p:cNvPr id="171" name="Shape 17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86200" y="3494913"/>
            <a:ext cx="2671025" cy="14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96974" y="901938"/>
            <a:ext cx="2671025" cy="129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1027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Sensing</a:t>
            </a:r>
            <a:endParaRPr sz="3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34200" y="1343375"/>
            <a:ext cx="2447075" cy="20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665885" y="1078950"/>
            <a:ext cx="3925200" cy="10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Leak detector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Amplified voltage feedback due to the conductivity of water if there is a leak</a:t>
            </a:r>
            <a:endParaRPr sz="1700"/>
          </a:p>
        </p:txBody>
      </p:sp>
      <p:sp>
        <p:nvSpPr>
          <p:cNvPr id="180" name="Shape 180"/>
          <p:cNvSpPr txBox="1"/>
          <p:nvPr/>
        </p:nvSpPr>
        <p:spPr>
          <a:xfrm>
            <a:off x="665875" y="3594650"/>
            <a:ext cx="3778200" cy="10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Voltage Sensors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Simple voltage divider based circuit used to monitor battery voltages</a:t>
            </a:r>
            <a:endParaRPr sz="1700"/>
          </a:p>
        </p:txBody>
      </p:sp>
      <p:sp>
        <p:nvSpPr>
          <p:cNvPr id="181" name="Shape 181"/>
          <p:cNvSpPr txBox="1"/>
          <p:nvPr/>
        </p:nvSpPr>
        <p:spPr>
          <a:xfrm>
            <a:off x="665863" y="2336799"/>
            <a:ext cx="4388100" cy="102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Current Sensors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Hall effect sensors monitor currents drawn by thrusters, motherboard, batteries.</a:t>
            </a:r>
            <a:endParaRPr sz="1700"/>
          </a:p>
        </p:txBody>
      </p:sp>
      <p:sp>
        <p:nvSpPr>
          <p:cNvPr id="182" name="Shape 182"/>
          <p:cNvSpPr txBox="1"/>
          <p:nvPr/>
        </p:nvSpPr>
        <p:spPr>
          <a:xfrm>
            <a:off x="5934188" y="3528200"/>
            <a:ext cx="24471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Leak detection circuit</a:t>
            </a:r>
            <a:endParaRPr sz="18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Flow</a:t>
            </a: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of</a:t>
            </a: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Control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60975" y="3463050"/>
            <a:ext cx="2054400" cy="687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3x Cameras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chemeClr val="dk1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720p video stream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60975" y="1221250"/>
            <a:ext cx="2054400" cy="12360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Motherboard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Image processing, mission controller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Intel i5 - 45W TDP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63813" y="1460800"/>
            <a:ext cx="2214300" cy="756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Main board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Interface with ESCs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91" name="Shape 191"/>
          <p:cNvSpPr txBox="1"/>
          <p:nvPr/>
        </p:nvSpPr>
        <p:spPr>
          <a:xfrm flipH="1">
            <a:off x="3203875" y="3169044"/>
            <a:ext cx="3334200" cy="981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6x ESC boards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Drive the thrusters based on PWM input from motherboard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950262" y="3416102"/>
            <a:ext cx="1733100" cy="4878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6x Thrusters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93" name="Shape 193"/>
          <p:cNvCxnSpPr>
            <a:stCxn id="189" idx="3"/>
            <a:endCxn id="190" idx="1"/>
          </p:cNvCxnSpPr>
          <p:nvPr/>
        </p:nvCxnSpPr>
        <p:spPr>
          <a:xfrm>
            <a:off x="2615375" y="1839250"/>
            <a:ext cx="114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Shape 194"/>
          <p:cNvCxnSpPr>
            <a:stCxn id="188" idx="0"/>
            <a:endCxn id="189" idx="2"/>
          </p:cNvCxnSpPr>
          <p:nvPr/>
        </p:nvCxnSpPr>
        <p:spPr>
          <a:xfrm rot="10800000">
            <a:off x="1588175" y="2457150"/>
            <a:ext cx="0" cy="100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Shape 195"/>
          <p:cNvCxnSpPr>
            <a:stCxn id="190" idx="2"/>
            <a:endCxn id="191" idx="0"/>
          </p:cNvCxnSpPr>
          <p:nvPr/>
        </p:nvCxnSpPr>
        <p:spPr>
          <a:xfrm>
            <a:off x="4870963" y="2217700"/>
            <a:ext cx="0" cy="95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hape 196"/>
          <p:cNvCxnSpPr>
            <a:stCxn id="191" idx="1"/>
            <a:endCxn id="192" idx="1"/>
          </p:cNvCxnSpPr>
          <p:nvPr/>
        </p:nvCxnSpPr>
        <p:spPr>
          <a:xfrm>
            <a:off x="6538075" y="3659994"/>
            <a:ext cx="41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1086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Mission Controller</a:t>
            </a:r>
            <a:endParaRPr sz="3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1086" y="12282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Controlling brain of the AUV - contains software implementations of control algorithms and predefined responses to the objects recognized by the image processing code. Reliability is improved using error correcting codes </a:t>
            </a:r>
            <a:r>
              <a:rPr lang="en-GB" dirty="0" smtClean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on IP </a:t>
            </a: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input.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210661" y="2513925"/>
            <a:ext cx="2414700" cy="521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Image processing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31836" y="2513925"/>
            <a:ext cx="1975200" cy="521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Camera Feed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074761" y="3559125"/>
            <a:ext cx="2677800" cy="8973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Shared Memory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chemeClr val="dk1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Holds the state information of the AUV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206" name="Shape 206"/>
          <p:cNvCxnSpPr>
            <a:stCxn id="204" idx="3"/>
            <a:endCxn id="203" idx="1"/>
          </p:cNvCxnSpPr>
          <p:nvPr/>
        </p:nvCxnSpPr>
        <p:spPr>
          <a:xfrm>
            <a:off x="2607036" y="2774775"/>
            <a:ext cx="60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Shape 207"/>
          <p:cNvCxnSpPr>
            <a:stCxn id="203" idx="2"/>
            <a:endCxn id="205" idx="0"/>
          </p:cNvCxnSpPr>
          <p:nvPr/>
        </p:nvCxnSpPr>
        <p:spPr>
          <a:xfrm flipH="1">
            <a:off x="4413511" y="3035625"/>
            <a:ext cx="4500" cy="52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6088861" y="3559125"/>
            <a:ext cx="2414700" cy="8973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Mission Controller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Control Algorithms</a:t>
            </a:r>
            <a:endParaRPr sz="1700">
              <a:solidFill>
                <a:schemeClr val="dk1"/>
              </a:solidFill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chemeClr val="dk1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Path planner 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865536" y="3746925"/>
            <a:ext cx="1507800" cy="521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Logger</a:t>
            </a:r>
            <a:endParaRPr sz="17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210" name="Shape 210"/>
          <p:cNvCxnSpPr>
            <a:stCxn id="205" idx="1"/>
            <a:endCxn id="209" idx="3"/>
          </p:cNvCxnSpPr>
          <p:nvPr/>
        </p:nvCxnSpPr>
        <p:spPr>
          <a:xfrm rot="10800000">
            <a:off x="2373361" y="4007775"/>
            <a:ext cx="70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Shape 211"/>
          <p:cNvCxnSpPr>
            <a:stCxn id="205" idx="3"/>
            <a:endCxn id="208" idx="1"/>
          </p:cNvCxnSpPr>
          <p:nvPr/>
        </p:nvCxnSpPr>
        <p:spPr>
          <a:xfrm>
            <a:off x="5752561" y="4007775"/>
            <a:ext cx="33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228516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AUV Amogh - Computer Vision Module</a:t>
            </a:r>
            <a:endParaRPr sz="3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041485"/>
            <a:ext cx="8520600" cy="3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Main function - </a:t>
            </a:r>
            <a:r>
              <a:rPr lang="en-GB" u="sng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locate objects of interest</a:t>
            </a: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and communicate it to Mission Controller.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Inputs: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Parameters</a:t>
            </a: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from Mission Controller - objects and colors to be detected</a:t>
            </a:r>
            <a:endParaRPr sz="16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Raw </a:t>
            </a:r>
            <a:r>
              <a:rPr lang="en-GB" sz="1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camera feed</a:t>
            </a: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from two cameras - front facing and bottom facing</a:t>
            </a:r>
            <a:endParaRPr sz="16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Outputs: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Radial </a:t>
            </a:r>
            <a:r>
              <a:rPr lang="en-GB" sz="1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coordinates</a:t>
            </a: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of targets from center of view</a:t>
            </a:r>
            <a:endParaRPr sz="16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Status/health</a:t>
            </a: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of Computer Vision processes to Mission Controller</a:t>
            </a:r>
            <a:endParaRPr sz="16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Camera feed</a:t>
            </a:r>
            <a:r>
              <a:rPr lang="en-GB" sz="16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(raw and processed) for debugging - via ethernet cable</a:t>
            </a:r>
            <a:endParaRPr sz="16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86732" y="65753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High Pass Filter based Image pre-processing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6478" y="811540"/>
            <a:ext cx="3176790" cy="234886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224" name="Shape 2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87221" y="784275"/>
            <a:ext cx="3176782" cy="234885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25" name="Shape 225"/>
          <p:cNvSpPr/>
          <p:nvPr/>
        </p:nvSpPr>
        <p:spPr>
          <a:xfrm>
            <a:off x="3777470" y="1874194"/>
            <a:ext cx="1605600" cy="16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Shape 226"/>
          <p:cNvSpPr txBox="1"/>
          <p:nvPr/>
        </p:nvSpPr>
        <p:spPr>
          <a:xfrm>
            <a:off x="3777470" y="2034911"/>
            <a:ext cx="16056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High pass filter</a:t>
            </a:r>
            <a:endParaRPr sz="15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Intensity scaling</a:t>
            </a:r>
            <a:endParaRPr sz="15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Noise removal</a:t>
            </a:r>
            <a:endParaRPr sz="15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227" name="Shape 227"/>
          <p:cNvCxnSpPr/>
          <p:nvPr/>
        </p:nvCxnSpPr>
        <p:spPr>
          <a:xfrm>
            <a:off x="657246" y="3160402"/>
            <a:ext cx="7200" cy="48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8" name="Shape 2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3715" y="3643537"/>
            <a:ext cx="1605574" cy="118713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229" name="Shape 229"/>
          <p:cNvCxnSpPr>
            <a:stCxn id="228" idx="3"/>
          </p:cNvCxnSpPr>
          <p:nvPr/>
        </p:nvCxnSpPr>
        <p:spPr>
          <a:xfrm rot="10800000" flipH="1">
            <a:off x="2059290" y="4231705"/>
            <a:ext cx="390600" cy="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0" name="Shape 2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49858" y="3628259"/>
            <a:ext cx="1646899" cy="121769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231" name="Shape 2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63411" y="3625640"/>
            <a:ext cx="1646899" cy="121769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232" name="Shape 232"/>
          <p:cNvCxnSpPr>
            <a:stCxn id="230" idx="3"/>
            <a:endCxn id="231" idx="1"/>
          </p:cNvCxnSpPr>
          <p:nvPr/>
        </p:nvCxnSpPr>
        <p:spPr>
          <a:xfrm rot="10800000" flipH="1">
            <a:off x="4096757" y="4234405"/>
            <a:ext cx="4668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3" name="Shape 23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776237" y="3625627"/>
            <a:ext cx="1646899" cy="121769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234" name="Shape 234"/>
          <p:cNvCxnSpPr>
            <a:stCxn id="231" idx="3"/>
            <a:endCxn id="233" idx="1"/>
          </p:cNvCxnSpPr>
          <p:nvPr/>
        </p:nvCxnSpPr>
        <p:spPr>
          <a:xfrm>
            <a:off x="6210310" y="4234487"/>
            <a:ext cx="5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8198394" y="3196627"/>
            <a:ext cx="3000" cy="42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Shape 236"/>
          <p:cNvSpPr txBox="1"/>
          <p:nvPr/>
        </p:nvSpPr>
        <p:spPr>
          <a:xfrm>
            <a:off x="788505" y="3296383"/>
            <a:ext cx="1120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Low pass</a:t>
            </a:r>
            <a:endParaRPr sz="16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2449720" y="3302319"/>
            <a:ext cx="16470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High pass</a:t>
            </a:r>
            <a:endParaRPr sz="16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387538" y="3288156"/>
            <a:ext cx="2097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Double edge removal</a:t>
            </a:r>
            <a:endParaRPr sz="15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0974" y="3296372"/>
            <a:ext cx="16470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Median</a:t>
            </a:r>
            <a:r>
              <a:rPr lang="en-GB" sz="12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 </a:t>
            </a:r>
            <a:r>
              <a:rPr lang="en-GB" sz="16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Blur</a:t>
            </a:r>
            <a:endParaRPr sz="12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77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Locate objects using deep neural networks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52400" y="699674"/>
            <a:ext cx="9144000" cy="1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Architecture: pruned version of YOLO (You Only Look Once), optimized for CPU.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Training data: synthesized grayscale pictures of required objects with defects: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 panose="020B0604020202020204"/>
              <a:buChar char="○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Blurring with Erosion and dilation at random locations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 panose="020B0604020202020204"/>
              <a:buChar char="○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Occlusion due to other objects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 panose="020B0604020202020204"/>
              <a:buChar char="○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Addition of noise - salt and pepper, Poisson, Gaussian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4196" y="2424717"/>
            <a:ext cx="2691200" cy="201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47" name="Shape 247"/>
          <p:cNvSpPr txBox="1"/>
          <p:nvPr/>
        </p:nvSpPr>
        <p:spPr>
          <a:xfrm>
            <a:off x="657812" y="4468060"/>
            <a:ext cx="2234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Preprocessed Image</a:t>
            </a:r>
            <a:endParaRPr sz="1600"/>
          </a:p>
        </p:txBody>
      </p:sp>
      <p:sp>
        <p:nvSpPr>
          <p:cNvPr id="248" name="Shape 248"/>
          <p:cNvSpPr txBox="1"/>
          <p:nvPr/>
        </p:nvSpPr>
        <p:spPr>
          <a:xfrm>
            <a:off x="3180328" y="4468070"/>
            <a:ext cx="2882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Synthesised Image (dataset)</a:t>
            </a:r>
            <a:endParaRPr sz="1600"/>
          </a:p>
        </p:txBody>
      </p:sp>
      <p:pic>
        <p:nvPicPr>
          <p:cNvPr id="249" name="Shape 2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1135" y="2424731"/>
            <a:ext cx="2691200" cy="20183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250" name="Shape 2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2663" y="2424725"/>
            <a:ext cx="2691200" cy="20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884780" y="4468070"/>
            <a:ext cx="2882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Labelling result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Thresholding pre-processed image</a:t>
            </a:r>
            <a:endParaRPr lang="en-GB"/>
          </a:p>
        </p:txBody>
      </p:sp>
      <p:pic>
        <p:nvPicPr>
          <p:cNvPr id="68" name="Shape 6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65600"/>
            <a:ext cx="2891125" cy="2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01526" y="689400"/>
            <a:ext cx="3094325" cy="23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>
            <a:stCxn id="68" idx="3"/>
            <a:endCxn id="69" idx="1"/>
          </p:cNvCxnSpPr>
          <p:nvPr/>
        </p:nvCxnSpPr>
        <p:spPr>
          <a:xfrm>
            <a:off x="3043525" y="1849775"/>
            <a:ext cx="245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Shape 71"/>
          <p:cNvSpPr txBox="1"/>
          <p:nvPr/>
        </p:nvSpPr>
        <p:spPr>
          <a:xfrm>
            <a:off x="3043525" y="1894225"/>
            <a:ext cx="24579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Repeatedly threshold using different values and plot number of white pixels</a:t>
            </a:r>
            <a:endParaRPr lang="en-GB"/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3512" y="3010150"/>
            <a:ext cx="2539667" cy="190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>
            <a:stCxn id="69" idx="2"/>
            <a:endCxn id="72" idx="3"/>
          </p:cNvCxnSpPr>
          <p:nvPr/>
        </p:nvCxnSpPr>
        <p:spPr>
          <a:xfrm flipH="1">
            <a:off x="5583188" y="3010150"/>
            <a:ext cx="1465500" cy="9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Shape 74"/>
          <p:cNvSpPr txBox="1"/>
          <p:nvPr/>
        </p:nvSpPr>
        <p:spPr>
          <a:xfrm>
            <a:off x="6012425" y="3541975"/>
            <a:ext cx="2457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Locate the value where slope of the graph changes abruptly (here, approx 30) and threshold at that value</a:t>
            </a:r>
            <a:endParaRPr lang="en-GB"/>
          </a:p>
        </p:txBody>
      </p:sp>
      <p:sp>
        <p:nvSpPr>
          <p:cNvPr id="75" name="Shape 75"/>
          <p:cNvSpPr txBox="1"/>
          <p:nvPr/>
        </p:nvSpPr>
        <p:spPr>
          <a:xfrm>
            <a:off x="152400" y="3142850"/>
            <a:ext cx="24579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Justification</a:t>
            </a:r>
            <a:r>
              <a:rPr lang="en-GB"/>
              <a:t>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preprocessing gives bright object edges and noise with low intensity.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slope indicates thresholding of noise. Small slope is due to thresholding of object pixels.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99350" y="111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Colour Enhancement</a:t>
            </a:r>
            <a:endParaRPr sz="28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24850" y="724650"/>
            <a:ext cx="87390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Char char="●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Done using histogram equalization / CLAHE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Char char="●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Using color to separate objects from the background is unreliable (preferential absorption, water caustics etc.) and limited techniques to eliminate these effects.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Char char="●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Colour data is used to differentiate between </a:t>
            </a:r>
            <a:r>
              <a:rPr lang="en-GB" sz="1700" i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already located </a:t>
            </a: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objects of interest</a:t>
            </a:r>
            <a:r>
              <a:rPr lang="en-GB" sz="1700" i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58" name="Shape 2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9570" y="2192286"/>
            <a:ext cx="3422800" cy="2565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259" name="Shape 25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67395" y="2192292"/>
            <a:ext cx="3422800" cy="256574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cxnSp>
        <p:nvCxnSpPr>
          <p:cNvPr id="260" name="Shape 260"/>
          <p:cNvCxnSpPr>
            <a:stCxn id="258" idx="3"/>
            <a:endCxn id="259" idx="1"/>
          </p:cNvCxnSpPr>
          <p:nvPr/>
        </p:nvCxnSpPr>
        <p:spPr>
          <a:xfrm>
            <a:off x="4022371" y="3475174"/>
            <a:ext cx="1145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What is AUV Amogh?</a:t>
            </a:r>
            <a:endParaRPr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 err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Amogh</a:t>
            </a:r>
            <a:r>
              <a:rPr lang="en-GB" sz="2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is an </a:t>
            </a:r>
            <a:r>
              <a:rPr lang="en-GB" sz="2000" b="1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AUV (A</a:t>
            </a:r>
            <a:r>
              <a:rPr lang="en-GB" sz="2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utonomous </a:t>
            </a:r>
            <a:r>
              <a:rPr lang="en-GB" sz="2000" b="1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</a:t>
            </a:r>
            <a:r>
              <a:rPr lang="en-GB" sz="2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nderwater </a:t>
            </a:r>
            <a:r>
              <a:rPr lang="en-GB" sz="2000" b="1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</a:t>
            </a:r>
            <a:r>
              <a:rPr lang="en-GB" sz="2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ehicle</a:t>
            </a:r>
            <a:r>
              <a:rPr lang="en-GB" sz="2000" b="1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) </a:t>
            </a:r>
            <a:r>
              <a:rPr lang="en-GB" sz="2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designed with the objective of performing data </a:t>
            </a:r>
            <a:r>
              <a:rPr lang="en-GB" sz="2000" dirty="0" smtClean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collection and </a:t>
            </a:r>
            <a:r>
              <a:rPr lang="en-GB" sz="2000" smtClean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underwater surveillance </a:t>
            </a:r>
            <a:r>
              <a:rPr lang="en-GB" sz="2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via the various on-board sensors and deliver/collect small volume underwater samples. It is equipped with cameras for underwater feature identification, a grabber mechanism that can be used to collect payloads and a dropper mechanism that to deliver small payloads to the target location.</a:t>
            </a:r>
            <a:endParaRPr sz="2000"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Mechanical Subsystem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3400" y="10582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Main focus: hydrodynamic design, should be watertight and space efficient for batteries and other critical electronics placed inside.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Sub-modules: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Structural design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Propulsion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Payloads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Fabrication &amp; assembly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82" name="Shape 82" descr="isom_view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74447" y="2099725"/>
            <a:ext cx="4801976" cy="2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Structural </a:t>
            </a:r>
            <a:r>
              <a:rPr lang="en-GB" dirty="0" smtClean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Design &amp; Propulsion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AutoNum type="arabicPeriod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Hull Design : Dual hull structure of the vehicle for improved buoyancy and stability underwater. Heavy bottom hull provides stability by lowering center of gravity.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Char char="●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Heavy bottom hull - batteries and other heavy components. Top hull - electronics.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AutoNum type="arabicPeriod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Skeletal frame : A custom designed aluminum frame which is made in solidworks and analyzed for drag considerations in all degrees of motion.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 panose="020B0604020202020204"/>
              <a:buAutoNum type="arabicPeriod"/>
            </a:pPr>
            <a:r>
              <a:rPr lang="en-GB" sz="17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Thruster configuration: 6 Bluerobotics T100 thrusters for control in 5 degrees of freedom. Roll motion is undesirable and suppressed via the structure of hulls.</a:t>
            </a: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796825" y="4165825"/>
            <a:ext cx="32307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CFD analysis for the AUV</a:t>
            </a:r>
            <a:endParaRPr sz="2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1"/>
          <a:srcRect l="-7776" t="-9231" r="-7776" b="-2126"/>
          <a:stretch>
            <a:fillRect/>
          </a:stretch>
        </p:blipFill>
        <p:spPr>
          <a:xfrm>
            <a:off x="865050" y="226700"/>
            <a:ext cx="7413900" cy="37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Payloads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Marker - cylindrical payloads restricted to at most 40mm diameter.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Marker dropper : Pneumatic mechanism used for dropping the markers in desired location. Pistons triggered individually by electronic solenoid valves as directed by the motherboard.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Grabber : A custom designed </a:t>
            </a:r>
            <a:r>
              <a:rPr lang="en-GB" dirty="0" err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aluminum</a:t>
            </a: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grabber is made for grabbing and displacing objects within 15cm of diameter.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Electronics and sensors: placed on dedicated racks in both hulls.</a:t>
            </a:r>
            <a:endParaRPr dirty="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Fabrication and assembly specifics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Sealing :  Amogh uses O-ring mechanism for water-tight sealing. Top hull uses lateral sealing mechanism and lower hull uses face sealing mechanism.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Connectors: Mechanical subassemblies like pneumatic cylinders, and electronic systems like cameras and thrusters connected through connectors mounted on Aluminium discs of the end caps of top and bottom hull.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Materials : Acrylic for the top hull  ( lightweight and transparent )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Aluminium for skeletal frame and end-caps  ( lightweight and strong )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 panose="020B0604020202020204"/>
              <a:buChar char="●"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Steel for the bottom hull  ( heavy and for maximum water-tightness )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Electrical Subsystem</a:t>
            </a:r>
            <a:endParaRPr sz="32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64100" y="1171600"/>
            <a:ext cx="85206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Main function: Interfaces modules, sensing, and controlling the AUV.</a:t>
            </a:r>
            <a:endParaRPr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902625" y="1799475"/>
            <a:ext cx="2664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Components: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Main board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Motherboard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ESC boards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Sensors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722625" y="1799475"/>
            <a:ext cx="2933100" cy="18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Sub-Modules: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Power Management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Sensing</a:t>
            </a:r>
            <a:endParaRPr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 panose="020B0604020202020204"/>
              <a:buChar char="●"/>
            </a:pPr>
            <a:r>
              <a:rPr lang="en-GB" sz="18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Control</a:t>
            </a:r>
            <a:endParaRPr lang="en-GB" sz="1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207750" y="421575"/>
            <a:ext cx="15303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Main Fuse/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Kill-switch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49125" y="421575"/>
            <a:ext cx="19164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Batteries</a:t>
            </a: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 Power Source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480275" y="421575"/>
            <a:ext cx="29685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Power Board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Steps down voltages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28" name="Shape 128"/>
          <p:cNvCxnSpPr>
            <a:stCxn id="126" idx="3"/>
            <a:endCxn id="125" idx="1"/>
          </p:cNvCxnSpPr>
          <p:nvPr/>
        </p:nvCxnSpPr>
        <p:spPr>
          <a:xfrm>
            <a:off x="2465525" y="782925"/>
            <a:ext cx="7422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4738050" y="782925"/>
            <a:ext cx="742200" cy="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6199375" y="1570125"/>
            <a:ext cx="1530300" cy="42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Fuses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31" name="Shape 131"/>
          <p:cNvCxnSpPr>
            <a:stCxn id="127" idx="2"/>
            <a:endCxn id="130" idx="0"/>
          </p:cNvCxnSpPr>
          <p:nvPr/>
        </p:nvCxnSpPr>
        <p:spPr>
          <a:xfrm>
            <a:off x="6964525" y="1144275"/>
            <a:ext cx="0" cy="4260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Shape 132"/>
          <p:cNvSpPr txBox="1"/>
          <p:nvPr/>
        </p:nvSpPr>
        <p:spPr>
          <a:xfrm>
            <a:off x="686800" y="2624300"/>
            <a:ext cx="1916400" cy="42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Motherboard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815275" y="3726600"/>
            <a:ext cx="2968500" cy="72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6x ESC Boards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Thruster speed control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34" name="Shape 134"/>
          <p:cNvCxnSpPr>
            <a:endCxn id="132" idx="0"/>
          </p:cNvCxnSpPr>
          <p:nvPr/>
        </p:nvCxnSpPr>
        <p:spPr>
          <a:xfrm>
            <a:off x="1643200" y="2422100"/>
            <a:ext cx="1800" cy="2022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Shape 135"/>
          <p:cNvCxnSpPr>
            <a:endCxn id="136" idx="3"/>
          </p:cNvCxnSpPr>
          <p:nvPr/>
        </p:nvCxnSpPr>
        <p:spPr>
          <a:xfrm flipH="1">
            <a:off x="1640475" y="1783263"/>
            <a:ext cx="4558800" cy="12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3827375" y="2623009"/>
            <a:ext cx="1916400" cy="42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Main Board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38" name="Shape 138"/>
          <p:cNvCxnSpPr>
            <a:endCxn id="137" idx="0"/>
          </p:cNvCxnSpPr>
          <p:nvPr/>
        </p:nvCxnSpPr>
        <p:spPr>
          <a:xfrm>
            <a:off x="4783775" y="1795609"/>
            <a:ext cx="1800" cy="8274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Shape 139"/>
          <p:cNvCxnSpPr>
            <a:stCxn id="137" idx="2"/>
            <a:endCxn id="133" idx="0"/>
          </p:cNvCxnSpPr>
          <p:nvPr/>
        </p:nvCxnSpPr>
        <p:spPr>
          <a:xfrm rot="5400000">
            <a:off x="3703775" y="2644909"/>
            <a:ext cx="677700" cy="1485900"/>
          </a:xfrm>
          <a:prstGeom prst="bentConnector3">
            <a:avLst>
              <a:gd name="adj1" fmla="val 5852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Shape 140"/>
          <p:cNvCxnSpPr>
            <a:stCxn id="137" idx="2"/>
            <a:endCxn id="141" idx="0"/>
          </p:cNvCxnSpPr>
          <p:nvPr/>
        </p:nvCxnSpPr>
        <p:spPr>
          <a:xfrm rot="-5400000" flipH="1">
            <a:off x="5430275" y="2404309"/>
            <a:ext cx="677700" cy="1967100"/>
          </a:xfrm>
          <a:prstGeom prst="bentConnector3">
            <a:avLst>
              <a:gd name="adj1" fmla="val 5852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Shape 141"/>
          <p:cNvSpPr txBox="1"/>
          <p:nvPr/>
        </p:nvSpPr>
        <p:spPr>
          <a:xfrm>
            <a:off x="5013825" y="3726600"/>
            <a:ext cx="3477900" cy="100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Peripherals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Pressure Sensor, IMU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Leakage Sensor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86800" y="1990713"/>
            <a:ext cx="1916400" cy="42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PSU</a:t>
            </a:r>
            <a:endParaRPr sz="2000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43" name="Shape 143"/>
          <p:cNvCxnSpPr>
            <a:stCxn id="136" idx="3"/>
          </p:cNvCxnSpPr>
          <p:nvPr/>
        </p:nvCxnSpPr>
        <p:spPr>
          <a:xfrm>
            <a:off x="1640475" y="1784463"/>
            <a:ext cx="4500" cy="2010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Shape 144"/>
          <p:cNvCxnSpPr>
            <a:stCxn id="132" idx="3"/>
            <a:endCxn id="137" idx="1"/>
          </p:cNvCxnSpPr>
          <p:nvPr/>
        </p:nvCxnSpPr>
        <p:spPr>
          <a:xfrm rot="10800000" flipH="1">
            <a:off x="2603200" y="2836100"/>
            <a:ext cx="1224300" cy="120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7540450" y="2310200"/>
            <a:ext cx="850800" cy="42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Data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47750" y="2836100"/>
            <a:ext cx="1036200" cy="426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Power</a:t>
            </a:r>
            <a:endParaRPr sz="2000" b="1"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147" name="Shape 147"/>
          <p:cNvCxnSpPr/>
          <p:nvPr/>
        </p:nvCxnSpPr>
        <p:spPr>
          <a:xfrm rot="5400000">
            <a:off x="3551225" y="2644759"/>
            <a:ext cx="677700" cy="1486200"/>
          </a:xfrm>
          <a:prstGeom prst="bentConnector3">
            <a:avLst>
              <a:gd name="adj1" fmla="val 40105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6001</Words>
  <Application>WPS Presentation</Application>
  <PresentationFormat>On-screen Show (16:9)</PresentationFormat>
  <Paragraphs>227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Old Standard TT</vt:lpstr>
      <vt:lpstr>Quicksand</vt:lpstr>
      <vt:lpstr>Helvetica Neue</vt:lpstr>
      <vt:lpstr>Microsoft YaHei</vt:lpstr>
      <vt:lpstr>Arial Unicode MS</vt:lpstr>
      <vt:lpstr>Paperback</vt:lpstr>
      <vt:lpstr>AUV Amogh</vt:lpstr>
      <vt:lpstr>What is AUV Amogh?</vt:lpstr>
      <vt:lpstr>Mechanical Subsystem</vt:lpstr>
      <vt:lpstr>Structural Design &amp; Propulsion</vt:lpstr>
      <vt:lpstr>PowerPoint 演示文稿</vt:lpstr>
      <vt:lpstr>Payloads</vt:lpstr>
      <vt:lpstr>Fabrication and assembly specifics</vt:lpstr>
      <vt:lpstr>Electrical Subsystem</vt:lpstr>
      <vt:lpstr>PowerPoint 演示文稿</vt:lpstr>
      <vt:lpstr>Power Management</vt:lpstr>
      <vt:lpstr>Sensing</vt:lpstr>
      <vt:lpstr>Sensing</vt:lpstr>
      <vt:lpstr>Flow of Control</vt:lpstr>
      <vt:lpstr>Mission Controller</vt:lpstr>
      <vt:lpstr>AUV Amogh - Computer Vision Module</vt:lpstr>
      <vt:lpstr>High Pass Filter based Image pre-processing</vt:lpstr>
      <vt:lpstr>Locate objects using deep neural networks</vt:lpstr>
      <vt:lpstr>Thresholding pre-processed image</vt:lpstr>
      <vt:lpstr>Colour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AUV Amogh</dc:title>
  <dc:creator/>
  <cp:lastModifiedBy>Nived</cp:lastModifiedBy>
  <cp:revision>5</cp:revision>
  <dcterms:created xsi:type="dcterms:W3CDTF">2018-08-30T17:18:46Z</dcterms:created>
  <dcterms:modified xsi:type="dcterms:W3CDTF">2018-08-30T17:20:04Z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