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6" r:id="rId8"/>
    <p:sldId id="279" r:id="rId9"/>
    <p:sldId id="283" r:id="rId10"/>
    <p:sldId id="281" r:id="rId11"/>
    <p:sldId id="282" r:id="rId12"/>
    <p:sldId id="270" r:id="rId13"/>
    <p:sldId id="280" r:id="rId14"/>
    <p:sldId id="284" r:id="rId15"/>
    <p:sldId id="267" r:id="rId16"/>
    <p:sldId id="263" r:id="rId17"/>
    <p:sldId id="271" r:id="rId18"/>
    <p:sldId id="272" r:id="rId19"/>
    <p:sldId id="273" r:id="rId20"/>
    <p:sldId id="275" r:id="rId21"/>
    <p:sldId id="276" r:id="rId22"/>
    <p:sldId id="269" r:id="rId23"/>
    <p:sldId id="277" r:id="rId24"/>
    <p:sldId id="278"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902343-ADB2-4EAB-AC65-A9481DDD53BA}" type="datetimeFigureOut">
              <a:rPr lang="en-IN" smtClean="0"/>
              <a:t>01-11-2017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220292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902343-ADB2-4EAB-AC65-A9481DDD53BA}" type="datetimeFigureOut">
              <a:rPr lang="en-IN" smtClean="0"/>
              <a:t>01-11-2017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59532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902343-ADB2-4EAB-AC65-A9481DDD53BA}" type="datetimeFigureOut">
              <a:rPr lang="en-IN" smtClean="0"/>
              <a:t>01-11-2017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272428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B902343-ADB2-4EAB-AC65-A9481DDD53BA}" type="datetimeFigureOut">
              <a:rPr lang="en-IN" smtClean="0"/>
              <a:t>01-11-2017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208820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02343-ADB2-4EAB-AC65-A9481DDD53BA}" type="datetimeFigureOut">
              <a:rPr lang="en-IN" smtClean="0"/>
              <a:t>01-11-2017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46675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B902343-ADB2-4EAB-AC65-A9481DDD53BA}" type="datetimeFigureOut">
              <a:rPr lang="en-IN" smtClean="0"/>
              <a:t>01-11-2017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1920466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B902343-ADB2-4EAB-AC65-A9481DDD53BA}" type="datetimeFigureOut">
              <a:rPr lang="en-IN" smtClean="0"/>
              <a:t>01-11-2017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339037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B902343-ADB2-4EAB-AC65-A9481DDD53BA}" type="datetimeFigureOut">
              <a:rPr lang="en-IN" smtClean="0"/>
              <a:t>01-11-2017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302609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02343-ADB2-4EAB-AC65-A9481DDD53BA}" type="datetimeFigureOut">
              <a:rPr lang="en-IN" smtClean="0"/>
              <a:t>01-11-2017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164774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902343-ADB2-4EAB-AC65-A9481DDD53BA}" type="datetimeFigureOut">
              <a:rPr lang="en-IN" smtClean="0"/>
              <a:t>01-11-2017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363988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902343-ADB2-4EAB-AC65-A9481DDD53BA}" type="datetimeFigureOut">
              <a:rPr lang="en-IN" smtClean="0"/>
              <a:t>01-11-2017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4F26A0-A755-4FC8-AC6C-B0835EFF41D6}" type="slidenum">
              <a:rPr lang="en-IN" smtClean="0"/>
              <a:t>‹#›</a:t>
            </a:fld>
            <a:endParaRPr lang="en-IN"/>
          </a:p>
        </p:txBody>
      </p:sp>
    </p:spTree>
    <p:extLst>
      <p:ext uri="{BB962C8B-B14F-4D97-AF65-F5344CB8AC3E}">
        <p14:creationId xmlns:p14="http://schemas.microsoft.com/office/powerpoint/2010/main" val="407592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02343-ADB2-4EAB-AC65-A9481DDD53BA}" type="datetimeFigureOut">
              <a:rPr lang="en-IN" smtClean="0"/>
              <a:t>01-11-2017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F26A0-A755-4FC8-AC6C-B0835EFF41D6}" type="slidenum">
              <a:rPr lang="en-IN" smtClean="0"/>
              <a:t>‹#›</a:t>
            </a:fld>
            <a:endParaRPr lang="en-IN"/>
          </a:p>
        </p:txBody>
      </p:sp>
    </p:spTree>
    <p:extLst>
      <p:ext uri="{BB962C8B-B14F-4D97-AF65-F5344CB8AC3E}">
        <p14:creationId xmlns:p14="http://schemas.microsoft.com/office/powerpoint/2010/main" val="2377456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Gaussian Sampling Based Lattice Decoding</a:t>
            </a:r>
          </a:p>
        </p:txBody>
      </p:sp>
      <p:sp>
        <p:nvSpPr>
          <p:cNvPr id="3" name="Subtitle 2"/>
          <p:cNvSpPr>
            <a:spLocks noGrp="1"/>
          </p:cNvSpPr>
          <p:nvPr>
            <p:ph type="subTitle" idx="1"/>
          </p:nvPr>
        </p:nvSpPr>
        <p:spPr/>
        <p:txBody>
          <a:bodyPr>
            <a:normAutofit/>
          </a:bodyPr>
          <a:lstStyle/>
          <a:p>
            <a:pPr marL="342900" indent="-342900">
              <a:buFontTx/>
              <a:buChar char="-"/>
            </a:pPr>
            <a:r>
              <a:rPr lang="en-IN" dirty="0"/>
              <a:t>Bragadeesh (EE14B114)</a:t>
            </a:r>
          </a:p>
          <a:p>
            <a:pPr marL="342900" indent="-342900">
              <a:buFontTx/>
              <a:buChar char="-"/>
            </a:pPr>
            <a:r>
              <a:rPr lang="en-IN" dirty="0" err="1"/>
              <a:t>Nived</a:t>
            </a:r>
            <a:r>
              <a:rPr lang="en-IN" dirty="0"/>
              <a:t> </a:t>
            </a:r>
            <a:r>
              <a:rPr lang="en-IN" dirty="0" err="1"/>
              <a:t>Rajaraman</a:t>
            </a:r>
            <a:r>
              <a:rPr lang="en-IN" dirty="0"/>
              <a:t> (EE14B040)</a:t>
            </a:r>
          </a:p>
          <a:p>
            <a:pPr marL="342900" indent="-342900">
              <a:buFontTx/>
              <a:buChar char="-"/>
            </a:pPr>
            <a:r>
              <a:rPr lang="en-IN" dirty="0" err="1"/>
              <a:t>Dheeraj.M.Pai</a:t>
            </a:r>
            <a:r>
              <a:rPr lang="en-IN" dirty="0"/>
              <a:t> (EE14B082)</a:t>
            </a:r>
          </a:p>
          <a:p>
            <a:pPr marL="342900" indent="-342900">
              <a:buFontTx/>
              <a:buChar char="-"/>
            </a:pPr>
            <a:endParaRPr lang="en-IN" dirty="0"/>
          </a:p>
        </p:txBody>
      </p:sp>
    </p:spTree>
    <p:extLst>
      <p:ext uri="{BB962C8B-B14F-4D97-AF65-F5344CB8AC3E}">
        <p14:creationId xmlns:p14="http://schemas.microsoft.com/office/powerpoint/2010/main" val="400561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0651-DAFF-410F-9B06-B2CE3602B003}"/>
              </a:ext>
            </a:extLst>
          </p:cNvPr>
          <p:cNvSpPr>
            <a:spLocks noGrp="1"/>
          </p:cNvSpPr>
          <p:nvPr>
            <p:ph type="title"/>
          </p:nvPr>
        </p:nvSpPr>
        <p:spPr>
          <a:xfrm>
            <a:off x="7381461" y="14794"/>
            <a:ext cx="3670852" cy="1325563"/>
          </a:xfrm>
        </p:spPr>
        <p:txBody>
          <a:bodyPr/>
          <a:lstStyle/>
          <a:p>
            <a:r>
              <a:rPr lang="en-US" dirty="0"/>
              <a:t>Pseudo code</a:t>
            </a:r>
          </a:p>
        </p:txBody>
      </p:sp>
      <p:pic>
        <p:nvPicPr>
          <p:cNvPr id="5" name="Picture 4">
            <a:extLst>
              <a:ext uri="{FF2B5EF4-FFF2-40B4-BE49-F238E27FC236}">
                <a16:creationId xmlns:a16="http://schemas.microsoft.com/office/drawing/2014/main" id="{B7D098C0-BB94-4306-873C-A6FFFAE72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66" y="94306"/>
            <a:ext cx="4887007" cy="676369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8F0FD89-B1A6-4F12-AFCA-37E48E30248B}"/>
                  </a:ext>
                </a:extLst>
              </p:cNvPr>
              <p:cNvSpPr txBox="1"/>
              <p:nvPr/>
            </p:nvSpPr>
            <p:spPr>
              <a:xfrm>
                <a:off x="5001173" y="1353609"/>
                <a:ext cx="6992044" cy="5130700"/>
              </a:xfrm>
              <a:prstGeom prst="rect">
                <a:avLst/>
              </a:prstGeom>
              <a:noFill/>
            </p:spPr>
            <p:txBody>
              <a:bodyPr wrap="square" rtlCol="0">
                <a:spAutoFit/>
              </a:bodyPr>
              <a:lstStyle/>
              <a:p>
                <a:r>
                  <a:rPr lang="en-US" u="sng" dirty="0"/>
                  <a:t>For every bit </a:t>
                </a:r>
                <a14:m>
                  <m:oMath xmlns:m="http://schemas.openxmlformats.org/officeDocument/2006/math">
                    <m:r>
                      <a:rPr lang="en-US" b="0" i="1" u="sng" smtClean="0">
                        <a:latin typeface="Cambria Math" panose="02040503050406030204" pitchFamily="18" charset="0"/>
                      </a:rPr>
                      <m:t>𝑖</m:t>
                    </m:r>
                    <m:r>
                      <a:rPr lang="en-US" b="0" i="1" u="sng" smtClean="0">
                        <a:latin typeface="Cambria Math" panose="02040503050406030204" pitchFamily="18" charset="0"/>
                      </a:rPr>
                      <m:t> </m:t>
                    </m:r>
                  </m:oMath>
                </a14:m>
                <a:r>
                  <a:rPr lang="en-US" u="sng" dirty="0"/>
                  <a:t> in the vector </a:t>
                </a:r>
                <a14:m>
                  <m:oMath xmlns:m="http://schemas.openxmlformats.org/officeDocument/2006/math">
                    <m:sSub>
                      <m:sSubPr>
                        <m:ctrlPr>
                          <a:rPr lang="en-US" b="0" i="1" u="sng" smtClean="0">
                            <a:latin typeface="Cambria Math" panose="02040503050406030204" pitchFamily="18" charset="0"/>
                          </a:rPr>
                        </m:ctrlPr>
                      </m:sSubPr>
                      <m:e>
                        <m:r>
                          <a:rPr lang="en-US" b="0" i="1" u="sng" smtClean="0">
                            <a:latin typeface="Cambria Math" panose="02040503050406030204" pitchFamily="18" charset="0"/>
                          </a:rPr>
                          <m:t>𝑥</m:t>
                        </m:r>
                      </m:e>
                      <m:sub>
                        <m:r>
                          <a:rPr lang="en-US" b="0" i="1" u="sng" smtClean="0">
                            <a:latin typeface="Cambria Math" panose="02040503050406030204" pitchFamily="18" charset="0"/>
                          </a:rPr>
                          <m:t>𝑖</m:t>
                        </m:r>
                      </m:sub>
                    </m:sSub>
                  </m:oMath>
                </a14:m>
                <a:r>
                  <a:rPr lang="en-US" b="0" u="sng" dirty="0"/>
                  <a:t> :</a:t>
                </a:r>
              </a:p>
              <a:p>
                <a:endParaRPr lang="en-US" dirty="0"/>
              </a:p>
              <a:p>
                <a:pPr marL="342900" indent="-342900">
                  <a:buAutoNum type="arabicParenR"/>
                </a:pPr>
                <a:r>
                  <a:rPr lang="en-US" dirty="0"/>
                  <a:t>Generate = ỹ</a:t>
                </a:r>
                <a:r>
                  <a:rPr lang="en-US" baseline="30000" dirty="0"/>
                  <a:t>(</a:t>
                </a:r>
                <a:r>
                  <a:rPr lang="en-US" baseline="30000" dirty="0" err="1"/>
                  <a:t>i</a:t>
                </a:r>
                <a:r>
                  <a:rPr lang="en-US" baseline="30000" dirty="0"/>
                  <a:t>) </a:t>
                </a:r>
                <a:r>
                  <a:rPr lang="en-US" dirty="0"/>
                  <a:t> =  </a:t>
                </a:r>
                <a:r>
                  <a:rPr lang="cy-GB" dirty="0"/>
                  <a:t>ŷ  +  h</a:t>
                </a:r>
                <a:r>
                  <a:rPr lang="cy-GB" baseline="-25000" dirty="0"/>
                  <a:t>i</a:t>
                </a:r>
                <a:r>
                  <a:rPr lang="cy-GB" dirty="0"/>
                  <a:t>x</a:t>
                </a:r>
                <a:r>
                  <a:rPr lang="cy-GB" baseline="-25000" dirty="0"/>
                  <a:t>i</a:t>
                </a:r>
              </a:p>
              <a:p>
                <a:pPr lvl="1"/>
                <a:r>
                  <a:rPr lang="cy-GB" b="1" dirty="0"/>
                  <a:t>ŷ is the residual error : </a:t>
                </a:r>
                <a14:m>
                  <m:oMath xmlns:m="http://schemas.openxmlformats.org/officeDocument/2006/math">
                    <m:r>
                      <m:rPr>
                        <m:nor/>
                      </m:rPr>
                      <a:rPr lang="cy-GB" b="1" i="1" dirty="0"/>
                      <m:t>ŷ</m:t>
                    </m:r>
                    <m:r>
                      <a:rPr lang="en-US" b="1" i="1" smtClean="0">
                        <a:latin typeface="Cambria Math" panose="02040503050406030204" pitchFamily="18" charset="0"/>
                      </a:rPr>
                      <m:t>=</m:t>
                    </m:r>
                    <m:r>
                      <a:rPr lang="en-US" b="1" i="1" smtClean="0">
                        <a:latin typeface="Cambria Math" panose="02040503050406030204" pitchFamily="18" charset="0"/>
                      </a:rPr>
                      <m:t>𝒚</m:t>
                    </m:r>
                    <m:r>
                      <a:rPr lang="en-US" b="1" i="1" smtClean="0">
                        <a:latin typeface="Cambria Math" panose="02040503050406030204" pitchFamily="18" charset="0"/>
                      </a:rPr>
                      <m:t> −</m:t>
                    </m:r>
                    <m:r>
                      <a:rPr lang="en-US" b="1" i="1" smtClean="0">
                        <a:latin typeface="Cambria Math" panose="02040503050406030204" pitchFamily="18" charset="0"/>
                      </a:rPr>
                      <m:t>𝑯</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𝒊𝒏𝒊𝒕</m:t>
                        </m:r>
                      </m:sub>
                    </m:sSub>
                  </m:oMath>
                </a14:m>
                <a:endParaRPr lang="en-US" b="1" dirty="0"/>
              </a:p>
              <a:p>
                <a:endParaRPr lang="cy-GB" baseline="-25000" dirty="0"/>
              </a:p>
              <a:p>
                <a:pPr marL="342900" indent="-342900">
                  <a:buAutoNum type="arabicParenR"/>
                </a:pPr>
                <a:r>
                  <a:rPr lang="cy-GB" dirty="0"/>
                  <a:t>Generate</a:t>
                </a:r>
                <a:r>
                  <a:rPr lang="en-US" dirty="0"/>
                  <a:t>     </a:t>
                </a:r>
                <a14:m>
                  <m:oMath xmlns:m="http://schemas.openxmlformats.org/officeDocument/2006/math">
                    <m:sSub>
                      <m:sSubPr>
                        <m:ctrlPr>
                          <a:rPr lang="el-GR" i="1" dirty="0" smtClean="0">
                            <a:latin typeface="Cambria Math" panose="02040503050406030204" pitchFamily="18" charset="0"/>
                          </a:rPr>
                        </m:ctrlPr>
                      </m:sSubPr>
                      <m:e>
                        <m:r>
                          <m:rPr>
                            <m:nor/>
                          </m:rPr>
                          <a:rPr lang="el-GR" dirty="0"/>
                          <m:t>μ</m:t>
                        </m:r>
                      </m:e>
                      <m:sub>
                        <m:r>
                          <m:rPr>
                            <m:nor/>
                          </m:rPr>
                          <a:rPr lang="en-US" dirty="0"/>
                          <m:t>i</m:t>
                        </m:r>
                      </m:sub>
                    </m:sSub>
                    <m:r>
                      <m:rPr>
                        <m:nor/>
                      </m:rPr>
                      <a:rPr lang="en-US" b="0" i="0" dirty="0" smtClean="0"/>
                      <m:t>  </m:t>
                    </m:r>
                    <m:r>
                      <a:rPr lang="en-US" b="0" i="0" smtClean="0">
                        <a:latin typeface="Cambria Math" panose="02040503050406030204" pitchFamily="18" charset="0"/>
                      </a:rPr>
                      <m:t>= </m:t>
                    </m:r>
                    <m:f>
                      <m:fPr>
                        <m:type m:val="skw"/>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a:latin typeface="Cambria Math" panose="02040503050406030204" pitchFamily="18" charset="0"/>
                                      </a:rPr>
                                      <m:t>ỹ</m:t>
                                    </m:r>
                                  </m:e>
                                  <m:sup>
                                    <m:r>
                                      <a:rPr lang="en-US" i="1">
                                        <a:latin typeface="Cambria Math" panose="02040503050406030204" pitchFamily="18" charset="0"/>
                                      </a:rPr>
                                      <m:t>𝑖</m:t>
                                    </m:r>
                                  </m:sup>
                                </m:sSup>
                              </m:e>
                            </m:d>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num>
                      <m:den>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e>
                                </m:d>
                              </m:e>
                            </m:d>
                          </m:e>
                          <m:sup>
                            <m:r>
                              <a:rPr lang="en-US" i="1">
                                <a:latin typeface="Cambria Math" panose="02040503050406030204" pitchFamily="18" charset="0"/>
                              </a:rPr>
                              <m:t>2</m:t>
                            </m:r>
                          </m:sup>
                        </m:sSup>
                      </m:den>
                    </m:f>
                    <m:r>
                      <a:rPr lang="en-US" b="0" i="1" smtClean="0">
                        <a:latin typeface="Cambria Math" panose="02040503050406030204" pitchFamily="18" charset="0"/>
                      </a:rPr>
                      <m:t> </m:t>
                    </m:r>
                  </m:oMath>
                </a14:m>
                <a:endParaRPr lang="en-US" b="0" dirty="0"/>
              </a:p>
              <a:p>
                <a:pPr marL="342900" indent="-342900">
                  <a:buAutoNum type="arabicParenR"/>
                </a:pPr>
                <a:endParaRPr lang="en-US" dirty="0"/>
              </a:p>
              <a:p>
                <a:pPr marL="342900" indent="-342900">
                  <a:buAutoNum type="arabicParenR"/>
                </a:pPr>
                <a:r>
                  <a:rPr lang="en-US" dirty="0"/>
                  <a:t>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from ∼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dirty="0" smtClean="0">
                            <a:latin typeface="Cambria Math" panose="02040503050406030204" pitchFamily="18" charset="0"/>
                          </a:rPr>
                        </m:ctrlPr>
                      </m:sSubPr>
                      <m:e>
                        <m:r>
                          <m:rPr>
                            <m:nor/>
                          </m:rPr>
                          <a:rPr lang="el-GR" dirty="0"/>
                          <m:t>μ</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  </m:t>
                    </m:r>
                    <m:box>
                      <m:boxPr>
                        <m:ctrlPr>
                          <a:rPr lang="en-US" b="0" i="1" dirty="0" smtClean="0">
                            <a:latin typeface="Cambria Math" panose="02040503050406030204" pitchFamily="18" charset="0"/>
                          </a:rPr>
                        </m:ctrlPr>
                      </m:boxPr>
                      <m:e>
                        <m:argPr>
                          <m:argSz m:val="-1"/>
                        </m:argP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m:rPr>
                                    <m:nor/>
                                  </m:rPr>
                                  <a:rPr lang="el-GR" dirty="0"/>
                                  <m:t>σ</m:t>
                                </m:r>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𝑖</m:t>
                                </m:r>
                              </m:sub>
                            </m:sSub>
                          </m:den>
                        </m:f>
                      </m:e>
                    </m:box>
                    <m:r>
                      <a:rPr lang="en-US" b="0" i="1" smtClean="0">
                        <a:latin typeface="Cambria Math" panose="02040503050406030204" pitchFamily="18" charset="0"/>
                      </a:rPr>
                      <m:t>)</m:t>
                    </m:r>
                  </m:oMath>
                </a14:m>
                <a:r>
                  <a:rPr lang="en-US" dirty="0"/>
                  <a:t>  and quantize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to  alphabet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up>
                        <m:r>
                          <a:rPr lang="en-US" b="0" i="1" smtClean="0">
                            <a:latin typeface="Cambria Math" panose="02040503050406030204" pitchFamily="18" charset="0"/>
                          </a:rPr>
                          <m:t>𝑖</m:t>
                        </m:r>
                      </m:sup>
                    </m:sSubSup>
                  </m:oMath>
                </a14:m>
                <a:r>
                  <a:rPr lang="en-US" dirty="0"/>
                  <a:t>)</a:t>
                </a:r>
              </a:p>
              <a:p>
                <a:pPr marL="342900" indent="-342900">
                  <a:buAutoNum type="arabicParenR"/>
                </a:pPr>
                <a:endParaRPr lang="en-US" dirty="0"/>
              </a:p>
              <a:p>
                <a:pPr marL="342900" indent="-342900">
                  <a:buAutoNum type="arabicParenR"/>
                </a:pPr>
                <a:r>
                  <a:rPr lang="en-US" dirty="0"/>
                  <a:t>Update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with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𝑛𝑒𝑤</m:t>
                        </m:r>
                      </m:sub>
                      <m:sup>
                        <m:r>
                          <a:rPr lang="en-US" b="0" i="1" smtClean="0">
                            <a:latin typeface="Cambria Math" panose="02040503050406030204" pitchFamily="18" charset="0"/>
                          </a:rPr>
                          <m:t>𝑖</m:t>
                        </m:r>
                      </m:sup>
                    </m:sSubSup>
                  </m:oMath>
                </a14:m>
                <a:r>
                  <a:rPr lang="en-US" dirty="0"/>
                  <a:t>  and  update </a:t>
                </a:r>
                <a:r>
                  <a:rPr lang="cy-GB" dirty="0"/>
                  <a:t>ŷ (residual error). Repeat from (1)</a:t>
                </a:r>
                <a:endParaRPr lang="en-US" dirty="0"/>
              </a:p>
              <a:p>
                <a:pPr marL="342900" indent="-342900">
                  <a:buAutoNum type="arabicParenR"/>
                </a:pPr>
                <a:endParaRPr lang="en-US" dirty="0"/>
              </a:p>
              <a:p>
                <a:pPr marL="342900" indent="-342900">
                  <a:buAutoNum type="arabicParenR"/>
                </a:pPr>
                <a:r>
                  <a:rPr lang="en-US" dirty="0"/>
                  <a:t>Convergence based on </a:t>
                </a:r>
                <a:r>
                  <a:rPr lang="en-US" b="1" dirty="0"/>
                  <a:t>S</a:t>
                </a:r>
              </a:p>
              <a:p>
                <a:pPr lvl="1"/>
                <a:r>
                  <a:rPr lang="en-US" b="1" dirty="0"/>
                  <a:t>S : # consecutive iterations the best solution has not changed</a:t>
                </a:r>
              </a:p>
              <a:p>
                <a:endParaRPr lang="en-US" b="1"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        :  # iterations where best error is below threshold</a:t>
                </a:r>
              </a:p>
              <a:p>
                <a:pPr lvl="1"/>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a14:m>
                <a:r>
                  <a:rPr lang="en-US" dirty="0"/>
                  <a:t> :  # max. number of iterations after which the</a:t>
                </a:r>
              </a:p>
              <a:p>
                <a:pPr lvl="1"/>
                <a:r>
                  <a:rPr lang="en-US" dirty="0"/>
                  <a:t>                unchanged estimated best solution is printed</a:t>
                </a:r>
              </a:p>
            </p:txBody>
          </p:sp>
        </mc:Choice>
        <mc:Fallback>
          <p:sp>
            <p:nvSpPr>
              <p:cNvPr id="8" name="TextBox 7">
                <a:extLst>
                  <a:ext uri="{FF2B5EF4-FFF2-40B4-BE49-F238E27FC236}">
                    <a16:creationId xmlns:a16="http://schemas.microsoft.com/office/drawing/2014/main" id="{E8F0FD89-B1A6-4F12-AFCA-37E48E30248B}"/>
                  </a:ext>
                </a:extLst>
              </p:cNvPr>
              <p:cNvSpPr txBox="1">
                <a:spLocks noRot="1" noChangeAspect="1" noMove="1" noResize="1" noEditPoints="1" noAdjustHandles="1" noChangeArrowheads="1" noChangeShapeType="1" noTextEdit="1"/>
              </p:cNvSpPr>
              <p:nvPr/>
            </p:nvSpPr>
            <p:spPr>
              <a:xfrm>
                <a:off x="5001173" y="1353609"/>
                <a:ext cx="6992044" cy="5130700"/>
              </a:xfrm>
              <a:prstGeom prst="rect">
                <a:avLst/>
              </a:prstGeom>
              <a:blipFill>
                <a:blip r:embed="rId3"/>
                <a:stretch>
                  <a:fillRect l="-697" t="-594" r="-349" b="-950"/>
                </a:stretch>
              </a:blipFill>
            </p:spPr>
            <p:txBody>
              <a:bodyPr/>
              <a:lstStyle/>
              <a:p>
                <a:r>
                  <a:rPr lang="en-US">
                    <a:noFill/>
                  </a:rPr>
                  <a:t> </a:t>
                </a:r>
              </a:p>
            </p:txBody>
          </p:sp>
        </mc:Fallback>
      </mc:AlternateContent>
    </p:spTree>
    <p:extLst>
      <p:ext uri="{BB962C8B-B14F-4D97-AF65-F5344CB8AC3E}">
        <p14:creationId xmlns:p14="http://schemas.microsoft.com/office/powerpoint/2010/main" val="350308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8B13-EC80-4EEE-86D5-8DC84DD7A71D}"/>
              </a:ext>
            </a:extLst>
          </p:cNvPr>
          <p:cNvSpPr>
            <a:spLocks noGrp="1"/>
          </p:cNvSpPr>
          <p:nvPr>
            <p:ph type="title"/>
          </p:nvPr>
        </p:nvSpPr>
        <p:spPr/>
        <p:txBody>
          <a:bodyPr/>
          <a:lstStyle/>
          <a:p>
            <a:r>
              <a:rPr lang="en-US" dirty="0"/>
              <a:t>Restarts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AF75B8-D07B-4FA6-9052-E76F266DB86A}"/>
                  </a:ext>
                </a:extLst>
              </p:cNvPr>
              <p:cNvSpPr>
                <a:spLocks noGrp="1"/>
              </p:cNvSpPr>
              <p:nvPr>
                <p:ph idx="1"/>
              </p:nvPr>
            </p:nvSpPr>
            <p:spPr>
              <a:xfrm>
                <a:off x="838200" y="1534078"/>
                <a:ext cx="10515600" cy="4351338"/>
              </a:xfrm>
            </p:spPr>
            <p:txBody>
              <a:bodyPr>
                <a:normAutofit/>
              </a:bodyPr>
              <a:lstStyle/>
              <a:p>
                <a:pPr marL="0" indent="0">
                  <a:buNone/>
                </a:pPr>
                <a:r>
                  <a:rPr lang="en-US" dirty="0"/>
                  <a:t>Since the algorithm is probabilistic, in terms of both initialization as well as in iteration, the expected output follows a probability distribution.</a:t>
                </a:r>
              </a:p>
              <a:p>
                <a:pPr marL="0" indent="0">
                  <a:buNone/>
                </a:pPr>
                <a:endParaRPr lang="en-US" dirty="0"/>
              </a:p>
              <a:p>
                <a:pPr marL="0" indent="0">
                  <a:buNone/>
                </a:pPr>
                <a:r>
                  <a:rPr lang="en-US" dirty="0"/>
                  <a:t>To compensate for erroneous estimated vectors due to non-convexity of the problem, the algorithm is repeated with different starting vectors and the best solution is chosen based on the residual error of the estimated solutions as:</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𝑏𝑒𝑠𝑡</m:t>
                        </m:r>
                      </m:sub>
                    </m:sSub>
                  </m:oMath>
                </a14:m>
                <a:r>
                  <a:rPr lang="en-US" dirty="0"/>
                  <a:t> = arg</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r>
                          <a:rPr lang="en-US" b="0" i="0" smtClean="0">
                            <a:latin typeface="Cambria Math" panose="02040503050406030204" pitchFamily="18" charset="0"/>
                          </a:rPr>
                          <m:t> </m:t>
                        </m:r>
                      </m:fName>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𝐻𝑥</m:t>
                                    </m:r>
                                  </m:e>
                                </m:d>
                              </m:e>
                            </m:d>
                          </m:e>
                          <m:sub>
                            <m:r>
                              <a:rPr lang="en-US" b="0" i="1" smtClean="0">
                                <a:latin typeface="Cambria Math" panose="02040503050406030204" pitchFamily="18" charset="0"/>
                              </a:rPr>
                              <m:t>2</m:t>
                            </m:r>
                          </m:sub>
                        </m:sSub>
                      </m:e>
                    </m:func>
                  </m:oMath>
                </a14:m>
                <a:r>
                  <a:rPr lang="en-US" dirty="0"/>
                  <a:t>       </a:t>
                </a:r>
                <a14:m>
                  <m:oMath xmlns:m="http://schemas.openxmlformats.org/officeDocument/2006/math">
                    <m:r>
                      <a:rPr lang="en-US" b="0" i="1" dirty="0" smtClean="0">
                        <a:latin typeface="Cambria Math" panose="02040503050406030204" pitchFamily="18" charset="0"/>
                      </a:rPr>
                      <m:t>𝑥</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𝑠𝑜𝑙𝑢𝑡𝑖𝑜𝑛</m:t>
                        </m:r>
                      </m:sub>
                    </m:sSub>
                  </m:oMath>
                </a14:m>
                <a:endParaRPr lang="en-US" dirty="0"/>
              </a:p>
            </p:txBody>
          </p:sp>
        </mc:Choice>
        <mc:Fallback>
          <p:sp>
            <p:nvSpPr>
              <p:cNvPr id="3" name="Content Placeholder 2">
                <a:extLst>
                  <a:ext uri="{FF2B5EF4-FFF2-40B4-BE49-F238E27FC236}">
                    <a16:creationId xmlns:a16="http://schemas.microsoft.com/office/drawing/2014/main" id="{56AF75B8-D07B-4FA6-9052-E76F266DB86A}"/>
                  </a:ext>
                </a:extLst>
              </p:cNvPr>
              <p:cNvSpPr>
                <a:spLocks noGrp="1" noRot="1" noChangeAspect="1" noMove="1" noResize="1" noEditPoints="1" noAdjustHandles="1" noChangeArrowheads="1" noChangeShapeType="1" noTextEdit="1"/>
              </p:cNvSpPr>
              <p:nvPr>
                <p:ph idx="1"/>
              </p:nvPr>
            </p:nvSpPr>
            <p:spPr>
              <a:xfrm>
                <a:off x="838200" y="1534078"/>
                <a:ext cx="10515600" cy="4351338"/>
              </a:xfrm>
              <a:blipFill>
                <a:blip r:embed="rId2"/>
                <a:stretch>
                  <a:fillRect l="-1217" t="-2384"/>
                </a:stretch>
              </a:blipFill>
            </p:spPr>
            <p:txBody>
              <a:bodyPr/>
              <a:lstStyle/>
              <a:p>
                <a:r>
                  <a:rPr lang="en-US">
                    <a:noFill/>
                  </a:rPr>
                  <a:t> </a:t>
                </a:r>
              </a:p>
            </p:txBody>
          </p:sp>
        </mc:Fallback>
      </mc:AlternateContent>
    </p:spTree>
    <p:extLst>
      <p:ext uri="{BB962C8B-B14F-4D97-AF65-F5344CB8AC3E}">
        <p14:creationId xmlns:p14="http://schemas.microsoft.com/office/powerpoint/2010/main" val="302738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524814" y="206099"/>
                <a:ext cx="10515600" cy="132556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𝑀𝐿</m:t>
                        </m:r>
                      </m:sub>
                    </m:sSub>
                  </m:oMath>
                </a14:m>
                <a:r>
                  <a:rPr lang="en-IN" dirty="0"/>
                  <a:t> vs. number of restarts (ML solution)</a:t>
                </a: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524814" y="206099"/>
                <a:ext cx="10515600" cy="1325563"/>
              </a:xfrm>
              <a:blipFill>
                <a:blip r:embed="rId2"/>
                <a:stretch>
                  <a:fillRect/>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7779" y="1220940"/>
            <a:ext cx="6569669" cy="4981781"/>
          </a:xfrm>
        </p:spPr>
      </p:pic>
      <p:sp>
        <p:nvSpPr>
          <p:cNvPr id="5" name="TextBox 4"/>
          <p:cNvSpPr txBox="1"/>
          <p:nvPr/>
        </p:nvSpPr>
        <p:spPr>
          <a:xfrm>
            <a:off x="1073426" y="6202721"/>
            <a:ext cx="9409044" cy="369332"/>
          </a:xfrm>
          <a:prstGeom prst="rect">
            <a:avLst/>
          </a:prstGeom>
          <a:noFill/>
        </p:spPr>
        <p:txBody>
          <a:bodyPr wrap="square" rtlCol="0">
            <a:spAutoFit/>
          </a:bodyPr>
          <a:lstStyle/>
          <a:p>
            <a:r>
              <a:rPr lang="en-IN" dirty="0"/>
              <a:t>Image courtesy : T. </a:t>
            </a:r>
            <a:r>
              <a:rPr lang="en-IN" dirty="0" err="1"/>
              <a:t>Datta</a:t>
            </a:r>
            <a:r>
              <a:rPr lang="en-IN" dirty="0"/>
              <a:t>, A. </a:t>
            </a:r>
            <a:r>
              <a:rPr lang="en-IN" dirty="0" err="1"/>
              <a:t>Chockalingam</a:t>
            </a:r>
            <a:r>
              <a:rPr lang="en-IN" dirty="0"/>
              <a:t>, E. </a:t>
            </a:r>
            <a:r>
              <a:rPr lang="en-IN" dirty="0" err="1"/>
              <a:t>Viterbo</a:t>
            </a:r>
            <a:r>
              <a:rPr lang="en-IN" dirty="0"/>
              <a:t>, “</a:t>
            </a:r>
            <a:r>
              <a:rPr lang="en-US" dirty="0"/>
              <a:t>Gaussian Sampling Based Lattice Decoding</a:t>
            </a:r>
            <a:r>
              <a:rPr lang="en-IN" dirty="0"/>
              <a:t>”</a:t>
            </a:r>
          </a:p>
        </p:txBody>
      </p:sp>
    </p:spTree>
    <p:extLst>
      <p:ext uri="{BB962C8B-B14F-4D97-AF65-F5344CB8AC3E}">
        <p14:creationId xmlns:p14="http://schemas.microsoft.com/office/powerpoint/2010/main" val="48426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2311-4CF1-46CC-9B5D-5B5516F08C84}"/>
              </a:ext>
            </a:extLst>
          </p:cNvPr>
          <p:cNvSpPr>
            <a:spLocks noGrp="1"/>
          </p:cNvSpPr>
          <p:nvPr>
            <p:ph type="title"/>
          </p:nvPr>
        </p:nvSpPr>
        <p:spPr/>
        <p:txBody>
          <a:bodyPr/>
          <a:lstStyle/>
          <a:p>
            <a:r>
              <a:rPr lang="en-US" dirty="0"/>
              <a:t>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8DDB6E-512A-4353-9C8C-71547EDD7F19}"/>
                  </a:ext>
                </a:extLst>
              </p:cNvPr>
              <p:cNvSpPr>
                <a:spLocks noGrp="1"/>
              </p:cNvSpPr>
              <p:nvPr>
                <p:ph idx="1"/>
              </p:nvPr>
            </p:nvSpPr>
            <p:spPr>
              <a:xfrm>
                <a:off x="838200" y="1825625"/>
                <a:ext cx="10515600" cy="4351338"/>
              </a:xfrm>
            </p:spPr>
            <p:txBody>
              <a:bodyPr/>
              <a:lstStyle/>
              <a:p>
                <a:pPr marL="0" indent="0">
                  <a:buNone/>
                </a:pPr>
                <a:r>
                  <a:rPr lang="en-US" dirty="0"/>
                  <a:t>Max # iterations is heuristically chosen to be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In implementation, the constant is chosen as 16.log</a:t>
                </a:r>
                <a:r>
                  <a:rPr lang="en-US" baseline="-25000" dirty="0"/>
                  <a:t>2</a:t>
                </a:r>
                <a:r>
                  <a:rPr lang="en-US" dirty="0"/>
                  <a:t>|A|</a:t>
                </a:r>
              </a:p>
              <a:p>
                <a:pPr marL="0" indent="0">
                  <a:buNone/>
                </a:pPr>
                <a:endParaRPr lang="en-US" dirty="0"/>
              </a:p>
              <a:p>
                <a:pPr marL="0" indent="0">
                  <a:buNone/>
                </a:pPr>
                <a:r>
                  <a:rPr lang="en-US" dirty="0"/>
                  <a:t>Complexity per iteration: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 Due to vector-vector dot products</a:t>
                </a:r>
              </a:p>
              <a:p>
                <a:pPr marL="0" indent="0">
                  <a:buNone/>
                </a:pPr>
                <a:r>
                  <a:rPr lang="en-US" dirty="0"/>
                  <a:t># of updates/iteration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 each (of n) bit needs to be updated</a:t>
                </a:r>
              </a:p>
              <a:p>
                <a:pPr marL="0" indent="0">
                  <a:buNone/>
                </a:pPr>
                <a:endParaRPr lang="en-US" dirty="0"/>
              </a:p>
              <a:p>
                <a:pPr marL="0" indent="0">
                  <a:buNone/>
                </a:pPr>
                <a:r>
                  <a:rPr lang="en-US" dirty="0"/>
                  <a:t>Overall computational complexity of algorithm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308DDB6E-512A-4353-9C8C-71547EDD7F1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125099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2311-4CF1-46CC-9B5D-5B5516F08C84}"/>
              </a:ext>
            </a:extLst>
          </p:cNvPr>
          <p:cNvSpPr>
            <a:spLocks noGrp="1"/>
          </p:cNvSpPr>
          <p:nvPr>
            <p:ph type="title"/>
          </p:nvPr>
        </p:nvSpPr>
        <p:spPr/>
        <p:txBody>
          <a:bodyPr/>
          <a:lstStyle/>
          <a:p>
            <a:r>
              <a:rPr lang="en-US" dirty="0"/>
              <a:t>Convergence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8DDB6E-512A-4353-9C8C-71547EDD7F19}"/>
                  </a:ext>
                </a:extLst>
              </p:cNvPr>
              <p:cNvSpPr>
                <a:spLocks noGrp="1"/>
              </p:cNvSpPr>
              <p:nvPr>
                <p:ph idx="1"/>
              </p:nvPr>
            </p:nvSpPr>
            <p:spPr>
              <a:xfrm>
                <a:off x="662609" y="1825625"/>
                <a:ext cx="10853529" cy="4351338"/>
              </a:xfrm>
            </p:spPr>
            <p:txBody>
              <a:bodyPr/>
              <a:lstStyle/>
              <a:p>
                <a:pPr marL="0" indent="0">
                  <a:buNone/>
                </a:pPr>
                <a:r>
                  <a:rPr lang="en-US" dirty="0"/>
                  <a:t>As </a:t>
                </a:r>
                <a:r>
                  <a:rPr lang="el-GR" dirty="0"/>
                  <a:t>σ</a:t>
                </a:r>
                <a:r>
                  <a:rPr lang="en-US" dirty="0"/>
                  <a:t>-&gt;0, the solution</a:t>
                </a:r>
                <a:r>
                  <a:rPr lang="en-US" b="1" dirty="0"/>
                  <a:t> does not converge to the optimal solution</a:t>
                </a:r>
                <a:r>
                  <a:rPr lang="en-US" dirty="0"/>
                  <a:t>. The algorithm becomes deterministic (except for the random initialization), but the expected solution does not converge to the optimal </a:t>
                </a:r>
                <a14:m>
                  <m:oMath xmlns:m="http://schemas.openxmlformats.org/officeDocument/2006/math">
                    <m:r>
                      <a:rPr lang="en-US" b="0" i="1" smtClean="0">
                        <a:latin typeface="Cambria Math" panose="02040503050406030204" pitchFamily="18" charset="0"/>
                        <a:ea typeface="Cambria Math" panose="02040503050406030204" pitchFamily="18" charset="0"/>
                      </a:rPr>
                      <m:t>𝓍</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𝑦</m:t>
                    </m:r>
                  </m:oMath>
                </a14:m>
                <a:endParaRPr lang="en-US" b="0" dirty="0"/>
              </a:p>
              <a:p>
                <a:pPr marL="0" indent="0">
                  <a:buNone/>
                </a:pPr>
                <a:endParaRPr lang="en-US" dirty="0"/>
              </a:p>
              <a:p>
                <a:pPr marL="0" indent="0">
                  <a:buNone/>
                </a:pPr>
                <a:r>
                  <a:rPr lang="en-US" dirty="0"/>
                  <a:t>As </a:t>
                </a:r>
                <a:r>
                  <a:rPr lang="el-GR" dirty="0"/>
                  <a:t>σ</a:t>
                </a:r>
                <a:r>
                  <a:rPr lang="en-US" dirty="0"/>
                  <a:t> becomes very large, the algorithm in principle would take a significant number of iterations to converge. This would be because the noise variance becomes significant to the distance between symbols and hence, the sampling and quantization step would not generate the same result over iterations with high probability.</a:t>
                </a:r>
              </a:p>
            </p:txBody>
          </p:sp>
        </mc:Choice>
        <mc:Fallback>
          <p:sp>
            <p:nvSpPr>
              <p:cNvPr id="3" name="Content Placeholder 2">
                <a:extLst>
                  <a:ext uri="{FF2B5EF4-FFF2-40B4-BE49-F238E27FC236}">
                    <a16:creationId xmlns:a16="http://schemas.microsoft.com/office/drawing/2014/main" id="{308DDB6E-512A-4353-9C8C-71547EDD7F19}"/>
                  </a:ext>
                </a:extLst>
              </p:cNvPr>
              <p:cNvSpPr>
                <a:spLocks noGrp="1" noRot="1" noChangeAspect="1" noMove="1" noResize="1" noEditPoints="1" noAdjustHandles="1" noChangeArrowheads="1" noChangeShapeType="1" noTextEdit="1"/>
              </p:cNvSpPr>
              <p:nvPr>
                <p:ph idx="1"/>
              </p:nvPr>
            </p:nvSpPr>
            <p:spPr>
              <a:xfrm>
                <a:off x="662609" y="1825625"/>
                <a:ext cx="10853529" cy="4351338"/>
              </a:xfrm>
              <a:blipFill>
                <a:blip r:embed="rId2"/>
                <a:stretch>
                  <a:fillRect l="-1180" t="-2241"/>
                </a:stretch>
              </a:blipFill>
            </p:spPr>
            <p:txBody>
              <a:bodyPr/>
              <a:lstStyle/>
              <a:p>
                <a:r>
                  <a:rPr lang="en-US">
                    <a:noFill/>
                  </a:rPr>
                  <a:t> </a:t>
                </a:r>
              </a:p>
            </p:txBody>
          </p:sp>
        </mc:Fallback>
      </mc:AlternateContent>
    </p:spTree>
    <p:extLst>
      <p:ext uri="{BB962C8B-B14F-4D97-AF65-F5344CB8AC3E}">
        <p14:creationId xmlns:p14="http://schemas.microsoft.com/office/powerpoint/2010/main" val="46605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 vs. SNR 16 x 16 16 QAM</a:t>
            </a:r>
          </a:p>
        </p:txBody>
      </p:sp>
      <p:pic>
        <p:nvPicPr>
          <p:cNvPr id="5" name="Content Placeholder 4">
            <a:extLst>
              <a:ext uri="{FF2B5EF4-FFF2-40B4-BE49-F238E27FC236}">
                <a16:creationId xmlns:a16="http://schemas.microsoft.com/office/drawing/2014/main" id="{9345368F-CF68-4768-8621-2EA99109E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333" y="2001294"/>
            <a:ext cx="5333333" cy="4000000"/>
          </a:xfrm>
        </p:spPr>
      </p:pic>
      <p:cxnSp>
        <p:nvCxnSpPr>
          <p:cNvPr id="6" name="Straight Arrow Connector 5">
            <a:extLst>
              <a:ext uri="{FF2B5EF4-FFF2-40B4-BE49-F238E27FC236}">
                <a16:creationId xmlns:a16="http://schemas.microsoft.com/office/drawing/2014/main" id="{71661243-2A1A-4A30-AEF5-BEA68986A8BF}"/>
              </a:ext>
            </a:extLst>
          </p:cNvPr>
          <p:cNvCxnSpPr>
            <a:cxnSpLocks/>
          </p:cNvCxnSpPr>
          <p:nvPr/>
        </p:nvCxnSpPr>
        <p:spPr>
          <a:xfrm flipV="1">
            <a:off x="3561855" y="2001294"/>
            <a:ext cx="0" cy="400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D5C8B8E-8465-4ED0-9A0A-4CD57D3ED755}"/>
              </a:ext>
            </a:extLst>
          </p:cNvPr>
          <p:cNvCxnSpPr>
            <a:cxnSpLocks/>
          </p:cNvCxnSpPr>
          <p:nvPr/>
        </p:nvCxnSpPr>
        <p:spPr>
          <a:xfrm flipV="1">
            <a:off x="3561855" y="6001293"/>
            <a:ext cx="50484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A700D7B-3504-4857-82CD-5FF80CA79BDD}"/>
              </a:ext>
            </a:extLst>
          </p:cNvPr>
          <p:cNvSpPr txBox="1"/>
          <p:nvPr/>
        </p:nvSpPr>
        <p:spPr>
          <a:xfrm>
            <a:off x="2239950" y="3816628"/>
            <a:ext cx="1123122" cy="369332"/>
          </a:xfrm>
          <a:prstGeom prst="rect">
            <a:avLst/>
          </a:prstGeom>
          <a:noFill/>
        </p:spPr>
        <p:txBody>
          <a:bodyPr wrap="square" rtlCol="0">
            <a:spAutoFit/>
          </a:bodyPr>
          <a:lstStyle/>
          <a:p>
            <a:r>
              <a:rPr lang="en-US" dirty="0"/>
              <a:t>log</a:t>
            </a:r>
            <a:r>
              <a:rPr lang="en-US" baseline="-25000" dirty="0"/>
              <a:t>10</a:t>
            </a:r>
            <a:r>
              <a:rPr lang="en-US" dirty="0"/>
              <a:t>(BER)</a:t>
            </a:r>
          </a:p>
        </p:txBody>
      </p:sp>
      <p:sp>
        <p:nvSpPr>
          <p:cNvPr id="9" name="TextBox 8">
            <a:extLst>
              <a:ext uri="{FF2B5EF4-FFF2-40B4-BE49-F238E27FC236}">
                <a16:creationId xmlns:a16="http://schemas.microsoft.com/office/drawing/2014/main" id="{33FB6493-3729-4B44-864C-BC5DC9973978}"/>
              </a:ext>
            </a:extLst>
          </p:cNvPr>
          <p:cNvSpPr txBox="1"/>
          <p:nvPr/>
        </p:nvSpPr>
        <p:spPr>
          <a:xfrm>
            <a:off x="5534438" y="6083805"/>
            <a:ext cx="1123122" cy="369332"/>
          </a:xfrm>
          <a:prstGeom prst="rect">
            <a:avLst/>
          </a:prstGeom>
          <a:noFill/>
        </p:spPr>
        <p:txBody>
          <a:bodyPr wrap="square" rtlCol="0">
            <a:spAutoFit/>
          </a:bodyPr>
          <a:lstStyle/>
          <a:p>
            <a:r>
              <a:rPr lang="en-US" dirty="0"/>
              <a:t>SNR -&gt;</a:t>
            </a:r>
          </a:p>
        </p:txBody>
      </p:sp>
      <p:sp>
        <p:nvSpPr>
          <p:cNvPr id="10" name="Rectangle: Rounded Corners 9">
            <a:extLst>
              <a:ext uri="{FF2B5EF4-FFF2-40B4-BE49-F238E27FC236}">
                <a16:creationId xmlns:a16="http://schemas.microsoft.com/office/drawing/2014/main" id="{ED3911A6-9E63-4292-B0AE-5338EFA6F029}"/>
              </a:ext>
            </a:extLst>
          </p:cNvPr>
          <p:cNvSpPr/>
          <p:nvPr/>
        </p:nvSpPr>
        <p:spPr>
          <a:xfrm>
            <a:off x="6824870" y="4850296"/>
            <a:ext cx="2070318" cy="622852"/>
          </a:xfrm>
          <a:prstGeom prst="roundRect">
            <a:avLst/>
          </a:prstGeom>
          <a:noFill/>
          <a:ln>
            <a:solidFill>
              <a:schemeClr val="accent2"/>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97CE0DC-C540-4ADB-8F1B-53B795DF62E3}"/>
              </a:ext>
            </a:extLst>
          </p:cNvPr>
          <p:cNvCxnSpPr>
            <a:stCxn id="10" idx="3"/>
          </p:cNvCxnSpPr>
          <p:nvPr/>
        </p:nvCxnSpPr>
        <p:spPr>
          <a:xfrm flipV="1">
            <a:off x="8895188" y="4028661"/>
            <a:ext cx="1083699" cy="113306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378B52-A6EF-4F7F-B689-98F0E1BFE5CD}"/>
              </a:ext>
            </a:extLst>
          </p:cNvPr>
          <p:cNvSpPr txBox="1"/>
          <p:nvPr/>
        </p:nvSpPr>
        <p:spPr>
          <a:xfrm>
            <a:off x="8762666" y="3022820"/>
            <a:ext cx="3071525" cy="923330"/>
          </a:xfrm>
          <a:prstGeom prst="rect">
            <a:avLst/>
          </a:prstGeom>
          <a:noFill/>
        </p:spPr>
        <p:txBody>
          <a:bodyPr wrap="square" rtlCol="0">
            <a:spAutoFit/>
          </a:bodyPr>
          <a:lstStyle/>
          <a:p>
            <a:r>
              <a:rPr lang="en-US" dirty="0"/>
              <a:t>Solution is non-optimal: hence it </a:t>
            </a:r>
            <a:r>
              <a:rPr lang="en-US" b="1" dirty="0"/>
              <a:t>does not </a:t>
            </a:r>
            <a:r>
              <a:rPr lang="en-US" dirty="0"/>
              <a:t>converge to the</a:t>
            </a:r>
          </a:p>
          <a:p>
            <a:r>
              <a:rPr lang="en-US" dirty="0"/>
              <a:t>X = H</a:t>
            </a:r>
            <a:r>
              <a:rPr lang="en-US" baseline="30000" dirty="0"/>
              <a:t>-1</a:t>
            </a:r>
            <a:r>
              <a:rPr lang="en-US" dirty="0"/>
              <a:t>y  solution as </a:t>
            </a:r>
            <a:r>
              <a:rPr lang="el-GR" dirty="0"/>
              <a:t>σ</a:t>
            </a:r>
            <a:r>
              <a:rPr lang="en-US" dirty="0"/>
              <a:t> -&gt; 0</a:t>
            </a:r>
          </a:p>
        </p:txBody>
      </p:sp>
    </p:spTree>
    <p:extLst>
      <p:ext uri="{BB962C8B-B14F-4D97-AF65-F5344CB8AC3E}">
        <p14:creationId xmlns:p14="http://schemas.microsoft.com/office/powerpoint/2010/main" val="214219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 vs SNR 32 x 32 16 QAM</a:t>
            </a:r>
          </a:p>
        </p:txBody>
      </p:sp>
      <p:pic>
        <p:nvPicPr>
          <p:cNvPr id="7" name="Content Placeholder 6">
            <a:extLst>
              <a:ext uri="{FF2B5EF4-FFF2-40B4-BE49-F238E27FC236}">
                <a16:creationId xmlns:a16="http://schemas.microsoft.com/office/drawing/2014/main" id="{6DC8BB01-4168-4347-8933-F9E8202E3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333" y="2001294"/>
            <a:ext cx="5333333" cy="4000000"/>
          </a:xfrm>
        </p:spPr>
      </p:pic>
      <p:cxnSp>
        <p:nvCxnSpPr>
          <p:cNvPr id="9" name="Straight Arrow Connector 8">
            <a:extLst>
              <a:ext uri="{FF2B5EF4-FFF2-40B4-BE49-F238E27FC236}">
                <a16:creationId xmlns:a16="http://schemas.microsoft.com/office/drawing/2014/main" id="{5236AC01-7DF7-47A5-8147-034C19F3C8FD}"/>
              </a:ext>
            </a:extLst>
          </p:cNvPr>
          <p:cNvCxnSpPr>
            <a:cxnSpLocks/>
          </p:cNvCxnSpPr>
          <p:nvPr/>
        </p:nvCxnSpPr>
        <p:spPr>
          <a:xfrm flipV="1">
            <a:off x="3561855" y="2001294"/>
            <a:ext cx="0" cy="400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294621B-5EE2-4189-AD3A-A0C857AC47E9}"/>
              </a:ext>
            </a:extLst>
          </p:cNvPr>
          <p:cNvCxnSpPr>
            <a:cxnSpLocks/>
          </p:cNvCxnSpPr>
          <p:nvPr/>
        </p:nvCxnSpPr>
        <p:spPr>
          <a:xfrm flipV="1">
            <a:off x="3561855" y="6001293"/>
            <a:ext cx="50484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7F3B4FA-9ABE-4703-9926-5D6D1B4767AB}"/>
              </a:ext>
            </a:extLst>
          </p:cNvPr>
          <p:cNvSpPr txBox="1"/>
          <p:nvPr/>
        </p:nvSpPr>
        <p:spPr>
          <a:xfrm>
            <a:off x="2239950" y="3816628"/>
            <a:ext cx="1123122" cy="369332"/>
          </a:xfrm>
          <a:prstGeom prst="rect">
            <a:avLst/>
          </a:prstGeom>
          <a:noFill/>
        </p:spPr>
        <p:txBody>
          <a:bodyPr wrap="square" rtlCol="0">
            <a:spAutoFit/>
          </a:bodyPr>
          <a:lstStyle/>
          <a:p>
            <a:r>
              <a:rPr lang="en-US" dirty="0"/>
              <a:t>log</a:t>
            </a:r>
            <a:r>
              <a:rPr lang="en-US" baseline="-25000" dirty="0"/>
              <a:t>10</a:t>
            </a:r>
            <a:r>
              <a:rPr lang="en-US" dirty="0"/>
              <a:t>(BER)</a:t>
            </a:r>
          </a:p>
        </p:txBody>
      </p:sp>
      <p:sp>
        <p:nvSpPr>
          <p:cNvPr id="15" name="TextBox 14">
            <a:extLst>
              <a:ext uri="{FF2B5EF4-FFF2-40B4-BE49-F238E27FC236}">
                <a16:creationId xmlns:a16="http://schemas.microsoft.com/office/drawing/2014/main" id="{3F04FD6E-1A2A-4D30-A4C7-CEBEBF34B149}"/>
              </a:ext>
            </a:extLst>
          </p:cNvPr>
          <p:cNvSpPr txBox="1"/>
          <p:nvPr/>
        </p:nvSpPr>
        <p:spPr>
          <a:xfrm>
            <a:off x="5534438" y="6097057"/>
            <a:ext cx="1123122" cy="369332"/>
          </a:xfrm>
          <a:prstGeom prst="rect">
            <a:avLst/>
          </a:prstGeom>
          <a:noFill/>
        </p:spPr>
        <p:txBody>
          <a:bodyPr wrap="square" rtlCol="0">
            <a:spAutoFit/>
          </a:bodyPr>
          <a:lstStyle/>
          <a:p>
            <a:r>
              <a:rPr lang="en-US" dirty="0"/>
              <a:t>SNR -&gt;</a:t>
            </a:r>
          </a:p>
        </p:txBody>
      </p:sp>
      <p:sp>
        <p:nvSpPr>
          <p:cNvPr id="16" name="TextBox 15">
            <a:extLst>
              <a:ext uri="{FF2B5EF4-FFF2-40B4-BE49-F238E27FC236}">
                <a16:creationId xmlns:a16="http://schemas.microsoft.com/office/drawing/2014/main" id="{5426BF78-245E-4BA0-9F5B-1DB0721352BC}"/>
              </a:ext>
            </a:extLst>
          </p:cNvPr>
          <p:cNvSpPr txBox="1"/>
          <p:nvPr/>
        </p:nvSpPr>
        <p:spPr>
          <a:xfrm>
            <a:off x="8762666" y="3022820"/>
            <a:ext cx="3071525" cy="923330"/>
          </a:xfrm>
          <a:prstGeom prst="rect">
            <a:avLst/>
          </a:prstGeom>
          <a:noFill/>
        </p:spPr>
        <p:txBody>
          <a:bodyPr wrap="square" rtlCol="0">
            <a:spAutoFit/>
          </a:bodyPr>
          <a:lstStyle/>
          <a:p>
            <a:r>
              <a:rPr lang="en-US" dirty="0"/>
              <a:t>Solution is non-optimal: hence it </a:t>
            </a:r>
            <a:r>
              <a:rPr lang="en-US" b="1" dirty="0"/>
              <a:t>does not </a:t>
            </a:r>
            <a:r>
              <a:rPr lang="en-US" dirty="0"/>
              <a:t>converge to the</a:t>
            </a:r>
          </a:p>
          <a:p>
            <a:r>
              <a:rPr lang="en-US" dirty="0"/>
              <a:t>X = H</a:t>
            </a:r>
            <a:r>
              <a:rPr lang="en-US" baseline="30000" dirty="0"/>
              <a:t>-1</a:t>
            </a:r>
            <a:r>
              <a:rPr lang="en-US" dirty="0"/>
              <a:t>y  solution as </a:t>
            </a:r>
            <a:r>
              <a:rPr lang="el-GR" dirty="0"/>
              <a:t>σ</a:t>
            </a:r>
            <a:r>
              <a:rPr lang="en-US" dirty="0"/>
              <a:t> -&gt; 0</a:t>
            </a:r>
          </a:p>
        </p:txBody>
      </p:sp>
    </p:spTree>
    <p:extLst>
      <p:ext uri="{BB962C8B-B14F-4D97-AF65-F5344CB8AC3E}">
        <p14:creationId xmlns:p14="http://schemas.microsoft.com/office/powerpoint/2010/main" val="57465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with other models</a:t>
            </a:r>
          </a:p>
        </p:txBody>
      </p:sp>
      <p:sp>
        <p:nvSpPr>
          <p:cNvPr id="3" name="Content Placeholder 2"/>
          <p:cNvSpPr>
            <a:spLocks noGrp="1"/>
          </p:cNvSpPr>
          <p:nvPr>
            <p:ph idx="1"/>
          </p:nvPr>
        </p:nvSpPr>
        <p:spPr/>
        <p:txBody>
          <a:bodyPr/>
          <a:lstStyle/>
          <a:p>
            <a:r>
              <a:rPr lang="en-IN" dirty="0"/>
              <a:t>Exact algorithms : ML decoding (Sphere decoder)[2]. </a:t>
            </a:r>
          </a:p>
          <a:p>
            <a:r>
              <a:rPr lang="en-IN" dirty="0"/>
              <a:t>Sub – optimal algorithms :  K-best sphere decoding algorithm.</a:t>
            </a:r>
          </a:p>
          <a:p>
            <a:r>
              <a:rPr lang="en-IN" dirty="0"/>
              <a:t>Fixed complexity sphere decoder</a:t>
            </a:r>
          </a:p>
          <a:p>
            <a:r>
              <a:rPr lang="en-IN" dirty="0"/>
              <a:t>Randomized lattice decoding[</a:t>
            </a:r>
            <a:r>
              <a:rPr lang="en-IN" dirty="0" err="1"/>
              <a:t>Shuiyin</a:t>
            </a:r>
            <a:r>
              <a:rPr lang="en-IN" dirty="0"/>
              <a:t> et.al][4].</a:t>
            </a:r>
          </a:p>
          <a:p>
            <a:r>
              <a:rPr lang="en-IN" dirty="0"/>
              <a:t>Other randomized algorithms [3].</a:t>
            </a:r>
          </a:p>
        </p:txBody>
      </p:sp>
      <p:sp>
        <p:nvSpPr>
          <p:cNvPr id="4" name="TextBox 3"/>
          <p:cNvSpPr txBox="1"/>
          <p:nvPr/>
        </p:nvSpPr>
        <p:spPr>
          <a:xfrm>
            <a:off x="464713" y="4868214"/>
            <a:ext cx="11139152" cy="1754326"/>
          </a:xfrm>
          <a:prstGeom prst="rect">
            <a:avLst/>
          </a:prstGeom>
          <a:noFill/>
        </p:spPr>
        <p:txBody>
          <a:bodyPr wrap="square" rtlCol="0">
            <a:spAutoFit/>
          </a:bodyPr>
          <a:lstStyle/>
          <a:p>
            <a:r>
              <a:rPr lang="en-US" dirty="0"/>
              <a:t>[2]E. </a:t>
            </a:r>
            <a:r>
              <a:rPr lang="en-US" dirty="0" err="1"/>
              <a:t>Viterbo</a:t>
            </a:r>
            <a:r>
              <a:rPr lang="en-US" dirty="0"/>
              <a:t> and J. Boutros, “A universal lattice code decoder for fading </a:t>
            </a:r>
            <a:r>
              <a:rPr lang="en-IN" dirty="0"/>
              <a:t>channels,”</a:t>
            </a:r>
          </a:p>
          <a:p>
            <a:r>
              <a:rPr lang="en-US" dirty="0"/>
              <a:t>[3]T. </a:t>
            </a:r>
            <a:r>
              <a:rPr lang="en-US" dirty="0" err="1"/>
              <a:t>Datta</a:t>
            </a:r>
            <a:r>
              <a:rPr lang="en-US" dirty="0"/>
              <a:t>, N. A. Kumar, A. </a:t>
            </a:r>
            <a:r>
              <a:rPr lang="en-US" dirty="0" err="1"/>
              <a:t>Chockalingam</a:t>
            </a:r>
            <a:r>
              <a:rPr lang="en-US" dirty="0"/>
              <a:t>, and B. S. </a:t>
            </a:r>
            <a:r>
              <a:rPr lang="en-US" dirty="0" err="1"/>
              <a:t>Rajan</a:t>
            </a:r>
            <a:r>
              <a:rPr lang="en-US" dirty="0"/>
              <a:t>, “A novel MCMC algorithm for near-optimal detection in large-scale uplink </a:t>
            </a:r>
            <a:r>
              <a:rPr lang="en-IN" dirty="0"/>
              <a:t>multiuser MIMO systems,”</a:t>
            </a:r>
          </a:p>
          <a:p>
            <a:r>
              <a:rPr lang="en-US" dirty="0"/>
              <a:t>[4]S. Liu, C. Ling, and D. </a:t>
            </a:r>
            <a:r>
              <a:rPr lang="en-US" dirty="0" err="1"/>
              <a:t>Stehle</a:t>
            </a:r>
            <a:r>
              <a:rPr lang="en-US" dirty="0"/>
              <a:t>, “Randomized lattice decoding: Bridging the gap between lattice reduction and sphere decoding,”</a:t>
            </a:r>
            <a:endParaRPr lang="en-IN" dirty="0"/>
          </a:p>
          <a:p>
            <a:endParaRPr lang="en-IN" dirty="0"/>
          </a:p>
        </p:txBody>
      </p:sp>
    </p:spTree>
    <p:extLst>
      <p:ext uri="{BB962C8B-B14F-4D97-AF65-F5344CB8AC3E}">
        <p14:creationId xmlns:p14="http://schemas.microsoft.com/office/powerpoint/2010/main" val="143867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with other models</a:t>
            </a:r>
          </a:p>
        </p:txBody>
      </p:sp>
      <p:sp>
        <p:nvSpPr>
          <p:cNvPr id="3" name="Content Placeholder 2"/>
          <p:cNvSpPr>
            <a:spLocks noGrp="1"/>
          </p:cNvSpPr>
          <p:nvPr>
            <p:ph idx="1"/>
          </p:nvPr>
        </p:nvSpPr>
        <p:spPr/>
        <p:txBody>
          <a:bodyPr/>
          <a:lstStyle/>
          <a:p>
            <a:pPr marL="0" indent="0">
              <a:buNone/>
            </a:pPr>
            <a:r>
              <a:rPr lang="en-IN" dirty="0"/>
              <a:t>Complexity :</a:t>
            </a:r>
          </a:p>
          <a:p>
            <a:pPr marL="0" indent="0">
              <a:buNone/>
            </a:pPr>
            <a:r>
              <a:rPr lang="en-IN" dirty="0"/>
              <a:t>ML Decoder(Sphere decoder) : Exponential Complexity. Not feasible for higher dimensions.</a:t>
            </a:r>
          </a:p>
          <a:p>
            <a:pPr marL="0" indent="0">
              <a:buNone/>
            </a:pP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97816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2"/>
            <a:ext cx="10515600" cy="1325563"/>
          </a:xfrm>
        </p:spPr>
        <p:txBody>
          <a:bodyPr/>
          <a:lstStyle/>
          <a:p>
            <a:r>
              <a:rPr lang="en-IN" dirty="0"/>
              <a:t>Comparison with other models</a:t>
            </a:r>
          </a:p>
        </p:txBody>
      </p:sp>
      <p:sp>
        <p:nvSpPr>
          <p:cNvPr id="3" name="Content Placeholder 2"/>
          <p:cNvSpPr>
            <a:spLocks noGrp="1"/>
          </p:cNvSpPr>
          <p:nvPr>
            <p:ph idx="1"/>
          </p:nvPr>
        </p:nvSpPr>
        <p:spPr/>
        <p:txBody>
          <a:bodyPr/>
          <a:lstStyle/>
          <a:p>
            <a:pPr marL="0" indent="0">
              <a:buNone/>
            </a:pPr>
            <a:r>
              <a:rPr lang="en-IN" dirty="0"/>
              <a:t>Complexity and SNR to achieve BER 0.01 </a:t>
            </a:r>
          </a:p>
          <a:p>
            <a:pPr marL="0" indent="0">
              <a:buNone/>
            </a:pPr>
            <a:endParaRPr lang="en-IN" dirty="0"/>
          </a:p>
          <a:p>
            <a:pPr marL="0" indent="0">
              <a:buNone/>
            </a:pPr>
            <a:endParaRPr lang="en-IN" dirty="0"/>
          </a:p>
          <a:p>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2" y="2501441"/>
            <a:ext cx="7480479" cy="2771815"/>
          </a:xfrm>
          <a:prstGeom prst="rect">
            <a:avLst/>
          </a:prstGeom>
        </p:spPr>
      </p:pic>
    </p:spTree>
    <p:extLst>
      <p:ext uri="{BB962C8B-B14F-4D97-AF65-F5344CB8AC3E}">
        <p14:creationId xmlns:p14="http://schemas.microsoft.com/office/powerpoint/2010/main" val="94573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MIMO 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324" y="1368716"/>
            <a:ext cx="7344637" cy="5167312"/>
          </a:xfrm>
        </p:spPr>
      </p:pic>
    </p:spTree>
    <p:extLst>
      <p:ext uri="{BB962C8B-B14F-4D97-AF65-F5344CB8AC3E}">
        <p14:creationId xmlns:p14="http://schemas.microsoft.com/office/powerpoint/2010/main" val="3743211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2"/>
            <a:ext cx="10515600" cy="1325563"/>
          </a:xfrm>
        </p:spPr>
        <p:txBody>
          <a:bodyPr/>
          <a:lstStyle/>
          <a:p>
            <a:r>
              <a:rPr lang="en-IN" dirty="0"/>
              <a:t>Comparison with other models</a:t>
            </a:r>
          </a:p>
        </p:txBody>
      </p:sp>
      <p:sp>
        <p:nvSpPr>
          <p:cNvPr id="3" name="Content Placeholder 2"/>
          <p:cNvSpPr>
            <a:spLocks noGrp="1"/>
          </p:cNvSpPr>
          <p:nvPr>
            <p:ph idx="1"/>
          </p:nvPr>
        </p:nvSpPr>
        <p:spPr/>
        <p:txBody>
          <a:bodyPr/>
          <a:lstStyle/>
          <a:p>
            <a:pPr marL="0" indent="0">
              <a:buNone/>
            </a:pPr>
            <a:r>
              <a:rPr lang="en-IN" dirty="0"/>
              <a:t>Complexity and SNR to achieve BER 0.01 </a:t>
            </a:r>
          </a:p>
          <a:p>
            <a:pPr marL="0" indent="0">
              <a:buNone/>
            </a:pPr>
            <a:endParaRPr lang="en-IN" dirty="0"/>
          </a:p>
          <a:p>
            <a:pPr marL="0" indent="0">
              <a:buNone/>
            </a:pPr>
            <a:endParaRPr lang="en-IN" dirty="0"/>
          </a:p>
          <a:p>
            <a:endParaRPr lang="en-IN" dirty="0"/>
          </a:p>
          <a:p>
            <a:endParaRPr lang="en-IN" dirty="0"/>
          </a:p>
          <a:p>
            <a:endParaRPr lang="en-IN" dirty="0"/>
          </a:p>
          <a:p>
            <a:endParaRPr lang="en-IN" dirty="0"/>
          </a:p>
          <a:p>
            <a:r>
              <a:rPr lang="en-IN" dirty="0"/>
              <a:t>GSLD &gt; R-MCMC &gt; FSD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2" y="2462805"/>
            <a:ext cx="7480479" cy="2771815"/>
          </a:xfrm>
          <a:prstGeom prst="rect">
            <a:avLst/>
          </a:prstGeom>
        </p:spPr>
      </p:pic>
    </p:spTree>
    <p:extLst>
      <p:ext uri="{BB962C8B-B14F-4D97-AF65-F5344CB8AC3E}">
        <p14:creationId xmlns:p14="http://schemas.microsoft.com/office/powerpoint/2010/main" val="235746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2"/>
            <a:ext cx="10515600" cy="1325563"/>
          </a:xfrm>
        </p:spPr>
        <p:txBody>
          <a:bodyPr/>
          <a:lstStyle/>
          <a:p>
            <a:r>
              <a:rPr lang="en-IN" dirty="0"/>
              <a:t>Comparison with other models</a:t>
            </a:r>
          </a:p>
        </p:txBody>
      </p:sp>
      <p:sp>
        <p:nvSpPr>
          <p:cNvPr id="3" name="Content Placeholder 2"/>
          <p:cNvSpPr>
            <a:spLocks noGrp="1"/>
          </p:cNvSpPr>
          <p:nvPr>
            <p:ph idx="1"/>
          </p:nvPr>
        </p:nvSpPr>
        <p:spPr/>
        <p:txBody>
          <a:bodyPr/>
          <a:lstStyle/>
          <a:p>
            <a:pPr marL="0" indent="0">
              <a:buNone/>
            </a:pPr>
            <a:r>
              <a:rPr lang="en-IN" dirty="0"/>
              <a:t>Performance: </a:t>
            </a:r>
          </a:p>
          <a:p>
            <a:pPr marL="0" indent="0">
              <a:buNone/>
            </a:pPr>
            <a:endParaRPr lang="en-IN" dirty="0"/>
          </a:p>
          <a:p>
            <a:pPr marL="0" indent="0">
              <a:buNone/>
            </a:pPr>
            <a:endParaRPr lang="en-IN" dirty="0"/>
          </a:p>
          <a:p>
            <a:endParaRPr lang="en-IN" dirty="0"/>
          </a:p>
          <a:p>
            <a:endParaRPr lang="en-IN" dirty="0"/>
          </a:p>
          <a:p>
            <a:endParaRPr lang="en-IN" dirty="0"/>
          </a:p>
          <a:p>
            <a:endParaRPr lang="en-IN" dirty="0"/>
          </a:p>
          <a:p>
            <a:r>
              <a:rPr lang="en-IN" dirty="0"/>
              <a:t>ML Decoder &gt; GSLD &gt; R-MCMC &gt; FSD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672" y="2462805"/>
            <a:ext cx="7480479" cy="2771815"/>
          </a:xfrm>
          <a:prstGeom prst="rect">
            <a:avLst/>
          </a:prstGeom>
        </p:spPr>
      </p:pic>
    </p:spTree>
    <p:extLst>
      <p:ext uri="{BB962C8B-B14F-4D97-AF65-F5344CB8AC3E}">
        <p14:creationId xmlns:p14="http://schemas.microsoft.com/office/powerpoint/2010/main" val="232518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 </a:t>
            </a:r>
            <a:r>
              <a:rPr lang="en-IN" dirty="0" err="1"/>
              <a:t>vs</a:t>
            </a:r>
            <a:r>
              <a:rPr lang="en-IN" dirty="0"/>
              <a:t> SNR curve for 4QAM and 16-QAM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168" y="1690688"/>
            <a:ext cx="6040190" cy="4326391"/>
          </a:xfrm>
        </p:spPr>
      </p:pic>
      <p:sp>
        <p:nvSpPr>
          <p:cNvPr id="5" name="TextBox 4"/>
          <p:cNvSpPr txBox="1"/>
          <p:nvPr/>
        </p:nvSpPr>
        <p:spPr>
          <a:xfrm>
            <a:off x="1506828" y="6176963"/>
            <a:ext cx="8551572" cy="646331"/>
          </a:xfrm>
          <a:prstGeom prst="rect">
            <a:avLst/>
          </a:prstGeom>
          <a:noFill/>
        </p:spPr>
        <p:txBody>
          <a:bodyPr wrap="square" rtlCol="0">
            <a:spAutoFit/>
          </a:bodyPr>
          <a:lstStyle/>
          <a:p>
            <a:r>
              <a:rPr lang="en-IN" dirty="0"/>
              <a:t>Image courtesy : T. </a:t>
            </a:r>
            <a:r>
              <a:rPr lang="en-IN" dirty="0" err="1"/>
              <a:t>Datta</a:t>
            </a:r>
            <a:r>
              <a:rPr lang="en-IN" dirty="0"/>
              <a:t>, A. </a:t>
            </a:r>
            <a:r>
              <a:rPr lang="en-IN" dirty="0" err="1"/>
              <a:t>Chockalingam</a:t>
            </a:r>
            <a:r>
              <a:rPr lang="en-IN" dirty="0"/>
              <a:t>, E. </a:t>
            </a:r>
            <a:r>
              <a:rPr lang="en-IN" dirty="0" err="1"/>
              <a:t>Viterbo</a:t>
            </a:r>
            <a:r>
              <a:rPr lang="en-IN" dirty="0"/>
              <a:t>, “</a:t>
            </a:r>
            <a:r>
              <a:rPr lang="en-US" dirty="0"/>
              <a:t>Gaussian Sampling Based Lattice Decoding</a:t>
            </a:r>
            <a:r>
              <a:rPr lang="en-IN" dirty="0"/>
              <a:t>”</a:t>
            </a:r>
          </a:p>
        </p:txBody>
      </p:sp>
    </p:spTree>
    <p:extLst>
      <p:ext uri="{BB962C8B-B14F-4D97-AF65-F5344CB8AC3E}">
        <p14:creationId xmlns:p14="http://schemas.microsoft.com/office/powerpoint/2010/main" val="413725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 </a:t>
            </a:r>
            <a:r>
              <a:rPr lang="en-IN" dirty="0" err="1"/>
              <a:t>vs</a:t>
            </a:r>
            <a:r>
              <a:rPr lang="en-IN" dirty="0"/>
              <a:t> SNR curve for 16QAM and 64-QAM</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774" y="1690688"/>
            <a:ext cx="6304818" cy="4486275"/>
          </a:xfrm>
        </p:spPr>
      </p:pic>
      <p:sp>
        <p:nvSpPr>
          <p:cNvPr id="9" name="TextBox 8"/>
          <p:cNvSpPr txBox="1"/>
          <p:nvPr/>
        </p:nvSpPr>
        <p:spPr>
          <a:xfrm>
            <a:off x="1506828" y="6176963"/>
            <a:ext cx="8551572" cy="646331"/>
          </a:xfrm>
          <a:prstGeom prst="rect">
            <a:avLst/>
          </a:prstGeom>
          <a:noFill/>
        </p:spPr>
        <p:txBody>
          <a:bodyPr wrap="square" rtlCol="0">
            <a:spAutoFit/>
          </a:bodyPr>
          <a:lstStyle/>
          <a:p>
            <a:r>
              <a:rPr lang="en-IN" dirty="0"/>
              <a:t>Image courtesy : T. </a:t>
            </a:r>
            <a:r>
              <a:rPr lang="en-IN" dirty="0" err="1"/>
              <a:t>Datta</a:t>
            </a:r>
            <a:r>
              <a:rPr lang="en-IN" dirty="0"/>
              <a:t>, A. </a:t>
            </a:r>
            <a:r>
              <a:rPr lang="en-IN" dirty="0" err="1"/>
              <a:t>Chockalingam</a:t>
            </a:r>
            <a:r>
              <a:rPr lang="en-IN" dirty="0"/>
              <a:t>, E. </a:t>
            </a:r>
            <a:r>
              <a:rPr lang="en-IN" dirty="0" err="1"/>
              <a:t>Viterbo</a:t>
            </a:r>
            <a:r>
              <a:rPr lang="en-IN" dirty="0"/>
              <a:t>, “</a:t>
            </a:r>
            <a:r>
              <a:rPr lang="en-US" dirty="0"/>
              <a:t>Gaussian Sampling Based Lattice Decoding</a:t>
            </a:r>
            <a:r>
              <a:rPr lang="en-IN" dirty="0"/>
              <a:t>”</a:t>
            </a:r>
          </a:p>
        </p:txBody>
      </p:sp>
    </p:spTree>
    <p:extLst>
      <p:ext uri="{BB962C8B-B14F-4D97-AF65-F5344CB8AC3E}">
        <p14:creationId xmlns:p14="http://schemas.microsoft.com/office/powerpoint/2010/main" val="2307224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The proposed GSLD performs competitively with the other existing models with much lower decoding complexity.</a:t>
            </a:r>
          </a:p>
          <a:p>
            <a:r>
              <a:rPr lang="en-IN" dirty="0"/>
              <a:t>The algorithm is much easier to implement as compared to other lattice decoding algorithms</a:t>
            </a:r>
          </a:p>
          <a:p>
            <a:pPr marL="0" indent="0">
              <a:buNone/>
            </a:pPr>
            <a:endParaRPr lang="en-IN" dirty="0"/>
          </a:p>
        </p:txBody>
      </p:sp>
    </p:spTree>
    <p:extLst>
      <p:ext uri="{BB962C8B-B14F-4D97-AF65-F5344CB8AC3E}">
        <p14:creationId xmlns:p14="http://schemas.microsoft.com/office/powerpoint/2010/main" val="283845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92500"/>
          </a:bodyPr>
          <a:lstStyle/>
          <a:p>
            <a:r>
              <a:rPr lang="en-IN" dirty="0"/>
              <a:t>[1]T. </a:t>
            </a:r>
            <a:r>
              <a:rPr lang="en-IN" dirty="0" err="1"/>
              <a:t>Datta</a:t>
            </a:r>
            <a:r>
              <a:rPr lang="en-IN" dirty="0"/>
              <a:t>, A. </a:t>
            </a:r>
            <a:r>
              <a:rPr lang="en-IN" dirty="0" err="1"/>
              <a:t>Chockalingam</a:t>
            </a:r>
            <a:r>
              <a:rPr lang="en-IN" dirty="0"/>
              <a:t>, E. </a:t>
            </a:r>
            <a:r>
              <a:rPr lang="en-IN" dirty="0" err="1"/>
              <a:t>Viterbo</a:t>
            </a:r>
            <a:r>
              <a:rPr lang="en-IN" dirty="0"/>
              <a:t>, “</a:t>
            </a:r>
            <a:r>
              <a:rPr lang="en-US" dirty="0"/>
              <a:t>Gaussian Sampling Based Lattice Decoding</a:t>
            </a:r>
            <a:r>
              <a:rPr lang="en-IN" dirty="0"/>
              <a:t>”</a:t>
            </a:r>
            <a:endParaRPr lang="en-US" dirty="0"/>
          </a:p>
          <a:p>
            <a:r>
              <a:rPr lang="en-US" dirty="0"/>
              <a:t>[2]E. </a:t>
            </a:r>
            <a:r>
              <a:rPr lang="en-US" dirty="0" err="1"/>
              <a:t>Viterbo</a:t>
            </a:r>
            <a:r>
              <a:rPr lang="en-US" dirty="0"/>
              <a:t> and J. Boutros, “A universal lattice code decoder for fading</a:t>
            </a:r>
          </a:p>
          <a:p>
            <a:pPr marL="0" indent="0">
              <a:buNone/>
            </a:pPr>
            <a:r>
              <a:rPr lang="en-IN" dirty="0"/>
              <a:t>channels,”</a:t>
            </a:r>
          </a:p>
          <a:p>
            <a:r>
              <a:rPr lang="en-US" dirty="0"/>
              <a:t>[3]T. </a:t>
            </a:r>
            <a:r>
              <a:rPr lang="en-US" dirty="0" err="1"/>
              <a:t>Datta</a:t>
            </a:r>
            <a:r>
              <a:rPr lang="en-US" dirty="0"/>
              <a:t>, N. A. Kumar, A. </a:t>
            </a:r>
            <a:r>
              <a:rPr lang="en-US" dirty="0" err="1"/>
              <a:t>Chockalingam</a:t>
            </a:r>
            <a:r>
              <a:rPr lang="en-US" dirty="0"/>
              <a:t>, and B. S. </a:t>
            </a:r>
            <a:r>
              <a:rPr lang="en-US" dirty="0" err="1"/>
              <a:t>Rajan</a:t>
            </a:r>
            <a:r>
              <a:rPr lang="en-US" dirty="0"/>
              <a:t>, “A novel</a:t>
            </a:r>
          </a:p>
          <a:p>
            <a:pPr marL="0" indent="0">
              <a:buNone/>
            </a:pPr>
            <a:r>
              <a:rPr lang="en-US" dirty="0"/>
              <a:t>MCMC algorithm for near-optimal detection in large-scale uplink</a:t>
            </a:r>
          </a:p>
          <a:p>
            <a:pPr marL="0" indent="0">
              <a:buNone/>
            </a:pPr>
            <a:r>
              <a:rPr lang="en-IN" dirty="0"/>
              <a:t>multiuser MIMO systems,”</a:t>
            </a:r>
          </a:p>
          <a:p>
            <a:r>
              <a:rPr lang="en-US" dirty="0"/>
              <a:t>[4]S. Liu, C. Ling, and D. </a:t>
            </a:r>
            <a:r>
              <a:rPr lang="en-US" dirty="0" err="1"/>
              <a:t>Stehle</a:t>
            </a:r>
            <a:r>
              <a:rPr lang="en-US" dirty="0"/>
              <a:t>, “Randomized lattice decoding: Bridging</a:t>
            </a:r>
          </a:p>
          <a:p>
            <a:pPr marL="0" indent="0">
              <a:buNone/>
            </a:pPr>
            <a:r>
              <a:rPr lang="en-US" dirty="0"/>
              <a:t>the gap between lattice reduction and sphere decoding,”</a:t>
            </a:r>
            <a:endParaRPr lang="en-IN" dirty="0"/>
          </a:p>
        </p:txBody>
      </p:sp>
    </p:spTree>
    <p:extLst>
      <p:ext uri="{BB962C8B-B14F-4D97-AF65-F5344CB8AC3E}">
        <p14:creationId xmlns:p14="http://schemas.microsoft.com/office/powerpoint/2010/main" val="336819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Channel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endParaRPr lang="en-I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𝑐</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1" i="1" smtClean="0">
                              <a:latin typeface="Cambria Math" panose="02040503050406030204" pitchFamily="18" charset="0"/>
                            </a:rPr>
                            <m:t>𝑯</m:t>
                          </m:r>
                        </m:e>
                        <m:sub>
                          <m:r>
                            <a:rPr lang="en-IN" b="0" i="1" smtClean="0">
                              <a:latin typeface="Cambria Math" panose="02040503050406030204" pitchFamily="18" charset="0"/>
                            </a:rPr>
                            <m:t>𝑐</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𝑐</m:t>
                          </m:r>
                        </m:sub>
                      </m:sSub>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𝒏</m:t>
                          </m:r>
                        </m:e>
                        <m:sub>
                          <m:r>
                            <a:rPr lang="en-IN" b="1" i="1" smtClean="0">
                              <a:latin typeface="Cambria Math" panose="02040503050406030204" pitchFamily="18" charset="0"/>
                            </a:rPr>
                            <m:t>𝒄</m:t>
                          </m:r>
                        </m:sub>
                      </m:sSub>
                    </m:oMath>
                  </m:oMathPara>
                </a14:m>
                <a:endParaRPr lang="en-IN" b="1" i="1" dirty="0">
                  <a:latin typeface="Cambria Math" panose="02040503050406030204" pitchFamily="18" charset="0"/>
                </a:endParaRPr>
              </a:p>
              <a:p>
                <a:pPr marL="0" indent="0">
                  <a:buNone/>
                </a:pPr>
                <a:endParaRPr lang="en-IN" b="0" i="1" dirty="0">
                  <a:latin typeface="Cambria Math" panose="02040503050406030204" pitchFamily="18" charset="0"/>
                </a:endParaRPr>
              </a:p>
              <a:p>
                <a:pPr marL="0" indent="0">
                  <a:buNone/>
                </a:pPr>
                <a:endParaRPr lang="en-IN" b="0" i="1" dirty="0">
                  <a:latin typeface="Cambria Math" panose="02040503050406030204" pitchFamily="18" charset="0"/>
                </a:endParaRP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𝑯</m:t>
                        </m:r>
                      </m:e>
                      <m:sub>
                        <m:r>
                          <a:rPr lang="en-IN" b="0" i="1" smtClean="0">
                            <a:latin typeface="Cambria Math" panose="02040503050406030204" pitchFamily="18" charset="0"/>
                          </a:rPr>
                          <m:t>𝑐</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𝑛</m:t>
                        </m:r>
                      </m:e>
                      <m:sub>
                        <m:r>
                          <a:rPr lang="en-IN" b="0" i="1" smtClean="0">
                            <a:latin typeface="Cambria Math" panose="02040503050406030204" pitchFamily="18" charset="0"/>
                          </a:rPr>
                          <m:t>𝑟</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𝑡</m:t>
                        </m:r>
                      </m:sub>
                    </m:sSub>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 </m:t>
                        </m:r>
                        <m:r>
                          <a:rPr lang="en-IN" b="1" i="1" dirty="0" smtClean="0">
                            <a:latin typeface="Cambria Math" panose="02040503050406030204" pitchFamily="18" charset="0"/>
                          </a:rPr>
                          <m:t>𝑯</m:t>
                        </m:r>
                      </m:e>
                      <m:sub>
                        <m:r>
                          <a:rPr lang="en-IN" b="1" i="1" dirty="0" smtClean="0">
                            <a:latin typeface="Cambria Math" panose="02040503050406030204" pitchFamily="18" charset="0"/>
                          </a:rPr>
                          <m:t>𝒄</m:t>
                        </m:r>
                      </m:sub>
                    </m:sSub>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𝐶</m:t>
                        </m:r>
                      </m:e>
                      <m:sup>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𝑟</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𝑡</m:t>
                            </m:r>
                          </m:sub>
                        </m:sSub>
                      </m:sup>
                    </m:sSup>
                  </m:oMath>
                </a14:m>
                <a:r>
                  <a:rPr lang="en-IN" b="0" i="1" dirty="0">
                    <a:latin typeface="Cambria Math" panose="02040503050406030204" pitchFamily="18" charset="0"/>
                  </a:rPr>
                  <a:t> , fading gain channel</a:t>
                </a:r>
              </a:p>
              <a:p>
                <a:pPr marL="0" indent="0">
                  <a:buNone/>
                </a:pP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𝒄</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𝑡</m:t>
                        </m:r>
                      </m:sub>
                    </m:sSub>
                    <m:r>
                      <a:rPr lang="en-IN" b="0" i="1" smtClean="0">
                        <a:latin typeface="Cambria Math" panose="02040503050406030204" pitchFamily="18" charset="0"/>
                      </a:rPr>
                      <m:t>×1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r>
                      <a:rPr lang="en-IN" b="0" i="1" dirty="0" smtClean="0">
                        <a:latin typeface="Cambria Math" panose="02040503050406030204" pitchFamily="18" charset="0"/>
                      </a:rPr>
                      <m:t>  </m:t>
                    </m:r>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𝒙</m:t>
                        </m:r>
                      </m:e>
                      <m:sub>
                        <m:r>
                          <a:rPr lang="en-IN" b="1" i="1" dirty="0" smtClean="0">
                            <a:latin typeface="Cambria Math" panose="02040503050406030204" pitchFamily="18" charset="0"/>
                          </a:rPr>
                          <m:t>𝒄</m:t>
                        </m:r>
                      </m:sub>
                    </m:sSub>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𝐴</m:t>
                        </m:r>
                      </m:e>
                      <m:sup>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𝑡</m:t>
                            </m:r>
                          </m:sub>
                        </m:sSub>
                      </m:sup>
                    </m:sSup>
                    <m:r>
                      <a:rPr lang="en-IN" b="0" i="1" dirty="0" smtClean="0">
                        <a:latin typeface="Cambria Math" panose="02040503050406030204" pitchFamily="18" charset="0"/>
                      </a:rPr>
                      <m:t> </m:t>
                    </m:r>
                  </m:oMath>
                </a14:m>
                <a:r>
                  <a:rPr lang="en-IN" b="0" i="1" dirty="0">
                    <a:latin typeface="Cambria Math" panose="02040503050406030204" pitchFamily="18" charset="0"/>
                  </a:rPr>
                  <a:t>, </a:t>
                </a:r>
                <a:r>
                  <a:rPr lang="en-IN" b="0" dirty="0">
                    <a:latin typeface="Cambria Math" panose="02040503050406030204" pitchFamily="18" charset="0"/>
                  </a:rPr>
                  <a:t>where </a:t>
                </a:r>
                <a14:m>
                  <m:oMath xmlns:m="http://schemas.openxmlformats.org/officeDocument/2006/math">
                    <m:r>
                      <m:rPr>
                        <m:sty m:val="p"/>
                      </m:rPr>
                      <a:rPr lang="en-IN" b="0" i="0" smtClean="0">
                        <a:latin typeface="Cambria Math" panose="02040503050406030204" pitchFamily="18" charset="0"/>
                      </a:rPr>
                      <m:t>A</m:t>
                    </m:r>
                  </m:oMath>
                </a14:m>
                <a:r>
                  <a:rPr lang="en-IN" b="0" dirty="0">
                    <a:latin typeface="Cambria Math" panose="02040503050406030204" pitchFamily="18" charset="0"/>
                  </a:rPr>
                  <a:t> is set of information symbols , sent vector</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𝒏</m:t>
                        </m:r>
                      </m:e>
                      <m:sub>
                        <m:r>
                          <a:rPr lang="en-IN" b="0" i="1" smtClean="0">
                            <a:latin typeface="Cambria Math" panose="02040503050406030204" pitchFamily="18" charset="0"/>
                          </a:rPr>
                          <m:t>𝑐</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𝑛</m:t>
                        </m:r>
                      </m:e>
                      <m:sub>
                        <m:r>
                          <a:rPr lang="en-IN" b="0" i="1" smtClean="0">
                            <a:latin typeface="Cambria Math" panose="02040503050406030204" pitchFamily="18" charset="0"/>
                          </a:rPr>
                          <m:t>𝑟</m:t>
                        </m:r>
                      </m:sub>
                    </m:sSub>
                    <m:r>
                      <a:rPr lang="en-IN" b="0" i="1" smtClean="0">
                        <a:latin typeface="Cambria Math" panose="02040503050406030204" pitchFamily="18" charset="0"/>
                      </a:rPr>
                      <m:t>×1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r>
                      <a:rPr lang="en-IN" b="0" i="1" smtClean="0">
                        <a:latin typeface="Cambria Math" panose="02040503050406030204" pitchFamily="18" charset="0"/>
                      </a:rPr>
                      <m:t>𝑖𝑖𝑑</m:t>
                    </m:r>
                  </m:oMath>
                </a14:m>
                <a:r>
                  <a:rPr lang="en-IN" b="0" dirty="0">
                    <a:latin typeface="Cambria Math" panose="02040503050406030204" pitchFamily="18" charset="0"/>
                  </a:rPr>
                  <a:t> </a:t>
                </a:r>
                <a14:m>
                  <m:oMath xmlns:m="http://schemas.openxmlformats.org/officeDocument/2006/math">
                    <m:r>
                      <a:rPr lang="en-IN" b="1" i="1" dirty="0" smtClean="0">
                        <a:latin typeface="Cambria Math" panose="02040503050406030204" pitchFamily="18" charset="0"/>
                      </a:rPr>
                      <m:t>𝑵</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0,</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𝜎</m:t>
                            </m:r>
                          </m:e>
                          <m:sup>
                            <m:r>
                              <a:rPr lang="en-IN" b="0" i="1" dirty="0" smtClean="0">
                                <a:latin typeface="Cambria Math" panose="02040503050406030204" pitchFamily="18" charset="0"/>
                              </a:rPr>
                              <m:t>2</m:t>
                            </m:r>
                          </m:sup>
                        </m:sSup>
                      </m:e>
                    </m:d>
                  </m:oMath>
                </a14:m>
                <a:r>
                  <a:rPr lang="en-IN" b="0" dirty="0">
                    <a:latin typeface="Cambria Math" panose="02040503050406030204" pitchFamily="18" charset="0"/>
                  </a:rPr>
                  <a:t> , </a:t>
                </a:r>
                <a:r>
                  <a:rPr lang="en-IN" b="0" dirty="0" err="1">
                    <a:latin typeface="Cambria Math" panose="02040503050406030204" pitchFamily="18" charset="0"/>
                  </a:rPr>
                  <a:t>i.i.d</a:t>
                </a:r>
                <a:r>
                  <a:rPr lang="en-IN" b="0" dirty="0">
                    <a:latin typeface="Cambria Math" panose="02040503050406030204" pitchFamily="18" charset="0"/>
                  </a:rPr>
                  <a:t> Gaussian noise</a:t>
                </a:r>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𝒚</m:t>
                        </m:r>
                      </m:e>
                      <m:sub>
                        <m:r>
                          <a:rPr lang="en-IN" b="0" i="1" smtClean="0">
                            <a:latin typeface="Cambria Math" panose="02040503050406030204" pitchFamily="18" charset="0"/>
                          </a:rPr>
                          <m:t>𝑐</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𝑛</m:t>
                        </m:r>
                      </m:e>
                      <m:sub>
                        <m:r>
                          <a:rPr lang="en-IN" b="0" i="1" smtClean="0">
                            <a:latin typeface="Cambria Math" panose="02040503050406030204" pitchFamily="18" charset="0"/>
                          </a:rPr>
                          <m:t>𝑟</m:t>
                        </m:r>
                      </m:sub>
                    </m:sSub>
                    <m:r>
                      <a:rPr lang="en-IN" b="0" i="1" smtClean="0">
                        <a:latin typeface="Cambria Math" panose="02040503050406030204" pitchFamily="18" charset="0"/>
                      </a:rPr>
                      <m:t>×1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𝒚</m:t>
                        </m:r>
                      </m:e>
                      <m:sub>
                        <m:r>
                          <a:rPr lang="en-IN" b="1" i="1" dirty="0" smtClean="0">
                            <a:latin typeface="Cambria Math" panose="02040503050406030204" pitchFamily="18" charset="0"/>
                          </a:rPr>
                          <m:t>𝒄</m:t>
                        </m:r>
                      </m:sub>
                    </m:sSub>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𝐶</m:t>
                        </m:r>
                      </m:e>
                      <m:sup>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𝑟</m:t>
                            </m:r>
                          </m:sub>
                        </m:sSub>
                      </m:sup>
                    </m:sSup>
                  </m:oMath>
                </a14:m>
                <a:r>
                  <a:rPr lang="en-IN" b="0" dirty="0">
                    <a:latin typeface="Cambria Math" panose="02040503050406030204" pitchFamily="18" charset="0"/>
                  </a:rPr>
                  <a:t>, received vector</a:t>
                </a:r>
              </a:p>
              <a:p>
                <a:pPr marL="0" indent="0">
                  <a:buNone/>
                </a:pPr>
                <a:endParaRPr lang="en-IN" b="0" dirty="0">
                  <a:latin typeface="Cambria Math" panose="02040503050406030204" pitchFamily="18" charset="0"/>
                </a:endParaRPr>
              </a:p>
              <a:p>
                <a:pPr marL="0" indent="0">
                  <a:buNone/>
                </a:pPr>
                <a:r>
                  <a:rPr lang="en-IN" b="0" dirty="0">
                    <a:latin typeface="Cambria Math" panose="02040503050406030204" pitchFamily="18" charset="0"/>
                  </a:rPr>
                  <a:t> </a:t>
                </a:r>
              </a:p>
              <a:p>
                <a:pPr marL="0" indent="0">
                  <a:buNone/>
                </a:pPr>
                <a:endParaRPr lang="en-IN" b="0" dirty="0"/>
              </a:p>
              <a:p>
                <a:pPr marL="0" indent="0">
                  <a:buNone/>
                </a:pPr>
                <a:r>
                  <a:rPr lang="en-IN" dirty="0"/>
                  <a:t> </a:t>
                </a: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6"/>
                </a:stretch>
              </a:blipFill>
            </p:spPr>
            <p:txBody>
              <a:bodyPr/>
              <a:lstStyle/>
              <a:p>
                <a:r>
                  <a:rPr lang="en-IN">
                    <a:noFill/>
                  </a:rPr>
                  <a:t> </a:t>
                </a:r>
              </a:p>
            </p:txBody>
          </p:sp>
        </mc:Fallback>
      </mc:AlternateContent>
    </p:spTree>
    <p:extLst>
      <p:ext uri="{BB962C8B-B14F-4D97-AF65-F5344CB8AC3E}">
        <p14:creationId xmlns:p14="http://schemas.microsoft.com/office/powerpoint/2010/main" val="342412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Simplified equation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10000"/>
              </a:bodyPr>
              <a:lstStyle/>
              <a:p>
                <a:pPr marL="0" indent="0">
                  <a:buNone/>
                </a:pPr>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𝑅</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m:rPr>
                                        <m:brk m:alnAt="7"/>
                                      </m:rPr>
                                      <a:rPr lang="en-IN" b="1" i="1" smtClean="0">
                                        <a:latin typeface="Cambria Math" panose="02040503050406030204" pitchFamily="18" charset="0"/>
                                      </a:rPr>
                                      <m:t>𝑯</m:t>
                                    </m:r>
                                  </m:e>
                                  <m:sub>
                                    <m:r>
                                      <m:rPr>
                                        <m:brk m:alnAt="7"/>
                                      </m:rPr>
                                      <a:rPr lang="en-IN" b="1" i="1" smtClean="0">
                                        <a:latin typeface="Cambria Math" panose="02040503050406030204" pitchFamily="18" charset="0"/>
                                      </a:rPr>
                                      <m:t>𝒄</m:t>
                                    </m:r>
                                  </m:sub>
                                </m:sSub>
                                <m:r>
                                  <m:rPr>
                                    <m:brk m:alnAt="7"/>
                                  </m:rPr>
                                  <a:rPr lang="en-IN" b="0" i="1" smtClean="0">
                                    <a:latin typeface="Cambria Math" panose="02040503050406030204" pitchFamily="18" charset="0"/>
                                  </a:rPr>
                                  <m:t>)</m:t>
                                </m:r>
                              </m:e>
                              <m:e>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𝑯</m:t>
                                    </m:r>
                                  </m:e>
                                  <m:sub>
                                    <m:r>
                                      <a:rPr lang="en-IN" b="1" i="1" smtClean="0">
                                        <a:latin typeface="Cambria Math" panose="02040503050406030204" pitchFamily="18" charset="0"/>
                                      </a:rPr>
                                      <m:t>𝒄</m:t>
                                    </m:r>
                                  </m:sub>
                                </m:sSub>
                                <m:r>
                                  <a:rPr lang="en-IN" b="0" i="1" smtClean="0">
                                    <a:latin typeface="Cambria Math" panose="02040503050406030204" pitchFamily="18" charset="0"/>
                                  </a:rPr>
                                  <m:t>)</m:t>
                                </m:r>
                              </m:e>
                            </m:mr>
                            <m:mr>
                              <m:e>
                                <m:r>
                                  <a:rPr lang="en-IN" b="0" i="1" smtClean="0">
                                    <a:latin typeface="Cambria Math" panose="02040503050406030204" pitchFamily="18" charset="0"/>
                                  </a:rPr>
                                  <m:t>𝐼</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𝑯</m:t>
                                    </m:r>
                                  </m:e>
                                  <m:sub>
                                    <m:r>
                                      <a:rPr lang="en-IN" b="1" i="1" smtClean="0">
                                        <a:latin typeface="Cambria Math" panose="02040503050406030204" pitchFamily="18" charset="0"/>
                                      </a:rPr>
                                      <m:t>𝒄</m:t>
                                    </m:r>
                                  </m:sub>
                                </m:sSub>
                                <m:r>
                                  <a:rPr lang="en-IN" b="0" i="1" smtClean="0">
                                    <a:latin typeface="Cambria Math" panose="02040503050406030204" pitchFamily="18" charset="0"/>
                                  </a:rPr>
                                  <m:t>)</m:t>
                                </m:r>
                              </m:e>
                              <m:e>
                                <m:r>
                                  <a:rPr lang="en-IN" b="0" i="1" smtClean="0">
                                    <a:latin typeface="Cambria Math" panose="02040503050406030204" pitchFamily="18" charset="0"/>
                                  </a:rPr>
                                  <m:t>𝐼</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𝑯</m:t>
                                    </m:r>
                                  </m:e>
                                  <m:sub>
                                    <m:r>
                                      <a:rPr lang="en-IN" b="1" i="1" smtClean="0">
                                        <a:latin typeface="Cambria Math" panose="02040503050406030204" pitchFamily="18" charset="0"/>
                                      </a:rPr>
                                      <m:t>𝒄</m:t>
                                    </m:r>
                                  </m:sub>
                                </m:sSub>
                                <m:r>
                                  <a:rPr lang="en-IN" b="0" i="1" smtClean="0">
                                    <a:latin typeface="Cambria Math" panose="02040503050406030204" pitchFamily="18" charset="0"/>
                                  </a:rPr>
                                  <m:t>)</m:t>
                                </m:r>
                              </m:e>
                            </m:mr>
                          </m:m>
                        </m:e>
                      </m:d>
                      <m:d>
                        <m:dPr>
                          <m:begChr m:val="["/>
                          <m:endChr m:val="]"/>
                          <m:ctrlPr>
                            <a:rPr lang="en-IN"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𝑅</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m:rPr>
                                        <m:brk m:alnAt="7"/>
                                      </m:rPr>
                                      <a:rPr lang="en-IN" b="1" i="1" smtClean="0">
                                        <a:latin typeface="Cambria Math" panose="02040503050406030204" pitchFamily="18" charset="0"/>
                                      </a:rPr>
                                      <m:t>𝒙</m:t>
                                    </m:r>
                                  </m:e>
                                  <m:sub>
                                    <m:r>
                                      <m:rPr>
                                        <m:brk m:alnAt="7"/>
                                      </m:rPr>
                                      <a:rPr lang="en-IN" b="1" i="1" smtClean="0">
                                        <a:latin typeface="Cambria Math" panose="02040503050406030204" pitchFamily="18" charset="0"/>
                                      </a:rPr>
                                      <m:t>𝒄</m:t>
                                    </m:r>
                                  </m:sub>
                                </m:sSub>
                                <m:r>
                                  <m:rPr>
                                    <m:brk m:alnAt="7"/>
                                  </m:rPr>
                                  <a:rPr lang="en-IN" b="0" i="1" smtClean="0">
                                    <a:latin typeface="Cambria Math" panose="02040503050406030204" pitchFamily="18" charset="0"/>
                                  </a:rPr>
                                  <m:t>)</m:t>
                                </m:r>
                              </m:e>
                            </m:mr>
                            <m:mr>
                              <m:e>
                                <m:r>
                                  <a:rPr lang="en-IN" b="0" i="1" smtClean="0">
                                    <a:latin typeface="Cambria Math" panose="02040503050406030204" pitchFamily="18" charset="0"/>
                                  </a:rPr>
                                  <m:t>𝐼</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1" i="1" smtClean="0">
                                        <a:latin typeface="Cambria Math" panose="02040503050406030204" pitchFamily="18" charset="0"/>
                                      </a:rPr>
                                      <m:t>𝒄</m:t>
                                    </m:r>
                                  </m:sub>
                                </m:sSub>
                                <m:r>
                                  <a:rPr lang="en-IN" b="0" i="1" smtClean="0">
                                    <a:latin typeface="Cambria Math" panose="02040503050406030204" pitchFamily="18" charset="0"/>
                                  </a:rPr>
                                  <m:t>)</m:t>
                                </m:r>
                              </m:e>
                            </m:mr>
                          </m:m>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𝑅</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𝒏</m:t>
                                    </m:r>
                                  </m:e>
                                  <m:sub>
                                    <m:r>
                                      <m:rPr>
                                        <m:brk m:alnAt="7"/>
                                      </m:rPr>
                                      <a:rPr lang="en-IN" b="1" i="1" smtClean="0">
                                        <a:latin typeface="Cambria Math" panose="02040503050406030204" pitchFamily="18" charset="0"/>
                                      </a:rPr>
                                      <m:t>𝒄</m:t>
                                    </m:r>
                                  </m:sub>
                                </m:sSub>
                                <m:r>
                                  <m:rPr>
                                    <m:brk m:alnAt="7"/>
                                  </m:rPr>
                                  <a:rPr lang="en-IN" b="0" i="1" smtClean="0">
                                    <a:latin typeface="Cambria Math" panose="02040503050406030204" pitchFamily="18" charset="0"/>
                                  </a:rPr>
                                  <m:t>)</m:t>
                                </m:r>
                              </m:e>
                            </m:mr>
                            <m:mr>
                              <m:e>
                                <m:r>
                                  <a:rPr lang="en-IN" b="0" i="1" smtClean="0">
                                    <a:latin typeface="Cambria Math" panose="02040503050406030204" pitchFamily="18" charset="0"/>
                                  </a:rPr>
                                  <m:t>𝐼</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𝒏</m:t>
                                    </m:r>
                                  </m:e>
                                  <m:sub>
                                    <m:r>
                                      <a:rPr lang="en-IN" b="1" i="1" smtClean="0">
                                        <a:latin typeface="Cambria Math" panose="02040503050406030204" pitchFamily="18" charset="0"/>
                                      </a:rPr>
                                      <m:t>𝒄</m:t>
                                    </m:r>
                                  </m:sub>
                                </m:sSub>
                                <m:r>
                                  <a:rPr lang="en-IN" b="0" i="1" smtClean="0">
                                    <a:latin typeface="Cambria Math" panose="02040503050406030204" pitchFamily="18" charset="0"/>
                                  </a:rPr>
                                  <m:t>)</m:t>
                                </m:r>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𝑅</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𝒚</m:t>
                                    </m:r>
                                  </m:e>
                                  <m:sub>
                                    <m:r>
                                      <m:rPr>
                                        <m:brk m:alnAt="7"/>
                                      </m:rPr>
                                      <a:rPr lang="en-IN" b="1" i="1" smtClean="0">
                                        <a:latin typeface="Cambria Math" panose="02040503050406030204" pitchFamily="18" charset="0"/>
                                      </a:rPr>
                                      <m:t>𝒄</m:t>
                                    </m:r>
                                  </m:sub>
                                </m:sSub>
                                <m:r>
                                  <m:rPr>
                                    <m:brk m:alnAt="7"/>
                                  </m:rPr>
                                  <a:rPr lang="en-IN" b="0" i="1" smtClean="0">
                                    <a:latin typeface="Cambria Math" panose="02040503050406030204" pitchFamily="18" charset="0"/>
                                  </a:rPr>
                                  <m:t>)</m:t>
                                </m:r>
                              </m:e>
                            </m:mr>
                            <m:mr>
                              <m:e>
                                <m:r>
                                  <a:rPr lang="en-IN" b="0" i="1" smtClean="0">
                                    <a:latin typeface="Cambria Math" panose="02040503050406030204" pitchFamily="18" charset="0"/>
                                  </a:rPr>
                                  <m:t>𝐼</m:t>
                                </m:r>
                                <m:r>
                                  <a:rPr lang="en-IN" b="0"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𝒚</m:t>
                                    </m:r>
                                  </m:e>
                                  <m:sub>
                                    <m:r>
                                      <a:rPr lang="en-IN" b="1" i="1" smtClean="0">
                                        <a:latin typeface="Cambria Math" panose="02040503050406030204" pitchFamily="18" charset="0"/>
                                      </a:rPr>
                                      <m:t>𝒄</m:t>
                                    </m:r>
                                  </m:sub>
                                </m:sSub>
                                <m:r>
                                  <a:rPr lang="en-IN" b="0" i="1" smtClean="0">
                                    <a:latin typeface="Cambria Math" panose="02040503050406030204" pitchFamily="18" charset="0"/>
                                  </a:rPr>
                                  <m:t>)</m:t>
                                </m:r>
                              </m:e>
                            </m:mr>
                          </m:m>
                        </m:e>
                      </m:d>
                    </m:oMath>
                  </m:oMathPara>
                </a14:m>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1" i="1" smtClean="0">
                          <a:latin typeface="Cambria Math" panose="02040503050406030204" pitchFamily="18" charset="0"/>
                        </a:rPr>
                        <m:t>𝑯</m:t>
                      </m:r>
                      <m:r>
                        <a:rPr lang="en-IN" b="0" i="1" smtClean="0">
                          <a:latin typeface="Cambria Math" panose="02040503050406030204" pitchFamily="18" charset="0"/>
                        </a:rPr>
                        <m:t>𝑥</m:t>
                      </m:r>
                      <m:r>
                        <a:rPr lang="en-IN" b="0" i="1" smtClean="0">
                          <a:latin typeface="Cambria Math" panose="02040503050406030204" pitchFamily="18" charset="0"/>
                        </a:rPr>
                        <m:t>+</m:t>
                      </m:r>
                      <m:r>
                        <a:rPr lang="en-IN" b="1" i="1" smtClean="0">
                          <a:latin typeface="Cambria Math" panose="02040503050406030204" pitchFamily="18" charset="0"/>
                        </a:rPr>
                        <m:t>𝒏</m:t>
                      </m:r>
                    </m:oMath>
                  </m:oMathPara>
                </a14:m>
                <a:endParaRPr lang="en-IN" b="1" i="1" dirty="0">
                  <a:latin typeface="Cambria Math" panose="02040503050406030204" pitchFamily="18" charset="0"/>
                </a:endParaRPr>
              </a:p>
              <a:p>
                <a:pPr marL="0" indent="0">
                  <a:buNone/>
                </a:pPr>
                <a14:m>
                  <m:oMath xmlns:m="http://schemas.openxmlformats.org/officeDocument/2006/math">
                    <m:r>
                      <a:rPr lang="en-IN" b="1" i="1" smtClean="0">
                        <a:latin typeface="Cambria Math" panose="02040503050406030204" pitchFamily="18" charset="0"/>
                      </a:rPr>
                      <m:t>𝑯</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𝑛</m:t>
                        </m:r>
                      </m:e>
                      <m:sub>
                        <m:r>
                          <a:rPr lang="en-IN" b="0" i="1" smtClean="0">
                            <a:latin typeface="Cambria Math" panose="02040503050406030204" pitchFamily="18" charset="0"/>
                          </a:rPr>
                          <m:t>𝑟</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𝑡</m:t>
                        </m:r>
                      </m:sub>
                    </m:sSub>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 </m:t>
                        </m:r>
                        <m:r>
                          <a:rPr lang="en-IN" b="1" i="1" dirty="0" smtClean="0">
                            <a:latin typeface="Cambria Math" panose="02040503050406030204" pitchFamily="18" charset="0"/>
                          </a:rPr>
                          <m:t>𝑯</m:t>
                        </m:r>
                      </m:e>
                      <m:sub>
                        <m:r>
                          <a:rPr lang="en-IN" b="1" i="1" dirty="0" smtClean="0">
                            <a:latin typeface="Cambria Math" panose="02040503050406030204" pitchFamily="18" charset="0"/>
                          </a:rPr>
                          <m:t>𝒄</m:t>
                        </m:r>
                      </m:sub>
                    </m:sSub>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𝑅</m:t>
                        </m:r>
                      </m:e>
                      <m:sup>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𝑟</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𝑡</m:t>
                            </m:r>
                          </m:sub>
                        </m:sSub>
                      </m:sup>
                    </m:sSup>
                  </m:oMath>
                </a14:m>
                <a:endParaRPr lang="en-IN" b="0" i="1" dirty="0">
                  <a:latin typeface="Cambria Math" panose="02040503050406030204" pitchFamily="18" charset="0"/>
                </a:endParaRPr>
              </a:p>
              <a:p>
                <a:pPr marL="0" indent="0">
                  <a:buNone/>
                </a:pPr>
                <a14:m>
                  <m:oMath xmlns:m="http://schemas.openxmlformats.org/officeDocument/2006/math">
                    <m:r>
                      <a:rPr lang="en-IN" b="1" i="1" smtClean="0">
                        <a:latin typeface="Cambria Math" panose="02040503050406030204" pitchFamily="18" charset="0"/>
                      </a:rPr>
                      <m:t>𝒙</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r>
                      <a:rPr lang="en-IN" b="0" i="1" dirty="0" smtClean="0">
                        <a:latin typeface="Cambria Math" panose="02040503050406030204" pitchFamily="18" charset="0"/>
                      </a:rPr>
                      <m:t>  </m:t>
                    </m:r>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𝒙</m:t>
                        </m:r>
                      </m:e>
                      <m:sub>
                        <m:r>
                          <a:rPr lang="en-IN" b="1" i="1" dirty="0" smtClean="0">
                            <a:latin typeface="Cambria Math" panose="02040503050406030204" pitchFamily="18" charset="0"/>
                          </a:rPr>
                          <m:t>𝒄</m:t>
                        </m:r>
                      </m:sub>
                    </m:sSub>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𝐴</m:t>
                        </m:r>
                      </m:e>
                      <m:sup>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𝑡</m:t>
                            </m:r>
                          </m:sub>
                        </m:sSub>
                      </m:sup>
                    </m:sSup>
                    <m:r>
                      <a:rPr lang="en-IN" b="0" i="1" dirty="0" smtClean="0">
                        <a:latin typeface="Cambria Math" panose="02040503050406030204" pitchFamily="18" charset="0"/>
                      </a:rPr>
                      <m:t> </m:t>
                    </m:r>
                  </m:oMath>
                </a14:m>
                <a:r>
                  <a:rPr lang="en-IN" b="0" i="1" dirty="0">
                    <a:latin typeface="Cambria Math" panose="02040503050406030204" pitchFamily="18" charset="0"/>
                  </a:rPr>
                  <a:t>, </a:t>
                </a:r>
                <a:r>
                  <a:rPr lang="en-IN" b="0" dirty="0">
                    <a:latin typeface="Cambria Math" panose="02040503050406030204" pitchFamily="18" charset="0"/>
                  </a:rPr>
                  <a:t>where </a:t>
                </a:r>
                <a14:m>
                  <m:oMath xmlns:m="http://schemas.openxmlformats.org/officeDocument/2006/math">
                    <m:r>
                      <m:rPr>
                        <m:sty m:val="p"/>
                      </m:rPr>
                      <a:rPr lang="en-IN" b="0" i="0" smtClean="0">
                        <a:latin typeface="Cambria Math" panose="02040503050406030204" pitchFamily="18" charset="0"/>
                      </a:rPr>
                      <m:t>A</m:t>
                    </m:r>
                  </m:oMath>
                </a14:m>
                <a:r>
                  <a:rPr lang="en-IN" b="0" dirty="0">
                    <a:latin typeface="Cambria Math" panose="02040503050406030204" pitchFamily="18" charset="0"/>
                  </a:rPr>
                  <a:t> is set of information symbols</a:t>
                </a:r>
              </a:p>
              <a:p>
                <a:pPr marL="0" indent="0">
                  <a:buNone/>
                </a:pPr>
                <a14:m>
                  <m:oMath xmlns:m="http://schemas.openxmlformats.org/officeDocument/2006/math">
                    <m:r>
                      <a:rPr lang="en-IN" b="1" i="1" smtClean="0">
                        <a:latin typeface="Cambria Math" panose="02040503050406030204" pitchFamily="18" charset="0"/>
                      </a:rPr>
                      <m:t>𝒏</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𝑛</m:t>
                        </m:r>
                      </m:e>
                      <m:sub>
                        <m:r>
                          <a:rPr lang="en-IN" b="0" i="1" smtClean="0">
                            <a:latin typeface="Cambria Math" panose="02040503050406030204" pitchFamily="18" charset="0"/>
                          </a:rPr>
                          <m:t>𝑟</m:t>
                        </m:r>
                      </m:sub>
                    </m:sSub>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r>
                      <a:rPr lang="en-IN" b="0" i="1" smtClean="0">
                        <a:latin typeface="Cambria Math" panose="02040503050406030204" pitchFamily="18" charset="0"/>
                      </a:rPr>
                      <m:t>𝑖𝑖𝑑</m:t>
                    </m:r>
                  </m:oMath>
                </a14:m>
                <a:r>
                  <a:rPr lang="en-IN" b="0" dirty="0">
                    <a:latin typeface="Cambria Math" panose="02040503050406030204" pitchFamily="18" charset="0"/>
                  </a:rPr>
                  <a:t> </a:t>
                </a:r>
                <a14:m>
                  <m:oMath xmlns:m="http://schemas.openxmlformats.org/officeDocument/2006/math">
                    <m:r>
                      <a:rPr lang="en-IN" b="1" i="1" dirty="0" smtClean="0">
                        <a:latin typeface="Cambria Math" panose="02040503050406030204" pitchFamily="18" charset="0"/>
                      </a:rPr>
                      <m:t>𝑵</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0</m:t>
                        </m:r>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𝜎</m:t>
                            </m:r>
                          </m:e>
                          <m:sup>
                            <m:r>
                              <a:rPr lang="en-IN" b="0" i="1" dirty="0" smtClean="0">
                                <a:latin typeface="Cambria Math" panose="02040503050406030204" pitchFamily="18" charset="0"/>
                              </a:rPr>
                              <m:t>2</m:t>
                            </m:r>
                          </m:sup>
                        </m:sSup>
                      </m:e>
                    </m:d>
                  </m:oMath>
                </a14:m>
                <a:endParaRPr lang="en-IN" b="0" dirty="0">
                  <a:latin typeface="Cambria Math" panose="02040503050406030204" pitchFamily="18" charset="0"/>
                </a:endParaRPr>
              </a:p>
              <a:p>
                <a:pPr marL="0" indent="0">
                  <a:buNone/>
                </a:pP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𝑛</m:t>
                        </m:r>
                      </m:e>
                      <m:sub>
                        <m:r>
                          <a:rPr lang="en-IN" b="0" i="1" smtClean="0">
                            <a:latin typeface="Cambria Math" panose="02040503050406030204" pitchFamily="18" charset="0"/>
                          </a:rPr>
                          <m:t>𝑟</m:t>
                        </m:r>
                      </m:sub>
                    </m:sSub>
                    <m:r>
                      <a:rPr lang="en-IN" b="0" i="1" smtClean="0">
                        <a:latin typeface="Cambria Math" panose="02040503050406030204" pitchFamily="18" charset="0"/>
                      </a:rPr>
                      <m:t>×</m:t>
                    </m:r>
                    <m:r>
                      <a:rPr lang="en-IN" b="0" i="1" smtClean="0">
                        <a:latin typeface="Cambria Math" panose="02040503050406030204" pitchFamily="18" charset="0"/>
                      </a:rPr>
                      <m:t>1</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r>
                  <a:rPr lang="en-IN" b="0" i="1" dirty="0">
                    <a:latin typeface="Cambria Math" panose="02040503050406030204" pitchFamily="18" charset="0"/>
                  </a:rPr>
                  <a:t>, </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𝒚</m:t>
                        </m:r>
                      </m:e>
                      <m:sub>
                        <m:r>
                          <a:rPr lang="en-IN" b="1" i="1" dirty="0" smtClean="0">
                            <a:latin typeface="Cambria Math" panose="02040503050406030204" pitchFamily="18" charset="0"/>
                          </a:rPr>
                          <m:t>𝒄</m:t>
                        </m:r>
                      </m:sub>
                    </m:sSub>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𝑅</m:t>
                        </m:r>
                      </m:e>
                      <m:sup>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𝑟</m:t>
                            </m:r>
                          </m:sub>
                        </m:sSub>
                      </m:sup>
                    </m:sSup>
                  </m:oMath>
                </a14:m>
                <a:endParaRPr lang="en-IN" b="1" i="1" dirty="0">
                  <a:latin typeface="Cambria Math" panose="02040503050406030204" pitchFamily="18" charset="0"/>
                </a:endParaRPr>
              </a:p>
              <a:p>
                <a:pPr marL="0" indent="0">
                  <a:buNone/>
                </a:pPr>
                <a:endParaRPr lang="en-IN" b="0" i="1" dirty="0">
                  <a:latin typeface="Cambria Math" panose="02040503050406030204" pitchFamily="18" charset="0"/>
                </a:endParaRPr>
              </a:p>
              <a:p>
                <a:pPr marL="0" indent="0">
                  <a:buNone/>
                </a:pPr>
                <a:endParaRPr lang="en-IN"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2365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1" i="1" smtClean="0">
                          <a:latin typeface="Cambria Math" panose="02040503050406030204" pitchFamily="18" charset="0"/>
                        </a:rPr>
                        <m:t>𝑯</m:t>
                      </m:r>
                      <m:r>
                        <a:rPr lang="en-IN" b="0" i="1" smtClean="0">
                          <a:latin typeface="Cambria Math" panose="02040503050406030204" pitchFamily="18" charset="0"/>
                        </a:rPr>
                        <m:t>𝑥</m:t>
                      </m:r>
                      <m:r>
                        <a:rPr lang="en-IN" b="0" i="1" smtClean="0">
                          <a:latin typeface="Cambria Math" panose="02040503050406030204" pitchFamily="18" charset="0"/>
                        </a:rPr>
                        <m:t>+</m:t>
                      </m:r>
                      <m:r>
                        <a:rPr lang="en-IN" b="1" i="1" smtClean="0">
                          <a:latin typeface="Cambria Math" panose="02040503050406030204" pitchFamily="18" charset="0"/>
                        </a:rPr>
                        <m:t>𝒏</m:t>
                      </m:r>
                    </m:oMath>
                  </m:oMathPara>
                </a14:m>
                <a:endParaRPr lang="en-IN" b="1" i="1" dirty="0">
                  <a:latin typeface="Cambria Math" panose="02040503050406030204" pitchFamily="18" charset="0"/>
                </a:endParaRPr>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m:t>
                          </m:r>
                        </m:sup>
                      </m:sSup>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argmin</m:t>
                              </m:r>
                            </m:e>
                            <m:sub>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𝑛</m:t>
                                  </m:r>
                                </m:sup>
                              </m:sSup>
                            </m:sub>
                          </m:sSub>
                        </m:fName>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𝐻𝑥</m:t>
                                      </m:r>
                                    </m:e>
                                  </m:d>
                                </m:e>
                              </m:d>
                            </m:e>
                            <m:sup>
                              <m:r>
                                <a:rPr lang="en-IN" b="0" i="1" smtClean="0">
                                  <a:latin typeface="Cambria Math" panose="02040503050406030204" pitchFamily="18" charset="0"/>
                                </a:rPr>
                                <m:t>2</m:t>
                              </m:r>
                            </m:sup>
                          </m:sSup>
                        </m:e>
                      </m:func>
                    </m:oMath>
                  </m:oMathPara>
                </a14:m>
                <a:endParaRPr lang="en-IN" dirty="0"/>
              </a:p>
              <a:p>
                <a:pPr marL="0" indent="0">
                  <a:buNone/>
                </a:pPr>
                <a:endParaRPr lang="en-IN" dirty="0"/>
              </a:p>
              <a:p>
                <a:pPr marL="0" indent="0">
                  <a:buNone/>
                </a:pPr>
                <a:r>
                  <a:rPr lang="en-IN" dirty="0"/>
                  <a:t>This is identical to the lattice problem</a:t>
                </a:r>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𝜆</m:t>
                      </m:r>
                      <m:d>
                        <m:dPr>
                          <m:ctrlPr>
                            <a:rPr lang="en-IN" b="0" i="1" smtClean="0">
                              <a:latin typeface="Cambria Math" panose="02040503050406030204" pitchFamily="18" charset="0"/>
                            </a:rPr>
                          </m:ctrlPr>
                        </m:dPr>
                        <m:e>
                          <m:r>
                            <a:rPr lang="en-IN" b="0" i="1" smtClean="0">
                              <a:latin typeface="Cambria Math" panose="02040503050406030204" pitchFamily="18" charset="0"/>
                            </a:rPr>
                            <m:t>𝐿</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m:t>
                              </m:r>
                              <m:r>
                                <m:rPr>
                                  <m:lit/>
                                </m:rPr>
                                <a:rPr lang="en-IN" b="0" i="1" smtClean="0">
                                  <a:latin typeface="Cambria Math" panose="02040503050406030204" pitchFamily="18" charset="0"/>
                                </a:rPr>
                                <m:t>{</m:t>
                              </m:r>
                              <m:r>
                                <a:rPr lang="en-IN" b="0" i="1" smtClean="0">
                                  <a:latin typeface="Cambria Math" panose="02040503050406030204" pitchFamily="18" charset="0"/>
                                </a:rPr>
                                <m:t>0</m:t>
                              </m:r>
                              <m:r>
                                <a:rPr lang="en-IN" b="0" i="1" smtClean="0">
                                  <a:latin typeface="Cambria Math" panose="02040503050406030204" pitchFamily="18" charset="0"/>
                                </a:rPr>
                                <m:t>}</m:t>
                              </m:r>
                            </m:lim>
                          </m:limLow>
                        </m:fName>
                        <m:e>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m:t>
                          </m:r>
                        </m:e>
                      </m:func>
                    </m:oMath>
                  </m:oMathPara>
                </a14:m>
                <a:endParaRPr lang="en-IN" dirty="0"/>
              </a:p>
              <a:p>
                <a:pPr marL="0" indent="0">
                  <a:buNone/>
                </a:pPr>
                <a:r>
                  <a:rPr lang="en-IN" dirty="0"/>
                  <a:t>which is NP-HARD!!!!! </a:t>
                </a:r>
                <a:r>
                  <a:rPr lang="en-IN" dirty="0">
                    <a:sym typeface="Wingdings" panose="05000000000000000000" pitchFamily="2" charset="2"/>
                  </a:rPr>
                  <a:t></a:t>
                </a: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b="-1120"/>
                </a:stretch>
              </a:blipFill>
            </p:spPr>
            <p:txBody>
              <a:bodyPr/>
              <a:lstStyle/>
              <a:p>
                <a:r>
                  <a:rPr lang="en-IN">
                    <a:noFill/>
                  </a:rPr>
                  <a:t> </a:t>
                </a:r>
              </a:p>
            </p:txBody>
          </p:sp>
        </mc:Fallback>
      </mc:AlternateContent>
    </p:spTree>
    <p:extLst>
      <p:ext uri="{BB962C8B-B14F-4D97-AF65-F5344CB8AC3E}">
        <p14:creationId xmlns:p14="http://schemas.microsoft.com/office/powerpoint/2010/main" val="102474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Lattice decoding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IN" dirty="0"/>
                  <a:t>Assume all entries of </a:t>
                </a:r>
                <a14:m>
                  <m:oMath xmlns:m="http://schemas.openxmlformats.org/officeDocument/2006/math">
                    <m:r>
                      <a:rPr lang="en-IN" b="1" i="1">
                        <a:latin typeface="Cambria Math" panose="02040503050406030204" pitchFamily="18" charset="0"/>
                      </a:rPr>
                      <m:t>𝒙</m:t>
                    </m:r>
                  </m:oMath>
                </a14:m>
                <a:r>
                  <a:rPr lang="en-IN" dirty="0"/>
                  <a:t> except at index </a:t>
                </a:r>
                <a14:m>
                  <m:oMath xmlns:m="http://schemas.openxmlformats.org/officeDocument/2006/math">
                    <m:r>
                      <a:rPr lang="en-IN" b="1" i="1">
                        <a:latin typeface="Cambria Math" panose="02040503050406030204" pitchFamily="18" charset="0"/>
                      </a:rPr>
                      <m:t>𝒊</m:t>
                    </m:r>
                    <m:r>
                      <a:rPr lang="en-IN" b="1" i="0" smtClean="0">
                        <a:latin typeface="Cambria Math" panose="02040503050406030204" pitchFamily="18" charset="0"/>
                      </a:rPr>
                      <m:t> </m:t>
                    </m:r>
                  </m:oMath>
                </a14:m>
                <a:r>
                  <a:rPr lang="en-IN" dirty="0"/>
                  <a:t>is known </a:t>
                </a:r>
              </a:p>
              <a:p>
                <a:r>
                  <a:rPr lang="en-IN" dirty="0"/>
                  <a:t>Sample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oMath>
                </a14:m>
                <a:r>
                  <a:rPr lang="en-IN" dirty="0"/>
                  <a:t> randomly from it’s probability distribution</a:t>
                </a:r>
              </a:p>
              <a:p>
                <a:r>
                  <a:rPr lang="en-IN" dirty="0"/>
                  <a:t>Expected to converge to the optimal solution at infinity</a:t>
                </a:r>
              </a:p>
              <a:p>
                <a:r>
                  <a:rPr lang="en-IN" dirty="0"/>
                  <a:t>May not give optimal results with negligible probability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76637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Lattice decoding 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endParaRPr lang="en-IN" b="0" i="1" dirty="0">
                  <a:latin typeface="Cambria Math" panose="02040503050406030204" pitchFamily="18" charset="0"/>
                </a:endParaRPr>
              </a:p>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d>
                        <m:dPr>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d>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𝐻</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𝑗</m:t>
                          </m:r>
                          <m:r>
                            <a:rPr lang="en-IN" b="0" i="1" smtClean="0">
                              <a:latin typeface="Cambria Math" panose="02040503050406030204" pitchFamily="18" charset="0"/>
                            </a:rPr>
                            <m:t>≠</m:t>
                          </m:r>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0" smtClean="0">
                          <a:latin typeface="Cambria Math" panose="02040503050406030204" pitchFamily="18" charset="0"/>
                        </a:rPr>
                        <m:t> </m:t>
                      </m:r>
                      <m:func>
                        <m:funcPr>
                          <m:ctrlPr>
                            <a:rPr lang="en-IN" b="0" i="1">
                              <a:latin typeface="Cambria Math" panose="02040503050406030204" pitchFamily="18" charset="0"/>
                            </a:rPr>
                          </m:ctrlPr>
                        </m:funcPr>
                        <m:fName>
                          <m:r>
                            <m:rPr>
                              <m:sty m:val="p"/>
                            </m:rPr>
                            <a:rPr lang="en-IN">
                              <a:latin typeface="Cambria Math" panose="02040503050406030204" pitchFamily="18" charset="0"/>
                            </a:rPr>
                            <m:t>exp</m:t>
                          </m:r>
                        </m:fName>
                        <m:e>
                          <m:d>
                            <m:dPr>
                              <m:ctrlPr>
                                <a:rPr lang="en-IN" i="1">
                                  <a:latin typeface="Cambria Math" panose="02040503050406030204" pitchFamily="18" charset="0"/>
                                </a:rPr>
                              </m:ctrlPr>
                            </m:dPr>
                            <m:e>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𝐻𝑥</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m:t>
                                          </m:r>
                                        </m:e>
                                      </m:d>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a:rPr lang="en-IN" i="1">
                                          <a:latin typeface="Cambria Math" panose="02040503050406030204" pitchFamily="18" charset="0"/>
                                        </a:rPr>
                                        <m:t>𝜎</m:t>
                                      </m:r>
                                    </m:e>
                                    <m:sup>
                                      <m:r>
                                        <a:rPr lang="en-IN" i="1">
                                          <a:latin typeface="Cambria Math" panose="02040503050406030204" pitchFamily="18" charset="0"/>
                                        </a:rPr>
                                        <m:t>2</m:t>
                                      </m:r>
                                    </m:sup>
                                  </m:sSup>
                                </m:den>
                              </m:f>
                            </m:e>
                          </m:d>
                        </m:e>
                      </m:func>
                      <m:r>
                        <a:rPr lang="en-IN" b="0" i="1" smtClean="0">
                          <a:latin typeface="Cambria Math" panose="02040503050406030204" pitchFamily="18" charset="0"/>
                        </a:rPr>
                        <m:t>∝</m:t>
                      </m:r>
                      <m:r>
                        <m:rPr>
                          <m:sty m:val="p"/>
                        </m:rPr>
                        <a:rPr lang="en-IN">
                          <a:latin typeface="Cambria Math" panose="02040503050406030204" pitchFamily="18" charset="0"/>
                        </a:rPr>
                        <m:t>exp</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sSup>
                            <m:sSupPr>
                              <m:ctrlPr>
                                <a:rPr lang="en-IN" i="1">
                                  <a:latin typeface="Cambria Math" panose="02040503050406030204" pitchFamily="18" charset="0"/>
                                </a:rPr>
                              </m:ctrlPr>
                            </m:s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0" i="1" smtClean="0">
                                      <a:latin typeface="Cambria Math" panose="02040503050406030204" pitchFamily="18" charset="0"/>
                                    </a:rPr>
                                    <m:t>𝑖</m:t>
                                  </m:r>
                                </m:sub>
                              </m:sSub>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m:t>
                                  </m:r>
                                </m:e>
                              </m:d>
                            </m:e>
                            <m:sup>
                              <m:r>
                                <a:rPr lang="en-IN" i="1">
                                  <a:latin typeface="Cambria Math" panose="02040503050406030204" pitchFamily="18" charset="0"/>
                                </a:rPr>
                                <m:t>2</m:t>
                              </m:r>
                            </m:sup>
                          </m:sSup>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𝑖</m:t>
                                          </m:r>
                                        </m:sub>
                                      </m:sSub>
                                    </m:e>
                                  </m:d>
                                </m:e>
                              </m:d>
                            </m:e>
                            <m:sup>
                              <m:r>
                                <a:rPr lang="en-IN" b="0" i="1" smtClean="0">
                                  <a:latin typeface="Cambria Math" panose="02040503050406030204" pitchFamily="18" charset="0"/>
                                </a:rPr>
                                <m:t>2</m:t>
                              </m:r>
                            </m:sup>
                          </m:sSup>
                        </m:den>
                      </m:f>
                      <m:r>
                        <a:rPr lang="en-IN" i="1">
                          <a:latin typeface="Cambria Math" panose="02040503050406030204" pitchFamily="18" charset="0"/>
                        </a:rPr>
                        <m:t>)</m:t>
                      </m:r>
                    </m:oMath>
                  </m:oMathPara>
                </a14:m>
                <a:endParaRPr lang="en-IN" dirty="0"/>
              </a:p>
              <a:p>
                <a:pPr marL="0" indent="0">
                  <a:buNone/>
                </a:pPr>
                <a:r>
                  <a:rPr lang="en-IN" dirty="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𝜇</m:t>
                        </m:r>
                      </m:e>
                      <m:sub>
                        <m:r>
                          <a:rPr lang="en-IN" b="0" i="1" smtClean="0">
                            <a:latin typeface="Cambria Math" panose="02040503050406030204" pitchFamily="18" charset="0"/>
                          </a:rPr>
                          <m:t>𝑖</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e>
                            </m:d>
                          </m:e>
                          <m:sup>
                            <m:r>
                              <a:rPr lang="en-IN" b="0" i="1" smtClean="0">
                                <a:latin typeface="Cambria Math" panose="02040503050406030204" pitchFamily="18" charset="0"/>
                              </a:rPr>
                              <m:t>𝑇</m:t>
                            </m:r>
                          </m:sup>
                        </m:sSup>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m:rPr>
                                <m:sty m:val="p"/>
                              </m:rPr>
                              <a:rPr lang="en-IN" b="0" i="0" smtClean="0">
                                <a:latin typeface="Cambria Math" panose="02040503050406030204" pitchFamily="18" charset="0"/>
                              </a:rPr>
                              <m:t>i</m:t>
                            </m:r>
                          </m:sub>
                        </m:sSub>
                      </m:num>
                      <m:den>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𝑖</m:t>
                                        </m:r>
                                      </m:sub>
                                    </m:sSub>
                                  </m:e>
                                </m:d>
                              </m:e>
                            </m:d>
                          </m:e>
                          <m:sup>
                            <m:r>
                              <a:rPr lang="en-IN" b="0" i="1" smtClean="0">
                                <a:latin typeface="Cambria Math" panose="02040503050406030204" pitchFamily="18" charset="0"/>
                              </a:rPr>
                              <m:t>2</m:t>
                            </m:r>
                          </m:sup>
                        </m:sSup>
                      </m:den>
                    </m:f>
                    <m:r>
                      <a:rPr lang="en-US" b="0" i="0" smtClean="0">
                        <a:latin typeface="Cambria Math" panose="02040503050406030204" pitchFamily="18" charset="0"/>
                      </a:rPr>
                      <m:t> </m:t>
                    </m:r>
                  </m:oMath>
                </a14:m>
                <a:r>
                  <a:rPr lang="en-IN" b="0" dirty="0"/>
                  <a:t>, </a:t>
                </a:r>
                <a14:m>
                  <m:oMath xmlns:m="http://schemas.openxmlformats.org/officeDocument/2006/math">
                    <m:r>
                      <a:rPr lang="en-US" b="0" i="0"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h</m:t>
                        </m:r>
                      </m:e>
                      <m:sub>
                        <m:r>
                          <a:rPr lang="en-US" b="0" i="1" dirty="0" smtClean="0">
                            <a:latin typeface="Cambria Math" panose="02040503050406030204" pitchFamily="18" charset="0"/>
                          </a:rPr>
                          <m:t>𝑖</m:t>
                        </m:r>
                      </m:sub>
                    </m:sSub>
                    <m:r>
                      <a:rPr lang="en-US" b="0" i="0" dirty="0" smtClean="0">
                        <a:latin typeface="Cambria Math" panose="02040503050406030204" pitchFamily="18" charset="0"/>
                      </a:rPr>
                      <m:t> </m:t>
                    </m:r>
                  </m:oMath>
                </a14:m>
                <a:r>
                  <a:rPr lang="en-IN" b="0" dirty="0"/>
                  <a:t>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IN" b="0" dirty="0"/>
                  <a:t> column of </a:t>
                </a:r>
                <a14:m>
                  <m:oMath xmlns:m="http://schemas.openxmlformats.org/officeDocument/2006/math">
                    <m:r>
                      <a:rPr lang="en-US" b="0" i="1" smtClean="0">
                        <a:latin typeface="Cambria Math" panose="02040503050406030204" pitchFamily="18" charset="0"/>
                      </a:rPr>
                      <m:t>𝐻</m:t>
                    </m:r>
                  </m:oMath>
                </a14:m>
                <a:r>
                  <a:rPr lang="en-IN" b="0" dirty="0"/>
                  <a:t> matrix</a:t>
                </a:r>
              </a:p>
              <a:p>
                <a:pPr marL="0" indent="0">
                  <a:buNone/>
                </a:pPr>
                <a:endParaRPr lang="en-IN" b="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061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Visualizing GSLD </a:t>
            </a:r>
          </a:p>
        </p:txBody>
      </p:sp>
      <p:sp>
        <p:nvSpPr>
          <p:cNvPr id="3" name="Content Placeholder 2"/>
          <p:cNvSpPr>
            <a:spLocks noGrp="1"/>
          </p:cNvSpPr>
          <p:nvPr>
            <p:ph idx="1"/>
          </p:nvPr>
        </p:nvSpPr>
        <p:spPr/>
        <p:txBody>
          <a:bodyPr>
            <a:normAutofit fontScale="92500" lnSpcReduction="10000"/>
          </a:bodyPr>
          <a:lstStyle/>
          <a:p>
            <a:pPr marL="0" indent="0">
              <a:buNone/>
            </a:pPr>
            <a:endParaRPr lang="en-IN" dirty="0"/>
          </a:p>
          <a:p>
            <a:r>
              <a:rPr lang="en-IN" dirty="0"/>
              <a:t>At next iteration, new coordinate is chosen</a:t>
            </a:r>
          </a:p>
          <a:p>
            <a:pPr marL="457200" lvl="1" indent="0">
              <a:buNone/>
            </a:pPr>
            <a:r>
              <a:rPr lang="en-IN" dirty="0"/>
              <a:t>from the particular dimension instead of all points.</a:t>
            </a:r>
          </a:p>
          <a:p>
            <a:r>
              <a:rPr lang="en-IN" dirty="0"/>
              <a:t>Conditional distribution along each dimension</a:t>
            </a:r>
          </a:p>
          <a:p>
            <a:pPr marL="457200" lvl="1" indent="0">
              <a:buNone/>
            </a:pPr>
            <a:r>
              <a:rPr lang="en-IN" dirty="0"/>
              <a:t>is known.</a:t>
            </a:r>
          </a:p>
          <a:p>
            <a:r>
              <a:rPr lang="en-IN" dirty="0"/>
              <a:t>Expected to converge probabilistically to</a:t>
            </a:r>
          </a:p>
          <a:p>
            <a:pPr marL="457200" lvl="1" indent="0">
              <a:buNone/>
            </a:pPr>
            <a:r>
              <a:rPr lang="en-IN" dirty="0"/>
              <a:t>ML solution</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r>
              <a:rPr lang="en-IN"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8554" y="1825625"/>
            <a:ext cx="3838575" cy="3762375"/>
          </a:xfrm>
          <a:prstGeom prst="rect">
            <a:avLst/>
          </a:prstGeom>
        </p:spPr>
      </p:pic>
    </p:spTree>
    <p:extLst>
      <p:ext uri="{BB962C8B-B14F-4D97-AF65-F5344CB8AC3E}">
        <p14:creationId xmlns:p14="http://schemas.microsoft.com/office/powerpoint/2010/main" val="238385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B459-1D6A-4539-A9BE-1A1167C47F32}"/>
              </a:ext>
            </a:extLst>
          </p:cNvPr>
          <p:cNvSpPr>
            <a:spLocks noGrp="1"/>
          </p:cNvSpPr>
          <p:nvPr>
            <p:ph type="title"/>
          </p:nvPr>
        </p:nvSpPr>
        <p:spPr/>
        <p:txBody>
          <a:bodyPr/>
          <a:lstStyle/>
          <a:p>
            <a:r>
              <a:rPr lang="en-US" dirty="0"/>
              <a:t>Implementation Specific Details</a:t>
            </a:r>
          </a:p>
        </p:txBody>
      </p:sp>
      <p:sp>
        <p:nvSpPr>
          <p:cNvPr id="3" name="Text Placeholder 2">
            <a:extLst>
              <a:ext uri="{FF2B5EF4-FFF2-40B4-BE49-F238E27FC236}">
                <a16:creationId xmlns:a16="http://schemas.microsoft.com/office/drawing/2014/main" id="{EA625D47-AEEE-46CC-A878-C324D4567379}"/>
              </a:ext>
            </a:extLst>
          </p:cNvPr>
          <p:cNvSpPr>
            <a:spLocks noGrp="1"/>
          </p:cNvSpPr>
          <p:nvPr>
            <p:ph type="body" idx="1"/>
          </p:nvPr>
        </p:nvSpPr>
        <p:spPr/>
        <p:txBody>
          <a:bodyPr/>
          <a:lstStyle/>
          <a:p>
            <a:r>
              <a:rPr lang="en-US" dirty="0"/>
              <a:t>Discussing pseudo code, computational complexity and convergence</a:t>
            </a:r>
          </a:p>
        </p:txBody>
      </p:sp>
    </p:spTree>
    <p:extLst>
      <p:ext uri="{BB962C8B-B14F-4D97-AF65-F5344CB8AC3E}">
        <p14:creationId xmlns:p14="http://schemas.microsoft.com/office/powerpoint/2010/main" val="679270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1105</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Wingdings</vt:lpstr>
      <vt:lpstr>Office Theme</vt:lpstr>
      <vt:lpstr>Gaussian Sampling Based Lattice Decoding</vt:lpstr>
      <vt:lpstr>MIMO system</vt:lpstr>
      <vt:lpstr>Channel model</vt:lpstr>
      <vt:lpstr>Simplified equation</vt:lpstr>
      <vt:lpstr>The problem</vt:lpstr>
      <vt:lpstr>Lattice decoding algorithm</vt:lpstr>
      <vt:lpstr>Lattice decoding algorithm</vt:lpstr>
      <vt:lpstr>Visualizing GSLD </vt:lpstr>
      <vt:lpstr>Implementation Specific Details</vt:lpstr>
      <vt:lpstr>Pseudo code</vt:lpstr>
      <vt:lpstr>Restarts</vt:lpstr>
      <vt:lpstr>P_ML vs. number of restarts (ML solution)</vt:lpstr>
      <vt:lpstr>Complexity</vt:lpstr>
      <vt:lpstr>Convergence</vt:lpstr>
      <vt:lpstr>BER vs. SNR 16 x 16 16 QAM</vt:lpstr>
      <vt:lpstr>BER vs SNR 32 x 32 16 QAM</vt:lpstr>
      <vt:lpstr>Comparison with other models</vt:lpstr>
      <vt:lpstr>Comparison with other models</vt:lpstr>
      <vt:lpstr>Comparison with other models</vt:lpstr>
      <vt:lpstr>Comparison with other models</vt:lpstr>
      <vt:lpstr>Comparison with other models</vt:lpstr>
      <vt:lpstr>BER vs SNR curve for 4QAM and 16-QAM</vt:lpstr>
      <vt:lpstr>BER vs SNR curve for 16QAM and 64-QAM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Sampling Based Lattice Decoding</dc:title>
  <dc:creator>Bragadeesh S</dc:creator>
  <cp:lastModifiedBy>Nived Rajaraman</cp:lastModifiedBy>
  <cp:revision>65</cp:revision>
  <dcterms:created xsi:type="dcterms:W3CDTF">2017-10-28T22:43:24Z</dcterms:created>
  <dcterms:modified xsi:type="dcterms:W3CDTF">2017-10-31T20:51:40Z</dcterms:modified>
</cp:coreProperties>
</file>