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0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280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2929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62119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213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305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2333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8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82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68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58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37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30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7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77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7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61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7KVQpZi5M3ZdKFUnowXg6HE7x2L-2jv_/view?usp=shar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2359075"/>
            <a:ext cx="6253317" cy="196603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4000" dirty="0"/>
              <a:t>Walmart Sales Performance Analysis using Advanced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7071" y="4773707"/>
            <a:ext cx="1573305" cy="820269"/>
          </a:xfr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 BY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nivedha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5136777" cy="685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F8C0-1C39-B973-FFF8-DF859A33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1"/>
            <a:ext cx="4262717" cy="712694"/>
          </a:xfrm>
        </p:spPr>
        <p:txBody>
          <a:bodyPr>
            <a:normAutofit/>
          </a:bodyPr>
          <a:lstStyle/>
          <a:p>
            <a:r>
              <a:rPr lang="en-US" sz="2000" b="1" dirty="0"/>
              <a:t>Task 8: Identifying Repeat Customers </a:t>
            </a:r>
            <a:endParaRPr lang="en-IN" sz="2000" b="1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1DE5AE47-6720-1C88-FFEE-D72CCF079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01" y="106543"/>
            <a:ext cx="6578047" cy="34803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AEC53-BE32-4363-671C-BBA81C45D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9283" y="1021976"/>
            <a:ext cx="3851750" cy="5540189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1600" b="1" dirty="0"/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Dataset contains 15 customers invoice data over three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Each customer made 60+ purchases in overall three months.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Every customers made 10+ purchases for every 30 days of interval.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All the 15 are Repeat customers.</a:t>
            </a:r>
          </a:p>
          <a:p>
            <a:endParaRPr lang="en-US" sz="1500" dirty="0"/>
          </a:p>
          <a:p>
            <a:r>
              <a:rPr lang="en-US" sz="1600" b="1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Launch loyalty rewards to retain these high-frequency buyers.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Offer exclusive previews or discounts to encourage continued engagement.</a:t>
            </a:r>
            <a:endParaRPr lang="en-IN" sz="15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BBFAF6-D02D-69E7-13F5-64EB48101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215" y="4094745"/>
            <a:ext cx="3991532" cy="25625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E79EAF-A6EC-0053-469D-426FEDE75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402" y="3751729"/>
            <a:ext cx="3517567" cy="299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0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5B7F-A7B1-F358-CD9C-4F9836AB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6" y="1"/>
            <a:ext cx="4222376" cy="833120"/>
          </a:xfrm>
        </p:spPr>
        <p:txBody>
          <a:bodyPr>
            <a:normAutofit/>
          </a:bodyPr>
          <a:lstStyle/>
          <a:p>
            <a:r>
              <a:rPr lang="en-US" sz="2000" b="1" dirty="0"/>
              <a:t>Task 9: Finding Top 5 Customers by Sales Volume </a:t>
            </a:r>
            <a:endParaRPr lang="en-IN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691FC4-3104-205A-617C-2E819482E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29" y="326744"/>
            <a:ext cx="6266329" cy="264832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666A4-F664-0F84-A19F-815BF76CC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707" y="1143000"/>
            <a:ext cx="4354310" cy="486783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1600" b="1" dirty="0"/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Customer ID 8 is the highest contributor with sales of </a:t>
            </a:r>
            <a:r>
              <a:rPr lang="en-IN" sz="1500" b="1" dirty="0"/>
              <a:t>26634.38.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Customers 3 and 2 ranked as top 2 and 3 with slight difference in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Followed customers 15 and 1 are in 4</a:t>
            </a:r>
            <a:r>
              <a:rPr lang="en-IN" sz="1500" baseline="30000" dirty="0"/>
              <a:t>th</a:t>
            </a:r>
            <a:r>
              <a:rPr lang="en-IN" sz="1500" dirty="0"/>
              <a:t> and 5</a:t>
            </a:r>
            <a:r>
              <a:rPr lang="en-IN" sz="1500" baseline="30000" dirty="0"/>
              <a:t>th</a:t>
            </a:r>
            <a:r>
              <a:rPr lang="en-IN" sz="1500" dirty="0"/>
              <a:t> position.</a:t>
            </a:r>
          </a:p>
          <a:p>
            <a:endParaRPr lang="en-IN" sz="1500" dirty="0"/>
          </a:p>
          <a:p>
            <a:r>
              <a:rPr lang="en-IN" sz="1600" b="1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Provide personalized offers or premium perks to top 5 to encourage continued high-value purchases.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Monitor for churn risk among these top contributors as losing them would significantly impact revenue.</a:t>
            </a:r>
            <a:endParaRPr lang="en-IN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4A690-7DC5-01F0-9ED9-FD10233F6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329" y="3703175"/>
            <a:ext cx="2770094" cy="2016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73568A-85D7-0790-997D-B2F9BB03C7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310" y="3703175"/>
            <a:ext cx="389180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5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56C4-174F-840D-BFAC-66B3C5F4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2" y="1"/>
            <a:ext cx="3892092" cy="833718"/>
          </a:xfrm>
        </p:spPr>
        <p:txBody>
          <a:bodyPr>
            <a:normAutofit/>
          </a:bodyPr>
          <a:lstStyle/>
          <a:p>
            <a:r>
              <a:rPr lang="en-US" sz="2000" b="1" dirty="0"/>
              <a:t>Task 10: Analyzing Sales Trends by Day of the Week </a:t>
            </a:r>
            <a:endParaRPr lang="en-IN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ED233F4-55C7-8BD8-14A4-4E576AC6C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16860"/>
            <a:ext cx="5688106" cy="227140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46B7C-4DE1-F387-89D7-E23D1BC1D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8941" y="1075764"/>
            <a:ext cx="4124900" cy="5446059"/>
          </a:xfrm>
          <a:ln>
            <a:noFill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 lnSpcReduction="10000"/>
          </a:bodyPr>
          <a:lstStyle/>
          <a:p>
            <a:r>
              <a:rPr lang="en-US" sz="1600" b="1" dirty="0"/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Saturday has highest sales, showing strong weekend shopping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Followed by Tuesday with 51482.39.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Midweek (Wed–Thu) sales are moderate but show potential for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Monday has lowest sales, indicating a slow start to the week.</a:t>
            </a:r>
          </a:p>
          <a:p>
            <a:endParaRPr lang="en-US" sz="1500" dirty="0"/>
          </a:p>
          <a:p>
            <a:r>
              <a:rPr lang="en-IN" sz="1600" b="1" dirty="0"/>
              <a:t>Recommendations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On Saturdays and Tuesdays </a:t>
            </a:r>
            <a:r>
              <a:rPr lang="en-US" sz="1500" dirty="0"/>
              <a:t>maintain strong promotions, use premium/high-margin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Try targeted campaigns to boost Sunday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Boost Monday Sales by giving Monday-only discounts, combo offers to attract early-week customers.</a:t>
            </a:r>
            <a:endParaRPr lang="en-IN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9BE7ED-0C4D-E26C-8ACC-E59C6C54F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29" y="3429000"/>
            <a:ext cx="2745324" cy="2618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7315CE-46C3-B3F9-F4A3-0E3A198B3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393" y="3429000"/>
            <a:ext cx="4124901" cy="261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17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C43A-7A5F-602B-DD43-4EC088B4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Below is the link to the video 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9B04C-F234-F691-640B-ADEC6786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999564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https://drive.google.com/file/d/17KVQpZi5M3ZdKFUnowXg6HE7x2L-2jv_/view?usp=sharing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812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3D4B3-CBB4-B518-F722-A9FCF42E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83341"/>
            <a:ext cx="10783889" cy="451821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CC1C-503A-C4A8-FA64-CFA129EDC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675965"/>
            <a:ext cx="8946541" cy="154641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77054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4E453-2179-2445-3510-4E7972DDB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9332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Cleaning and Transforming the data in SQL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6910E246-0473-8821-5DB6-8E583A2F8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1" y="1240878"/>
            <a:ext cx="5797980" cy="2994946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390A97-ADC9-D7B7-DFC3-0DF29A8FFC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321" y="1162429"/>
            <a:ext cx="5105447" cy="321608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E4E9A3-28EB-DD0E-1FDB-CBCD30050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21" y="4761009"/>
            <a:ext cx="777348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16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EC1CB-2853-CAB5-E924-C7ED580D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94130"/>
            <a:ext cx="4128247" cy="766482"/>
          </a:xfrm>
          <a:noFill/>
        </p:spPr>
        <p:txBody>
          <a:bodyPr>
            <a:normAutofit/>
          </a:bodyPr>
          <a:lstStyle/>
          <a:p>
            <a:r>
              <a:rPr lang="en-US" sz="1800" b="1" dirty="0"/>
              <a:t>Task 1: </a:t>
            </a:r>
            <a:r>
              <a:rPr lang="en-US" sz="2000" b="1" dirty="0"/>
              <a:t>Identifying</a:t>
            </a:r>
            <a:r>
              <a:rPr lang="en-US" sz="1800" b="1" dirty="0"/>
              <a:t> the Top Branch by Sales Growth Rate </a:t>
            </a:r>
            <a:endParaRPr lang="en-IN" sz="18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627F8B-184B-7B67-7705-B88E7110B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31" y="4988859"/>
            <a:ext cx="2998694" cy="1627094"/>
          </a:xfrm>
          <a:effectLst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960BC-8490-E366-49E8-BC3DA8794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5835" y="1089212"/>
            <a:ext cx="4128247" cy="5526741"/>
          </a:xfr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1600" b="1" dirty="0"/>
              <a:t>Key Insights</a:t>
            </a:r>
            <a:r>
              <a:rPr lang="en-US" dirty="0"/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Average monthly-sales growth rate percentage has been calculated for each branch.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Branch A is leading with 1.66% average growth-rate.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Branches C and B are experiencing negative growth, with significant declines of -2.80% and -3.45% respectively.</a:t>
            </a:r>
          </a:p>
          <a:p>
            <a:pPr>
              <a:lnSpc>
                <a:spcPct val="100000"/>
              </a:lnSpc>
            </a:pPr>
            <a:r>
              <a:rPr lang="en-US" sz="1600" b="1" dirty="0"/>
              <a:t>Recommendations</a:t>
            </a:r>
            <a:r>
              <a:rPr lang="en-US" b="1" dirty="0"/>
              <a:t>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Follow Branch A successful strategies in Branches B and C.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Run targeted promotions and loyalty programs to boost customer traffic.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Optimize product mix based on local demands.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Improve operational efficiency to reduce losses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5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0D9EF-762A-8B39-4115-510BC74C3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931" y="242047"/>
            <a:ext cx="6258798" cy="4585447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EB68CE-52A4-CF0E-1209-9B1E4D6B4B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354" y="4908176"/>
            <a:ext cx="3353268" cy="178845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239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8404-2A53-C42B-A5AD-21A89217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61" y="175408"/>
            <a:ext cx="3972774" cy="685203"/>
          </a:xfrm>
        </p:spPr>
        <p:txBody>
          <a:bodyPr>
            <a:normAutofit fontScale="90000"/>
          </a:bodyPr>
          <a:lstStyle/>
          <a:p>
            <a:r>
              <a:rPr lang="en-US" sz="2000" b="1" dirty="0"/>
              <a:t>Task 2: Finding the Most Profitable Product Line for Each Branch </a:t>
            </a:r>
            <a:endParaRPr lang="en-IN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820749-D3C7-7C72-59DF-FE42B4CE8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06" y="309282"/>
            <a:ext cx="6481428" cy="311971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534C7-85F9-D5CF-7EDB-B04C3A620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61" y="941294"/>
            <a:ext cx="4367756" cy="5768788"/>
          </a:xfrm>
          <a:solidFill>
            <a:schemeClr val="accent5">
              <a:lumMod val="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1600" b="1" dirty="0"/>
              <a:t>Key Insights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Branch A</a:t>
            </a:r>
            <a:r>
              <a:rPr lang="en-US" dirty="0"/>
              <a:t>, the most profitable product line is “</a:t>
            </a:r>
            <a:r>
              <a:rPr lang="en-US" b="1" dirty="0"/>
              <a:t>Home and Lifestyle</a:t>
            </a:r>
            <a:r>
              <a:rPr lang="en-US" dirty="0"/>
              <a:t>” with profit of </a:t>
            </a:r>
            <a:r>
              <a:rPr lang="en-US" b="1" dirty="0"/>
              <a:t>1067.50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Branch B</a:t>
            </a:r>
            <a:r>
              <a:rPr lang="en-US" dirty="0"/>
              <a:t>, “</a:t>
            </a:r>
            <a:r>
              <a:rPr lang="en-US" b="1" dirty="0"/>
              <a:t>Sports and Travel</a:t>
            </a:r>
            <a:r>
              <a:rPr lang="en-US" dirty="0"/>
              <a:t>” product line gives highest profit of </a:t>
            </a:r>
            <a:r>
              <a:rPr lang="en-US" b="1" dirty="0"/>
              <a:t>951.88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Branch C</a:t>
            </a:r>
            <a:r>
              <a:rPr lang="en-US" dirty="0"/>
              <a:t> “</a:t>
            </a:r>
            <a:r>
              <a:rPr lang="en-US" b="1" dirty="0"/>
              <a:t>Food and Beverages</a:t>
            </a:r>
            <a:r>
              <a:rPr lang="en-US" dirty="0"/>
              <a:t>” is the most profitable product line with profit of </a:t>
            </a:r>
            <a:r>
              <a:rPr lang="en-US" b="1" dirty="0"/>
              <a:t>1131.78.</a:t>
            </a:r>
            <a:r>
              <a:rPr lang="en-US" dirty="0"/>
              <a:t> Which is highest profit compared to other branches.</a:t>
            </a:r>
          </a:p>
          <a:p>
            <a:r>
              <a:rPr lang="en-US" sz="1600" b="1" dirty="0"/>
              <a:t>Recommendations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Branch A</a:t>
            </a:r>
            <a:r>
              <a:rPr lang="en-US" dirty="0"/>
              <a:t>: Increase marketing for “Home and Lifestyle” products and expand variety to sustain leadership.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Branch B</a:t>
            </a:r>
            <a:r>
              <a:rPr lang="en-US" dirty="0"/>
              <a:t>: Focus promotions and seasonal campaigns on “Sports and Travel” to boost its sales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Branch C</a:t>
            </a:r>
            <a:r>
              <a:rPr lang="en-US" dirty="0"/>
              <a:t>: Leverage “Food and Beverages” dominance with bundle offers and loyalty programs to maintain the top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Cross sell top performing product lines to improve overall branch profitability.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EC5ECF-F198-8E27-0014-F606B8CBA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042" y="4153717"/>
            <a:ext cx="2815928" cy="1953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10DFE2-F412-A3D6-636A-FC6F33C3F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062" y="4068920"/>
            <a:ext cx="329611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8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57F2-34DC-2BAE-CDEA-4D0107C5E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8" y="107576"/>
            <a:ext cx="4262717" cy="1062318"/>
          </a:xfrm>
        </p:spPr>
        <p:txBody>
          <a:bodyPr>
            <a:normAutofit/>
          </a:bodyPr>
          <a:lstStyle/>
          <a:p>
            <a:r>
              <a:rPr lang="en-US" sz="2000" b="1" dirty="0"/>
              <a:t>Task 3: Analyzing Customer Segmentation Based on Spending </a:t>
            </a:r>
            <a:endParaRPr lang="en-IN" sz="2000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D8E207A-E221-3C5E-A433-F36B29EBF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06" y="349624"/>
            <a:ext cx="6735724" cy="295835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6AB26-18E0-EF6E-D224-17A9CBE0C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7919" y="1317812"/>
            <a:ext cx="4408098" cy="5109882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/>
          <a:lstStyle/>
          <a:p>
            <a:r>
              <a:rPr lang="en-US" sz="1600" b="1" dirty="0"/>
              <a:t>Key Insights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given data the top 20% of total sales </a:t>
            </a:r>
            <a:r>
              <a:rPr lang="en-US" b="1" dirty="0"/>
              <a:t>(&gt;=23000)</a:t>
            </a:r>
            <a:r>
              <a:rPr lang="en-US" dirty="0"/>
              <a:t> spent customers are segmented as </a:t>
            </a:r>
            <a:r>
              <a:rPr lang="en-US" b="1" dirty="0"/>
              <a:t>High</a:t>
            </a:r>
            <a:r>
              <a:rPr lang="en-US" dirty="0"/>
              <a:t>. Bottom 20% of total sales </a:t>
            </a:r>
            <a:r>
              <a:rPr lang="en-US" b="1" dirty="0"/>
              <a:t>(&lt;=19999)</a:t>
            </a:r>
            <a:r>
              <a:rPr lang="en-US" dirty="0"/>
              <a:t> spent customers are segmented as </a:t>
            </a:r>
            <a:r>
              <a:rPr lang="en-US" b="1" dirty="0"/>
              <a:t>Low</a:t>
            </a:r>
            <a:r>
              <a:rPr lang="en-US" dirty="0"/>
              <a:t>. The other 60% </a:t>
            </a:r>
            <a:r>
              <a:rPr lang="en-US" b="1" dirty="0"/>
              <a:t>(between 20k and 22999)</a:t>
            </a:r>
            <a:r>
              <a:rPr lang="en-US" dirty="0"/>
              <a:t> spent customers are </a:t>
            </a:r>
            <a:r>
              <a:rPr lang="en-US" b="1" dirty="0"/>
              <a:t>Medium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High-level customers</a:t>
            </a:r>
            <a:r>
              <a:rPr lang="en-US" dirty="0"/>
              <a:t>: 22.74%, </a:t>
            </a:r>
            <a:r>
              <a:rPr lang="en-US" b="1" dirty="0"/>
              <a:t>Medium level customers</a:t>
            </a:r>
            <a:r>
              <a:rPr lang="en-US" dirty="0"/>
              <a:t>: 59.63%, and </a:t>
            </a:r>
            <a:r>
              <a:rPr lang="en-US" b="1" dirty="0"/>
              <a:t>Low-level customers</a:t>
            </a:r>
            <a:r>
              <a:rPr lang="en-US" dirty="0"/>
              <a:t>: 17.63%.</a:t>
            </a:r>
          </a:p>
          <a:p>
            <a:r>
              <a:rPr lang="en-US" sz="1500" b="1" dirty="0"/>
              <a:t>Recommendations</a:t>
            </a:r>
            <a:r>
              <a:rPr lang="en-US" sz="15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High-level customers</a:t>
            </a:r>
            <a:r>
              <a:rPr lang="en-IN" dirty="0"/>
              <a:t>: </a:t>
            </a:r>
            <a:r>
              <a:rPr lang="en-US" dirty="0"/>
              <a:t>Offer VIP loyalty programs and exclusive discounts to retain and upsell.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Medium-level customers</a:t>
            </a:r>
            <a:r>
              <a:rPr lang="en-IN" dirty="0"/>
              <a:t>: </a:t>
            </a:r>
            <a:r>
              <a:rPr lang="en-US" dirty="0"/>
              <a:t>Target with personalized promotions to move them into the high-level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Low-level customers</a:t>
            </a:r>
            <a:r>
              <a:rPr lang="en-US" dirty="0"/>
              <a:t>: Use entry level offers. </a:t>
            </a:r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A64197B-4195-9ECE-7128-69FF47C8E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06" y="3429000"/>
            <a:ext cx="3105583" cy="28578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38B347-23A6-46FA-F102-FC5C35E74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09" y="3550026"/>
            <a:ext cx="3372321" cy="239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8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BBE1-76F8-A541-2978-A2EF51435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8" y="158776"/>
            <a:ext cx="4343400" cy="742177"/>
          </a:xfrm>
        </p:spPr>
        <p:txBody>
          <a:bodyPr>
            <a:noAutofit/>
          </a:bodyPr>
          <a:lstStyle/>
          <a:p>
            <a:r>
              <a:rPr lang="en-US" sz="2000" b="1" dirty="0"/>
              <a:t>Task 4: Detecting Anomalies in Sales Transactions </a:t>
            </a:r>
            <a:endParaRPr lang="en-IN" sz="2000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C774EB5-3E69-43C4-2A89-3DF68E4FD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07" y="132985"/>
            <a:ext cx="5927725" cy="262764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9574A-2138-9FEF-4F99-797691B69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703" y="1143000"/>
            <a:ext cx="3959329" cy="555622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1600" b="1" dirty="0"/>
              <a:t>Key Insights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Totally 41.96% of sales are anomalies compared to average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High anomalies are 33.0% and Low anomalies are 8.96%.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Anomalies appear across all product lines.</a:t>
            </a:r>
          </a:p>
          <a:p>
            <a:endParaRPr lang="en-US" sz="1500" dirty="0"/>
          </a:p>
          <a:p>
            <a:r>
              <a:rPr lang="en-US" sz="1600" b="1" dirty="0"/>
              <a:t>Recommendations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Investigate high-invoice anomalies for bulk purchases, special deals, or possible errors.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Verify invoice calculations and discount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Implement automated invoice anomaly alerts.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13A5BB-27F0-5814-60D5-8B0583B18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1" y="2950187"/>
            <a:ext cx="3384176" cy="18235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D1E2E6-3729-085F-0C97-6AC199F0E6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343" y="3227294"/>
            <a:ext cx="3859308" cy="3471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6359F7-854B-F271-A6FC-AD9FBBC73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0" y="4963259"/>
            <a:ext cx="3384175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0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B30D-CB88-4E5B-BB8B-F94DD11F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48" y="107576"/>
            <a:ext cx="3918986" cy="766483"/>
          </a:xfrm>
        </p:spPr>
        <p:txBody>
          <a:bodyPr>
            <a:normAutofit/>
          </a:bodyPr>
          <a:lstStyle/>
          <a:p>
            <a:r>
              <a:rPr lang="en-US" sz="2000" b="1" dirty="0"/>
              <a:t>Task 5: Most Popular Payment Method by City </a:t>
            </a:r>
            <a:endParaRPr lang="en-IN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13625D-0BB5-AE22-0134-2532E6C832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228600"/>
            <a:ext cx="7086600" cy="28144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79D91-271B-8BBE-4950-31CE73850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049" y="1143000"/>
            <a:ext cx="4313968" cy="5392271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1600" b="1" dirty="0"/>
              <a:t>Key Insights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Dataset contains three cities transaction data Mandalay, Naypyitaw, and Yangon.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Results shows more customers from Yangon and Mandalay prefers </a:t>
            </a:r>
            <a:r>
              <a:rPr lang="en-IN" sz="1500" dirty="0" err="1"/>
              <a:t>Ewallet</a:t>
            </a:r>
            <a:r>
              <a:rPr lang="en-IN" sz="1500" dirty="0"/>
              <a:t> payment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Customers from Naypyitaw mainly prefers Cash payment.</a:t>
            </a:r>
          </a:p>
          <a:p>
            <a:endParaRPr lang="en-IN" sz="1500" dirty="0"/>
          </a:p>
          <a:p>
            <a:r>
              <a:rPr lang="en-IN" sz="1600" b="1" dirty="0"/>
              <a:t>Recommendations: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Promote e-wallet offers in Yangon and Mandalay to strengthen preference.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Introduce e-wallet incentives in Naypyitaw to shift cash users to digital.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Maintain cash payment facilities in Naypyitaw to cater to current demand.</a:t>
            </a:r>
            <a:endParaRPr lang="en-IN" sz="1500" dirty="0"/>
          </a:p>
          <a:p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07FF19-3699-E988-1647-B2477BDA9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2" y="3814952"/>
            <a:ext cx="2380558" cy="17386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89F405-AD81-FC50-1650-6BBEA7AA4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70" y="3584081"/>
            <a:ext cx="3517565" cy="234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CD92-122A-D868-24AA-7AB782A66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8" y="0"/>
            <a:ext cx="4372240" cy="753035"/>
          </a:xfrm>
        </p:spPr>
        <p:txBody>
          <a:bodyPr>
            <a:normAutofit/>
          </a:bodyPr>
          <a:lstStyle/>
          <a:p>
            <a:r>
              <a:rPr lang="en-US" sz="2000" b="1" dirty="0"/>
              <a:t>Task 6: Monthly Sales Distribution by Gender </a:t>
            </a:r>
            <a:endParaRPr lang="en-IN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CD6468-C026-AC4B-2B1B-259C64252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025" y="268942"/>
            <a:ext cx="6468128" cy="267596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68D4C-A0A8-DBEB-1331-B8D49CB10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776" y="981634"/>
            <a:ext cx="4372240" cy="4746813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1600" b="1" dirty="0"/>
              <a:t>Key Insights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covers first three months: January, February, and March.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Female customers are contributed more in January(51%) and February(58%) month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Male customers are most contributed in March month sales (52%).</a:t>
            </a:r>
          </a:p>
          <a:p>
            <a:endParaRPr lang="en-US" sz="1500" dirty="0"/>
          </a:p>
          <a:p>
            <a:r>
              <a:rPr lang="en-US" sz="1600" b="1" dirty="0"/>
              <a:t>Recommendations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Plan gender-focused promotions to  leverage higher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Explore product preferences by gender to tailor monthly marketing strategies.</a:t>
            </a:r>
          </a:p>
          <a:p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8E23B4-33A8-F015-03F6-183D60482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72" y="3429000"/>
            <a:ext cx="3105583" cy="1981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B85FE2-96EA-8CC3-9505-E24EE85A24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46" y="3429000"/>
            <a:ext cx="3449078" cy="220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16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7730-7B91-4629-96D9-AF03B170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94130"/>
            <a:ext cx="4300523" cy="726142"/>
          </a:xfrm>
        </p:spPr>
        <p:txBody>
          <a:bodyPr>
            <a:normAutofit/>
          </a:bodyPr>
          <a:lstStyle/>
          <a:p>
            <a:r>
              <a:rPr lang="en-US" sz="2000" b="1" dirty="0"/>
              <a:t>Task 7: Best Product Line by Customer Type </a:t>
            </a:r>
            <a:endParaRPr lang="en-IN" sz="2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215B443-FE1A-D27E-DAA8-036F95ED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6" y="390101"/>
            <a:ext cx="6411759" cy="32137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F61BB-8C02-F54C-1809-BBDA6D649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4446" y="968188"/>
            <a:ext cx="4448440" cy="564776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1600" b="1" dirty="0"/>
              <a:t>Key 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Data contains two customer types:  Membered and Normal.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Membered customers most preferred product line is ‘Food and beverages’ followed by ‘Sports and travels’.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/>
              <a:t>Normal customers preferred ‘Electronics accessories’ product line the most and followed by ‘Fashion accessories’.</a:t>
            </a:r>
          </a:p>
          <a:p>
            <a:endParaRPr lang="en-IN" sz="1500" dirty="0"/>
          </a:p>
          <a:p>
            <a:r>
              <a:rPr lang="en-IN" sz="1600" b="1" dirty="0"/>
              <a:t>Recommendations</a:t>
            </a:r>
            <a:r>
              <a:rPr lang="en-IN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Offer exclusive food and travel deals to retain and reward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Target normal customers with electronics and fashion promotions to increase conversions.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Create cross-sell bundles (e.g., electronics + food vouchers) to encourage broader purchases.</a:t>
            </a:r>
            <a:endParaRPr lang="en-IN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1648F6-3F46-82D9-6E4B-CCB09D4E6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776" y="4141693"/>
            <a:ext cx="3134162" cy="2043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5D7070-1036-8524-86C6-8466C56CC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92" y="4141693"/>
            <a:ext cx="3134162" cy="20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24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5220</TotalTime>
  <Words>1002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Walmart Sales Performance Analysis using Advanced SQL</vt:lpstr>
      <vt:lpstr>Cleaning and Transforming the data in SQL</vt:lpstr>
      <vt:lpstr>Task 1: Identifying the Top Branch by Sales Growth Rate </vt:lpstr>
      <vt:lpstr>Task 2: Finding the Most Profitable Product Line for Each Branch </vt:lpstr>
      <vt:lpstr>Task 3: Analyzing Customer Segmentation Based on Spending </vt:lpstr>
      <vt:lpstr>Task 4: Detecting Anomalies in Sales Transactions </vt:lpstr>
      <vt:lpstr>Task 5: Most Popular Payment Method by City </vt:lpstr>
      <vt:lpstr>Task 6: Monthly Sales Distribution by Gender </vt:lpstr>
      <vt:lpstr>Task 7: Best Product Line by Customer Type </vt:lpstr>
      <vt:lpstr>Task 8: Identifying Repeat Customers </vt:lpstr>
      <vt:lpstr>Task 9: Finding Top 5 Customers by Sales Volume </vt:lpstr>
      <vt:lpstr>Task 10: Analyzing Sales Trends by Day of the Week </vt:lpstr>
      <vt:lpstr>Below is the link to the video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Nivedha Jayanth</dc:creator>
  <cp:lastModifiedBy>Nivedha Jayanth</cp:lastModifiedBy>
  <cp:revision>21</cp:revision>
  <dcterms:created xsi:type="dcterms:W3CDTF">2025-08-01T13:49:19Z</dcterms:created>
  <dcterms:modified xsi:type="dcterms:W3CDTF">2025-08-11T17:56:39Z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