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2"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43000" y="3314150"/>
            <a:ext cx="9601200" cy="1938992"/>
          </a:xfrm>
          <a:prstGeom prst="rect">
            <a:avLst/>
          </a:prstGeom>
          <a:noFill/>
        </p:spPr>
        <p:txBody>
          <a:bodyPr wrap="square" rtlCol="0">
            <a:spAutoFit/>
          </a:bodyPr>
          <a:lstStyle/>
          <a:p>
            <a:r>
              <a:rPr lang="en-US" sz="2400" dirty="0"/>
              <a:t>STUDENT NAME: E.NIVEDHA</a:t>
            </a:r>
          </a:p>
          <a:p>
            <a:r>
              <a:rPr lang="en-US" sz="2400" dirty="0"/>
              <a:t>REGISTER NO: 312212123</a:t>
            </a:r>
          </a:p>
          <a:p>
            <a:r>
              <a:rPr lang="en-US" sz="2400" dirty="0"/>
              <a:t>DEPARTMENT: COMMERCE[B.COM(GENERAL)]</a:t>
            </a:r>
          </a:p>
          <a:p>
            <a:r>
              <a:rPr lang="en-US" sz="2400" dirty="0"/>
              <a:t>COLLEGE: MAR GREGORIOS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a:extLst>
              <a:ext uri="{FF2B5EF4-FFF2-40B4-BE49-F238E27FC236}">
                <a16:creationId xmlns:a16="http://schemas.microsoft.com/office/drawing/2014/main" id="{FAD83C65-CDEF-4356-903F-F10D849B5F71}"/>
              </a:ext>
            </a:extLst>
          </p:cNvPr>
          <p:cNvSpPr txBox="1"/>
          <p:nvPr/>
        </p:nvSpPr>
        <p:spPr>
          <a:xfrm>
            <a:off x="1066800" y="1582340"/>
            <a:ext cx="7162799" cy="4401205"/>
          </a:xfrm>
          <a:prstGeom prst="rect">
            <a:avLst/>
          </a:prstGeom>
          <a:noFill/>
        </p:spPr>
        <p:txBody>
          <a:bodyPr wrap="square">
            <a:spAutoFit/>
          </a:bodyPr>
          <a:lstStyle/>
          <a:p>
            <a:r>
              <a:rPr lang="en-IN" sz="2000" dirty="0">
                <a:solidFill>
                  <a:srgbClr val="002060"/>
                </a:solidFill>
                <a:latin typeface="Arial Rounded MT Bold" panose="020F0704030504030204" pitchFamily="34" charset="0"/>
              </a:rPr>
              <a:t>To Analysing Employee termination with pie Chart in excel follow these  steps after setting up your data and creating a employee performance : </a:t>
            </a:r>
          </a:p>
          <a:p>
            <a:r>
              <a:rPr lang="en-IN" sz="2000" dirty="0">
                <a:solidFill>
                  <a:srgbClr val="002060"/>
                </a:solidFill>
                <a:latin typeface="Arial Rounded MT Bold" panose="020F0704030504030204" pitchFamily="34" charset="0"/>
              </a:rPr>
              <a:t>   1. collection of data :   </a:t>
            </a:r>
          </a:p>
          <a:p>
            <a:r>
              <a:rPr lang="en-IN" sz="2000" dirty="0">
                <a:solidFill>
                  <a:srgbClr val="002060"/>
                </a:solidFill>
                <a:latin typeface="Arial Rounded MT Bold" panose="020F0704030504030204" pitchFamily="34" charset="0"/>
              </a:rPr>
              <a:t>                      collection of data using </a:t>
            </a:r>
            <a:r>
              <a:rPr lang="en-IN" sz="2000" dirty="0" err="1">
                <a:solidFill>
                  <a:srgbClr val="002060"/>
                </a:solidFill>
                <a:latin typeface="Arial Rounded MT Bold" panose="020F0704030504030204" pitchFamily="34" charset="0"/>
              </a:rPr>
              <a:t>edunet</a:t>
            </a:r>
            <a:r>
              <a:rPr lang="en-IN" sz="2000" dirty="0">
                <a:solidFill>
                  <a:srgbClr val="002060"/>
                </a:solidFill>
                <a:latin typeface="Arial Rounded MT Bold" panose="020F0704030504030204" pitchFamily="34" charset="0"/>
              </a:rPr>
              <a:t> dash board    </a:t>
            </a:r>
          </a:p>
          <a:p>
            <a:r>
              <a:rPr lang="en-IN" sz="2000" dirty="0">
                <a:solidFill>
                  <a:srgbClr val="002060"/>
                </a:solidFill>
                <a:latin typeface="Arial Rounded MT Bold" panose="020F0704030504030204" pitchFamily="34" charset="0"/>
              </a:rPr>
              <a:t> 2. select data:        </a:t>
            </a:r>
          </a:p>
          <a:p>
            <a:r>
              <a:rPr lang="en-IN" sz="2000" dirty="0">
                <a:solidFill>
                  <a:srgbClr val="002060"/>
                </a:solidFill>
                <a:latin typeface="Arial Rounded MT Bold" panose="020F0704030504030204" pitchFamily="34" charset="0"/>
              </a:rPr>
              <a:t>                   select and highlight data like  , name , classification type , count of termination   </a:t>
            </a:r>
          </a:p>
          <a:p>
            <a:r>
              <a:rPr lang="en-IN" sz="2000" dirty="0">
                <a:solidFill>
                  <a:srgbClr val="002060"/>
                </a:solidFill>
                <a:latin typeface="Arial Rounded MT Bold" panose="020F0704030504030204" pitchFamily="34" charset="0"/>
              </a:rPr>
              <a:t> 3. filtering with pivot table:      </a:t>
            </a:r>
          </a:p>
          <a:p>
            <a:r>
              <a:rPr lang="en-IN" sz="2000" dirty="0">
                <a:solidFill>
                  <a:srgbClr val="002060"/>
                </a:solidFill>
                <a:latin typeface="Arial Rounded MT Bold" panose="020F0704030504030204" pitchFamily="34" charset="0"/>
              </a:rPr>
              <a:t>                    filtering with selected data using pivot table for required employee information   </a:t>
            </a:r>
          </a:p>
          <a:p>
            <a:r>
              <a:rPr lang="en-IN" sz="2000" dirty="0">
                <a:solidFill>
                  <a:srgbClr val="002060"/>
                </a:solidFill>
                <a:latin typeface="Arial Rounded MT Bold" panose="020F0704030504030204" pitchFamily="34" charset="0"/>
              </a:rPr>
              <a:t>  4. convert into pivot chart :      </a:t>
            </a:r>
          </a:p>
          <a:p>
            <a:r>
              <a:rPr lang="en-IN" sz="2000" dirty="0">
                <a:solidFill>
                  <a:srgbClr val="002060"/>
                </a:solidFill>
                <a:latin typeface="Arial Rounded MT Bold" panose="020F0704030504030204" pitchFamily="34" charset="0"/>
              </a:rPr>
              <a:t>                    after filtering the </a:t>
            </a:r>
            <a:r>
              <a:rPr lang="en-IN" sz="2000" dirty="0" err="1">
                <a:solidFill>
                  <a:srgbClr val="002060"/>
                </a:solidFill>
                <a:latin typeface="Arial Rounded MT Bold" panose="020F0704030504030204" pitchFamily="34" charset="0"/>
              </a:rPr>
              <a:t>datas</a:t>
            </a:r>
            <a:r>
              <a:rPr lang="en-IN" sz="2000" dirty="0">
                <a:solidFill>
                  <a:srgbClr val="002060"/>
                </a:solidFill>
                <a:latin typeface="Arial Rounded MT Bold" panose="020F0704030504030204" pitchFamily="34" charset="0"/>
              </a:rPr>
              <a:t> with pivot table, you have to convert into pivot chart like pie chart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3" name="Picture 12">
            <a:extLst>
              <a:ext uri="{FF2B5EF4-FFF2-40B4-BE49-F238E27FC236}">
                <a16:creationId xmlns:a16="http://schemas.microsoft.com/office/drawing/2014/main" id="{C8E1F7F3-CBEA-4540-8A3C-88948AB28E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6943" y="1143634"/>
            <a:ext cx="6292057" cy="441896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FE970E9-9C19-4E34-9790-9036CA937D28}"/>
              </a:ext>
            </a:extLst>
          </p:cNvPr>
          <p:cNvSpPr txBox="1"/>
          <p:nvPr/>
        </p:nvSpPr>
        <p:spPr>
          <a:xfrm>
            <a:off x="1295401" y="1371600"/>
            <a:ext cx="7010400" cy="4801314"/>
          </a:xfrm>
          <a:prstGeom prst="rect">
            <a:avLst/>
          </a:prstGeom>
          <a:noFill/>
        </p:spPr>
        <p:txBody>
          <a:bodyPr wrap="square">
            <a:spAutoFit/>
          </a:bodyPr>
          <a:lstStyle/>
          <a:p>
            <a:endParaRPr lang="en-US" dirty="0"/>
          </a:p>
          <a:p>
            <a:r>
              <a:rPr lang="en-US" sz="2400" dirty="0">
                <a:solidFill>
                  <a:srgbClr val="002060"/>
                </a:solidFill>
                <a:latin typeface="Bahnschrift" panose="020B0502040204020203" pitchFamily="34" charset="0"/>
              </a:rPr>
              <a:t>In conclusion, the analysis of employee terminations conducted using Excel has provided valuable insights into the patterns and causes of turnover within the organization. The data reveals notable trends, such as higher termination rates in specific departments and roles, as well as common reasons for departures, including performance issues and voluntary resignations. These findings underscore the need for targeted interventions, such as revising HR policies and enhancing employee support programs, to address the underlying causes of turnover.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206" y="1524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sz="4800" dirty="0" err="1">
                <a:solidFill>
                  <a:schemeClr val="accent4">
                    <a:lumMod val="50000"/>
                  </a:schemeClr>
                </a:solidFill>
                <a:latin typeface="Yu Gothic UI Semibold" panose="020B0700000000000000" pitchFamily="34" charset="-128"/>
                <a:ea typeface="Yu Gothic UI Semibold" panose="020B0700000000000000" pitchFamily="34" charset="-128"/>
                <a:cs typeface="Times New Roman" panose="02020603050405020304" pitchFamily="18" charset="0"/>
              </a:rPr>
              <a:t>Analysing</a:t>
            </a:r>
            <a:r>
              <a:rPr lang="en-US" sz="5400" i="1" dirty="0">
                <a:solidFill>
                  <a:schemeClr val="accent4">
                    <a:lumMod val="50000"/>
                  </a:schemeClr>
                </a:solidFill>
                <a:latin typeface="Yu Gothic UI Semibold" panose="020B0700000000000000" pitchFamily="34" charset="-128"/>
                <a:ea typeface="Yu Gothic UI Semibold" panose="020B0700000000000000" pitchFamily="34" charset="-128"/>
                <a:cs typeface="Times New Roman" panose="02020603050405020304" pitchFamily="18" charset="0"/>
              </a:rPr>
              <a:t> </a:t>
            </a:r>
            <a:r>
              <a:rPr lang="en-US" sz="4800" dirty="0">
                <a:solidFill>
                  <a:schemeClr val="accent4">
                    <a:lumMod val="50000"/>
                  </a:schemeClr>
                </a:solidFill>
                <a:latin typeface="Yu Gothic UI Semibold" panose="020B0700000000000000" pitchFamily="34" charset="-128"/>
                <a:ea typeface="Yu Gothic UI Semibold" panose="020B0700000000000000" pitchFamily="34" charset="-128"/>
                <a:cs typeface="Times New Roman" panose="02020603050405020304" pitchFamily="18" charset="0"/>
              </a:rPr>
              <a:t>employee</a:t>
            </a:r>
            <a:r>
              <a:rPr lang="en-US" sz="5400" i="1" dirty="0">
                <a:solidFill>
                  <a:schemeClr val="accent4">
                    <a:lumMod val="50000"/>
                  </a:schemeClr>
                </a:solidFill>
                <a:latin typeface="Yu Gothic UI Semibold" panose="020B0700000000000000" pitchFamily="34" charset="-128"/>
                <a:ea typeface="Yu Gothic UI Semibold" panose="020B0700000000000000" pitchFamily="34" charset="-128"/>
                <a:cs typeface="Times New Roman" panose="02020603050405020304" pitchFamily="18" charset="0"/>
              </a:rPr>
              <a:t> </a:t>
            </a:r>
            <a:r>
              <a:rPr lang="en-US" sz="4800" dirty="0">
                <a:solidFill>
                  <a:schemeClr val="accent4">
                    <a:lumMod val="50000"/>
                  </a:schemeClr>
                </a:solidFill>
                <a:latin typeface="Yu Gothic UI Semibold" panose="020B0700000000000000" pitchFamily="34" charset="-128"/>
                <a:ea typeface="Yu Gothic UI Semibold" panose="020B0700000000000000" pitchFamily="34" charset="-128"/>
                <a:cs typeface="Times New Roman" panose="02020603050405020304" pitchFamily="18" charset="0"/>
              </a:rPr>
              <a:t>termination </a:t>
            </a:r>
          </a:p>
          <a:p>
            <a:pPr algn="ctr"/>
            <a:r>
              <a:rPr lang="en-US" sz="4800" dirty="0">
                <a:solidFill>
                  <a:schemeClr val="accent4">
                    <a:lumMod val="50000"/>
                  </a:schemeClr>
                </a:solidFill>
                <a:latin typeface="Yu Gothic UI Semibold" panose="020B0700000000000000" pitchFamily="34" charset="-128"/>
                <a:ea typeface="Yu Gothic UI Semibold" panose="020B0700000000000000" pitchFamily="34" charset="-128"/>
                <a:cs typeface="Times New Roman" panose="02020603050405020304" pitchFamily="18" charset="0"/>
              </a:rPr>
              <a:t>with excel</a:t>
            </a: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996606" y="-30871"/>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3837" y="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56829" y="1307549"/>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0AEE152-2FBB-4C18-AEF1-4B929C68AC44}"/>
              </a:ext>
            </a:extLst>
          </p:cNvPr>
          <p:cNvSpPr txBox="1"/>
          <p:nvPr/>
        </p:nvSpPr>
        <p:spPr>
          <a:xfrm>
            <a:off x="1666874" y="1708359"/>
            <a:ext cx="6086474" cy="3785652"/>
          </a:xfrm>
          <a:prstGeom prst="rect">
            <a:avLst/>
          </a:prstGeom>
          <a:noFill/>
        </p:spPr>
        <p:txBody>
          <a:bodyPr wrap="square">
            <a:spAutoFit/>
          </a:bodyPr>
          <a:lstStyle/>
          <a:p>
            <a:r>
              <a:rPr lang="en-US" sz="2400" dirty="0">
                <a:solidFill>
                  <a:schemeClr val="accent5">
                    <a:lumMod val="75000"/>
                  </a:schemeClr>
                </a:solidFill>
                <a:latin typeface="Agency FB" panose="020B0503020202020204" pitchFamily="34" charset="0"/>
              </a:rPr>
              <a:t>"To improve employee retention and optimize workforce management, we need to analyze the patterns and causes of employee terminations within our organization. Using Excel, we will conduct a detailed analysis of termination data to identify key trends, factors, and correlations. The goal is to understand the underlying reasons behind employee departures, categorize these reasons, and uncover any significant patterns or anomalies. This analysis will help in developing strategies to reduce turnover rates and enhance overall employee satisfaction."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200329"/>
          </a:xfrm>
          <a:prstGeom prst="rect">
            <a:avLst/>
          </a:prstGeom>
          <a:noFill/>
        </p:spPr>
        <p:txBody>
          <a:bodyPr wrap="square" rtlCol="0">
            <a:spAutoFit/>
          </a:bodyPr>
          <a:lstStyle/>
          <a:p>
            <a:pPr algn="l">
              <a:buFont typeface="Arial" panose="020B0604020202020204" pitchFamily="34" charset="0"/>
              <a:buChar char="•"/>
            </a:pPr>
            <a:r>
              <a:rPr lang="en-US" sz="2400" b="0" i="0" dirty="0">
                <a:solidFill>
                  <a:schemeClr val="tx2">
                    <a:lumMod val="50000"/>
                  </a:schemeClr>
                </a:solidFill>
                <a:effectLst/>
                <a:latin typeface="Times New Roman" panose="02020603050405020304" pitchFamily="18" charset="0"/>
                <a:cs typeface="Times New Roman" panose="02020603050405020304" pitchFamily="18" charset="0"/>
              </a:rPr>
              <a:t>Analyzing employee termination using excel involves several Step to collect ,organize ,and evaluate data effectively. Here a step -by-step guide to help you with this process</a:t>
            </a:r>
            <a:endParaRPr lang="en-IN" sz="24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057D9E0A-FD14-40DD-9D09-0B8BD19715AD}"/>
              </a:ext>
            </a:extLst>
          </p:cNvPr>
          <p:cNvSpPr txBox="1"/>
          <p:nvPr/>
        </p:nvSpPr>
        <p:spPr>
          <a:xfrm>
            <a:off x="3052689" y="3254885"/>
            <a:ext cx="6105378" cy="1815882"/>
          </a:xfrm>
          <a:prstGeom prst="rect">
            <a:avLst/>
          </a:prstGeom>
          <a:noFill/>
        </p:spPr>
        <p:txBody>
          <a:bodyPr wrap="square">
            <a:spAutoFit/>
          </a:bodyPr>
          <a:lstStyle/>
          <a:p>
            <a:r>
              <a:rPr lang="en-US" sz="2800" dirty="0">
                <a:solidFill>
                  <a:schemeClr val="accent5">
                    <a:lumMod val="50000"/>
                  </a:schemeClr>
                </a:solidFill>
                <a:latin typeface="Arial Rounded MT Bold" panose="020F0704030504030204" pitchFamily="34" charset="0"/>
              </a:rPr>
              <a:t>1.Project title</a:t>
            </a:r>
          </a:p>
          <a:p>
            <a:r>
              <a:rPr lang="en-US" sz="2800" dirty="0">
                <a:solidFill>
                  <a:schemeClr val="accent5">
                    <a:lumMod val="50000"/>
                  </a:schemeClr>
                </a:solidFill>
                <a:latin typeface="Arial Rounded MT Bold" panose="020F0704030504030204" pitchFamily="34" charset="0"/>
              </a:rPr>
              <a:t>2.Project objective</a:t>
            </a:r>
          </a:p>
          <a:p>
            <a:r>
              <a:rPr lang="en-US" sz="2800" dirty="0">
                <a:solidFill>
                  <a:schemeClr val="accent5">
                    <a:lumMod val="50000"/>
                  </a:schemeClr>
                </a:solidFill>
                <a:latin typeface="Arial Rounded MT Bold" panose="020F0704030504030204" pitchFamily="34" charset="0"/>
              </a:rPr>
              <a:t>3.Scope</a:t>
            </a:r>
          </a:p>
          <a:p>
            <a:endParaRPr lang="en-US" sz="2800" dirty="0">
              <a:solidFill>
                <a:schemeClr val="accent5">
                  <a:lumMod val="50000"/>
                </a:schemeClr>
              </a:solidFill>
              <a:latin typeface="Arial Rounded MT Bold" panose="020F07040305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E21E9898-AEE5-4C2C-B83F-1DD656916AFB}"/>
              </a:ext>
            </a:extLst>
          </p:cNvPr>
          <p:cNvSpPr txBox="1"/>
          <p:nvPr/>
        </p:nvSpPr>
        <p:spPr>
          <a:xfrm>
            <a:off x="1524000" y="1490008"/>
            <a:ext cx="7086600" cy="1938992"/>
          </a:xfrm>
          <a:prstGeom prst="rect">
            <a:avLst/>
          </a:prstGeom>
          <a:noFill/>
        </p:spPr>
        <p:txBody>
          <a:bodyPr wrap="square">
            <a:spAutoFit/>
          </a:bodyPr>
          <a:lstStyle/>
          <a:p>
            <a:r>
              <a:rPr lang="en-US" sz="2400" b="1" dirty="0"/>
              <a:t>The end users in analyzing employee termination data using Excel can vary depending on the organization and the specific goals of the analysis. Here are some common end users who might benefit from or use the results of this analysis:</a:t>
            </a:r>
          </a:p>
        </p:txBody>
      </p:sp>
      <p:sp>
        <p:nvSpPr>
          <p:cNvPr id="10" name="TextBox 9">
            <a:extLst>
              <a:ext uri="{FF2B5EF4-FFF2-40B4-BE49-F238E27FC236}">
                <a16:creationId xmlns:a16="http://schemas.microsoft.com/office/drawing/2014/main" id="{E5C057B0-13F8-48DA-9359-E9D0DF17CF0C}"/>
              </a:ext>
            </a:extLst>
          </p:cNvPr>
          <p:cNvSpPr txBox="1"/>
          <p:nvPr/>
        </p:nvSpPr>
        <p:spPr>
          <a:xfrm>
            <a:off x="2514600" y="3733800"/>
            <a:ext cx="3581400" cy="1938992"/>
          </a:xfrm>
          <a:prstGeom prst="rect">
            <a:avLst/>
          </a:prstGeom>
          <a:noFill/>
        </p:spPr>
        <p:txBody>
          <a:bodyPr wrap="square" rtlCol="0">
            <a:spAutoFit/>
          </a:bodyPr>
          <a:lstStyle/>
          <a:p>
            <a:r>
              <a:rPr lang="en-US" sz="2000" dirty="0">
                <a:solidFill>
                  <a:schemeClr val="accent6">
                    <a:lumMod val="50000"/>
                  </a:schemeClr>
                </a:solidFill>
                <a:latin typeface="Cooper Black" panose="0208090404030B020404" pitchFamily="18" charset="0"/>
              </a:rPr>
              <a:t>1.HR MANAGERS</a:t>
            </a:r>
          </a:p>
          <a:p>
            <a:r>
              <a:rPr lang="en-US" sz="2000" dirty="0">
                <a:solidFill>
                  <a:schemeClr val="accent6">
                    <a:lumMod val="50000"/>
                  </a:schemeClr>
                </a:solidFill>
                <a:latin typeface="Cooper Black" panose="0208090404030B020404" pitchFamily="18" charset="0"/>
              </a:rPr>
              <a:t>2.HR ANALYSTS</a:t>
            </a:r>
          </a:p>
          <a:p>
            <a:r>
              <a:rPr lang="en-US" sz="2000" dirty="0">
                <a:solidFill>
                  <a:schemeClr val="accent6">
                    <a:lumMod val="50000"/>
                  </a:schemeClr>
                </a:solidFill>
                <a:latin typeface="Cooper Black" panose="0208090404030B020404" pitchFamily="18" charset="0"/>
              </a:rPr>
              <a:t>3.SENIOR MANAGEMENT</a:t>
            </a:r>
          </a:p>
          <a:p>
            <a:r>
              <a:rPr lang="en-US" sz="2000" dirty="0">
                <a:solidFill>
                  <a:schemeClr val="accent6">
                    <a:lumMod val="50000"/>
                  </a:schemeClr>
                </a:solidFill>
                <a:latin typeface="Cooper Black" panose="0208090404030B020404" pitchFamily="18" charset="0"/>
              </a:rPr>
              <a:t>4.DEPARTMENT HEADS</a:t>
            </a:r>
          </a:p>
          <a:p>
            <a:r>
              <a:rPr lang="en-US" sz="2000" dirty="0">
                <a:solidFill>
                  <a:schemeClr val="accent6">
                    <a:lumMod val="50000"/>
                  </a:schemeClr>
                </a:solidFill>
                <a:latin typeface="Cooper Black" panose="0208090404030B020404" pitchFamily="18" charset="0"/>
              </a:rPr>
              <a:t>5.TALENT ACQUISITION SPECIALISTS</a:t>
            </a:r>
            <a:endParaRPr lang="en-IN" sz="2000" dirty="0">
              <a:solidFill>
                <a:schemeClr val="accent6">
                  <a:lumMod val="50000"/>
                </a:schemeClr>
              </a:solidFill>
              <a:latin typeface="Cooper Black" panose="0208090404030B0204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EADA59B8-FF5A-4DF3-9765-3DDB47C7D507}"/>
              </a:ext>
            </a:extLst>
          </p:cNvPr>
          <p:cNvSpPr txBox="1"/>
          <p:nvPr/>
        </p:nvSpPr>
        <p:spPr>
          <a:xfrm>
            <a:off x="3052689" y="2362200"/>
            <a:ext cx="4567311" cy="646331"/>
          </a:xfrm>
          <a:prstGeom prst="rect">
            <a:avLst/>
          </a:prstGeom>
          <a:noFill/>
        </p:spPr>
        <p:txBody>
          <a:bodyPr wrap="square">
            <a:spAutoFit/>
          </a:bodyPr>
          <a:lstStyle/>
          <a:p>
            <a:r>
              <a:rPr lang="en-IN" dirty="0">
                <a:latin typeface="Arial Black" panose="020B0A04020102020204" pitchFamily="34" charset="0"/>
              </a:rPr>
              <a:t>Filtering – for removing unwanted value </a:t>
            </a:r>
          </a:p>
        </p:txBody>
      </p:sp>
      <p:sp>
        <p:nvSpPr>
          <p:cNvPr id="13" name="TextBox 12">
            <a:extLst>
              <a:ext uri="{FF2B5EF4-FFF2-40B4-BE49-F238E27FC236}">
                <a16:creationId xmlns:a16="http://schemas.microsoft.com/office/drawing/2014/main" id="{4807FDE1-20BC-4F84-8D3C-47DA8418A0A6}"/>
              </a:ext>
            </a:extLst>
          </p:cNvPr>
          <p:cNvSpPr txBox="1"/>
          <p:nvPr/>
        </p:nvSpPr>
        <p:spPr>
          <a:xfrm>
            <a:off x="3052689" y="3254885"/>
            <a:ext cx="6105378" cy="923330"/>
          </a:xfrm>
          <a:prstGeom prst="rect">
            <a:avLst/>
          </a:prstGeom>
          <a:noFill/>
        </p:spPr>
        <p:txBody>
          <a:bodyPr wrap="square">
            <a:spAutoFit/>
          </a:bodyPr>
          <a:lstStyle/>
          <a:p>
            <a:r>
              <a:rPr lang="en-IN" dirty="0">
                <a:latin typeface="Arial Black" panose="020B0A04020102020204" pitchFamily="34" charset="0"/>
              </a:rPr>
              <a:t>Pivot table – summarizing the data into smaller data</a:t>
            </a:r>
          </a:p>
          <a:p>
            <a:r>
              <a:rPr lang="en-IN" dirty="0">
                <a:latin typeface="Arial Black" panose="020B0A04020102020204" pitchFamily="34" charset="0"/>
              </a:rPr>
              <a:t>   </a:t>
            </a:r>
          </a:p>
        </p:txBody>
      </p:sp>
      <p:sp>
        <p:nvSpPr>
          <p:cNvPr id="17" name="TextBox 16">
            <a:extLst>
              <a:ext uri="{FF2B5EF4-FFF2-40B4-BE49-F238E27FC236}">
                <a16:creationId xmlns:a16="http://schemas.microsoft.com/office/drawing/2014/main" id="{6549C12A-AECB-4C23-B190-76460E3634E1}"/>
              </a:ext>
            </a:extLst>
          </p:cNvPr>
          <p:cNvSpPr txBox="1"/>
          <p:nvPr/>
        </p:nvSpPr>
        <p:spPr>
          <a:xfrm>
            <a:off x="3052689" y="4267200"/>
            <a:ext cx="4338711" cy="923330"/>
          </a:xfrm>
          <a:prstGeom prst="rect">
            <a:avLst/>
          </a:prstGeom>
          <a:noFill/>
        </p:spPr>
        <p:txBody>
          <a:bodyPr wrap="square">
            <a:spAutoFit/>
          </a:bodyPr>
          <a:lstStyle/>
          <a:p>
            <a:r>
              <a:rPr lang="en-IN" dirty="0">
                <a:latin typeface="Arial Black" panose="020B0A04020102020204" pitchFamily="34" charset="0"/>
              </a:rPr>
              <a:t>Graph – data visualize in to picture for understanding purpose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81B7A7DD-6005-4B30-89A6-5BD09FC6546D}"/>
              </a:ext>
            </a:extLst>
          </p:cNvPr>
          <p:cNvSpPr txBox="1"/>
          <p:nvPr/>
        </p:nvSpPr>
        <p:spPr>
          <a:xfrm>
            <a:off x="1371600" y="2397948"/>
            <a:ext cx="8763000" cy="2062103"/>
          </a:xfrm>
          <a:prstGeom prst="rect">
            <a:avLst/>
          </a:prstGeom>
          <a:noFill/>
        </p:spPr>
        <p:txBody>
          <a:bodyPr wrap="square">
            <a:spAutoFit/>
          </a:bodyPr>
          <a:lstStyle/>
          <a:p>
            <a:r>
              <a:rPr lang="en-US" sz="3200" dirty="0">
                <a:solidFill>
                  <a:schemeClr val="accent3">
                    <a:lumMod val="50000"/>
                  </a:schemeClr>
                </a:solidFill>
                <a:latin typeface="Eras Demi ITC" panose="020B0805030504020804" pitchFamily="34" charset="0"/>
              </a:rPr>
              <a:t>employee= </a:t>
            </a:r>
            <a:r>
              <a:rPr lang="en-US" sz="3200" dirty="0" err="1">
                <a:solidFill>
                  <a:schemeClr val="accent3">
                    <a:lumMod val="50000"/>
                  </a:schemeClr>
                </a:solidFill>
                <a:latin typeface="Eras Demi ITC" panose="020B0805030504020804" pitchFamily="34" charset="0"/>
              </a:rPr>
              <a:t>Edunet</a:t>
            </a:r>
            <a:r>
              <a:rPr lang="en-US" sz="3200" dirty="0">
                <a:solidFill>
                  <a:schemeClr val="accent3">
                    <a:lumMod val="50000"/>
                  </a:schemeClr>
                </a:solidFill>
                <a:latin typeface="Eras Demi ITC" panose="020B0805030504020804" pitchFamily="34" charset="0"/>
              </a:rPr>
              <a:t> dash board</a:t>
            </a:r>
          </a:p>
          <a:p>
            <a:r>
              <a:rPr lang="en-US" sz="3200" dirty="0">
                <a:solidFill>
                  <a:schemeClr val="accent3">
                    <a:lumMod val="50000"/>
                  </a:schemeClr>
                </a:solidFill>
                <a:latin typeface="Eras Demi ITC" panose="020B0805030504020804" pitchFamily="34" charset="0"/>
              </a:rPr>
              <a:t> 26 features Name-text  </a:t>
            </a:r>
          </a:p>
          <a:p>
            <a:r>
              <a:rPr lang="en-US" sz="3200" dirty="0">
                <a:solidFill>
                  <a:schemeClr val="accent3">
                    <a:lumMod val="50000"/>
                  </a:schemeClr>
                </a:solidFill>
                <a:latin typeface="Eras Demi ITC" panose="020B0805030504020804" pitchFamily="34" charset="0"/>
              </a:rPr>
              <a:t>Count of termination type</a:t>
            </a:r>
          </a:p>
          <a:p>
            <a:r>
              <a:rPr lang="en-US" sz="3200" dirty="0">
                <a:solidFill>
                  <a:schemeClr val="accent3">
                    <a:lumMod val="50000"/>
                  </a:schemeClr>
                </a:solidFill>
                <a:latin typeface="Eras Demi ITC" panose="020B0805030504020804" pitchFamily="34" charset="0"/>
              </a:rPr>
              <a:t>Employee classification type</a:t>
            </a:r>
            <a:endParaRPr lang="en-IN" sz="3200" dirty="0">
              <a:solidFill>
                <a:schemeClr val="accent3">
                  <a:lumMod val="50000"/>
                </a:schemeClr>
              </a:solidFill>
              <a:latin typeface="Eras Demi ITC" panose="020B08050305040208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371600" y="2354703"/>
            <a:ext cx="9905618" cy="1077218"/>
          </a:xfrm>
          <a:prstGeom prst="rect">
            <a:avLst/>
          </a:prstGeom>
          <a:noFill/>
        </p:spPr>
        <p:txBody>
          <a:bodyPr wrap="square" rtlCol="0">
            <a:spAutoFit/>
          </a:bodyPr>
          <a:lstStyle/>
          <a:p>
            <a:pPr algn="l">
              <a:buFont typeface="Arial" panose="020B0604020202020204" pitchFamily="34" charset="0"/>
              <a:buChar char="•"/>
            </a:pPr>
            <a:r>
              <a:rPr lang="en-US" sz="3200" b="0" i="0" dirty="0">
                <a:solidFill>
                  <a:schemeClr val="accent1">
                    <a:lumMod val="50000"/>
                  </a:schemeClr>
                </a:solidFill>
                <a:effectLst/>
                <a:latin typeface="Stencil" panose="040409050D0802020404" pitchFamily="82" charset="0"/>
                <a:cs typeface="Times New Roman" panose="02020603050405020304" pitchFamily="18" charset="0"/>
              </a:rPr>
              <a:t>Pivot table and filtering is wow in my solution.</a:t>
            </a:r>
            <a:endParaRPr lang="en-IN" sz="3200" dirty="0">
              <a:solidFill>
                <a:schemeClr val="accent1">
                  <a:lumMod val="50000"/>
                </a:schemeClr>
              </a:solidFill>
              <a:latin typeface="Stencil" panose="040409050D0802020404" pitchFamily="82"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248</TotalTime>
  <Words>545</Words>
  <Application>Microsoft Office PowerPoint</Application>
  <PresentationFormat>Widescreen</PresentationFormat>
  <Paragraphs>80</Paragraphs>
  <Slides>12</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vt:i4>
      </vt:variant>
    </vt:vector>
  </HeadingPairs>
  <TitlesOfParts>
    <vt:vector size="26" baseType="lpstr">
      <vt:lpstr>Yu Gothic UI Semibold</vt:lpstr>
      <vt:lpstr>Agency FB</vt:lpstr>
      <vt:lpstr>Arial</vt:lpstr>
      <vt:lpstr>Arial Black</vt:lpstr>
      <vt:lpstr>Arial Rounded MT Bold</vt:lpstr>
      <vt:lpstr>Bahnschrift</vt:lpstr>
      <vt:lpstr>Calibri</vt:lpstr>
      <vt:lpstr>Cooper Black</vt:lpstr>
      <vt:lpstr>Eras Demi ITC</vt:lpstr>
      <vt:lpstr>Roboto</vt:lpstr>
      <vt:lpstr>Stencil</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Sornamalya Shankar</cp:lastModifiedBy>
  <cp:revision>22</cp:revision>
  <dcterms:created xsi:type="dcterms:W3CDTF">2024-03-29T15:07:22Z</dcterms:created>
  <dcterms:modified xsi:type="dcterms:W3CDTF">2024-09-08T13:51:41Z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