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49"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69" d="100"/>
          <a:sy n="69" d="100"/>
        </p:scale>
        <p:origin x="74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[HARITHA PROG.xlsx]Sheet1!PivotTable1</c:name>
    <c:fmtId val="3"/>
  </c:pivotSource>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dirty="0">
                <a:solidFill>
                  <a:schemeClr val="bg1"/>
                </a:solidFill>
              </a:rPr>
              <a:t>EMPLOYEE PERFORMANCE ANALYIS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pivotFmt>
      <c:pivotFmt>
        <c:idx val="1"/>
        <c:spPr>
          <a:solidFill>
            <a:schemeClr val="accent4"/>
          </a:solidFill>
          <a:ln>
            <a:noFill/>
          </a:ln>
          <a:effectLst/>
        </c:spPr>
        <c:marker>
          <c:symbol val="none"/>
        </c:marker>
      </c:pivotFmt>
      <c:pivotFmt>
        <c:idx val="2"/>
        <c:spPr>
          <a:solidFill>
            <a:schemeClr val="accent4"/>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4"/>
          </a:solidFill>
          <a:ln>
            <a:noFill/>
          </a:ln>
          <a:effectLst/>
        </c:spPr>
        <c:marker>
          <c:symbol val="none"/>
        </c:marker>
      </c:pivotFmt>
      <c:pivotFmt>
        <c:idx val="5"/>
        <c:spPr>
          <a:solidFill>
            <a:schemeClr val="accent4"/>
          </a:solidFill>
          <a:ln>
            <a:noFill/>
          </a:ln>
          <a:effectLst/>
        </c:spPr>
        <c:marker>
          <c:symbol val="none"/>
        </c:marker>
      </c:pivotFmt>
      <c:pivotFmt>
        <c:idx val="6"/>
        <c:spPr>
          <a:solidFill>
            <a:schemeClr val="accent4"/>
          </a:solidFill>
          <a:ln>
            <a:noFill/>
          </a:ln>
          <a:effectLst/>
        </c:spPr>
        <c:marker>
          <c:symbol val="none"/>
        </c:marker>
      </c:pivotFmt>
      <c:pivotFmt>
        <c:idx val="7"/>
        <c:spPr>
          <a:solidFill>
            <a:schemeClr val="accent4"/>
          </a:solidFill>
          <a:ln>
            <a:noFill/>
          </a:ln>
          <a:effectLst/>
        </c:spPr>
        <c:marker>
          <c:symbol val="none"/>
        </c:marker>
      </c:pivotFmt>
      <c:pivotFmt>
        <c:idx val="8"/>
        <c:spPr>
          <a:solidFill>
            <a:schemeClr val="accent4"/>
          </a:solidFill>
          <a:ln>
            <a:noFill/>
          </a:ln>
          <a:effectLst/>
        </c:spPr>
        <c:marker>
          <c:symbol val="none"/>
        </c:marker>
      </c:pivotFmt>
      <c:pivotFmt>
        <c:idx val="9"/>
        <c:spPr>
          <a:solidFill>
            <a:schemeClr val="accent4"/>
          </a:solidFill>
          <a:ln>
            <a:noFill/>
          </a:ln>
          <a:effectLst/>
        </c:spPr>
        <c:marker>
          <c:symbol val="none"/>
        </c:marker>
      </c:pivotFmt>
      <c:pivotFmt>
        <c:idx val="10"/>
        <c:spPr>
          <a:solidFill>
            <a:schemeClr val="accent4"/>
          </a:solidFill>
          <a:ln>
            <a:noFill/>
          </a:ln>
          <a:effectLst/>
        </c:spPr>
        <c:marker>
          <c:symbol val="none"/>
        </c:marker>
      </c:pivotFmt>
      <c:pivotFmt>
        <c:idx val="11"/>
        <c:spPr>
          <a:solidFill>
            <a:schemeClr val="accent4"/>
          </a:solidFill>
          <a:ln>
            <a:noFill/>
          </a:ln>
          <a:effectLst/>
        </c:spPr>
        <c:marker>
          <c:symbol val="none"/>
        </c:marker>
      </c:pivotFmt>
      <c:pivotFmt>
        <c:idx val="12"/>
        <c:spPr>
          <a:solidFill>
            <a:schemeClr val="accent4"/>
          </a:solidFill>
          <a:ln>
            <a:noFill/>
          </a:ln>
          <a:effectLst/>
        </c:spPr>
        <c:marker>
          <c:symbol val="none"/>
        </c:marker>
      </c:pivotFmt>
      <c:pivotFmt>
        <c:idx val="13"/>
        <c:spPr>
          <a:solidFill>
            <a:schemeClr val="accent4"/>
          </a:solidFill>
          <a:ln>
            <a:noFill/>
          </a:ln>
          <a:effectLst/>
        </c:spPr>
        <c:marker>
          <c:symbol val="none"/>
        </c:marker>
      </c:pivotFmt>
      <c:pivotFmt>
        <c:idx val="14"/>
        <c:spPr>
          <a:solidFill>
            <a:schemeClr val="accent4"/>
          </a:solidFill>
          <a:ln>
            <a:noFill/>
          </a:ln>
          <a:effectLst/>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567904761417978E-2"/>
          <c:y val="0.26439304254572721"/>
          <c:w val="0.83813383590742307"/>
          <c:h val="0.57383440706275357"/>
        </c:manualLayout>
      </c:layout>
      <c:bar3DChart>
        <c:barDir val="col"/>
        <c:grouping val="standard"/>
        <c:varyColors val="0"/>
        <c:ser>
          <c:idx val="0"/>
          <c:order val="0"/>
          <c:tx>
            <c:strRef>
              <c:f>Sheet1!$B$3:$B$4</c:f>
              <c:strCache>
                <c:ptCount val="1"/>
                <c:pt idx="0">
                  <c:v>3</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0972-2B45-8E19-9F35D3972F27}"/>
            </c:ext>
          </c:extLst>
        </c:ser>
        <c:dLbls>
          <c:showLegendKey val="0"/>
          <c:showVal val="0"/>
          <c:showCatName val="0"/>
          <c:showSerName val="0"/>
          <c:showPercent val="0"/>
          <c:showBubbleSize val="0"/>
        </c:dLbls>
        <c:gapWidth val="219"/>
        <c:shape val="box"/>
        <c:axId val="-879664032"/>
        <c:axId val="-879658592"/>
        <c:axId val="-879412688"/>
      </c:bar3DChart>
      <c:catAx>
        <c:axId val="-879664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58592"/>
        <c:crosses val="autoZero"/>
        <c:auto val="1"/>
        <c:lblAlgn val="ctr"/>
        <c:lblOffset val="100"/>
        <c:noMultiLvlLbl val="0"/>
      </c:catAx>
      <c:valAx>
        <c:axId val="-87965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64032"/>
        <c:crosses val="autoZero"/>
        <c:crossBetween val="between"/>
      </c:valAx>
      <c:serAx>
        <c:axId val="-87941268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58592"/>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pattFill prst="pct70">
      <a:fgClr>
        <a:schemeClr val="accent1"/>
      </a:fgClr>
      <a:bgClr>
        <a:schemeClr val="bg1"/>
      </a:bgClr>
    </a:pattFill>
    <a:ln>
      <a:noFill/>
    </a:ln>
    <a:effectLst/>
  </c:spPr>
  <c:txPr>
    <a:bodyPr/>
    <a:lstStyle/>
    <a:p>
      <a:pPr>
        <a:defRPr sz="14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IN"/>
              <a:t>MEDIUM PERFORMING EMPLOYEE</a:t>
            </a:r>
          </a:p>
          <a:p>
            <a:pPr>
              <a:defRPr/>
            </a:pPr>
            <a:endParaRPr lang="en-US"/>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Sheet1!$B$3:$B$4</c:f>
              <c:strCache>
                <c:ptCount val="1"/>
                <c:pt idx="0">
                  <c:v>3</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2E0-4EE8-9464-9A3AEF84740F}"/>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2E0-4EE8-9464-9A3AEF84740F}"/>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2E0-4EE8-9464-9A3AEF84740F}"/>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2E0-4EE8-9464-9A3AEF84740F}"/>
              </c:ext>
            </c:extLst>
          </c:dPt>
          <c:dPt>
            <c:idx val="4"/>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2E0-4EE8-9464-9A3AEF84740F}"/>
              </c:ext>
            </c:extLst>
          </c:dPt>
          <c:dPt>
            <c:idx val="5"/>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62E0-4EE8-9464-9A3AEF84740F}"/>
              </c:ext>
            </c:extLst>
          </c:dPt>
          <c:dPt>
            <c:idx val="6"/>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62E0-4EE8-9464-9A3AEF84740F}"/>
              </c:ext>
            </c:extLst>
          </c:dPt>
          <c:dPt>
            <c:idx val="7"/>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62E0-4EE8-9464-9A3AEF84740F}"/>
              </c:ext>
            </c:extLst>
          </c:dPt>
          <c:dPt>
            <c:idx val="8"/>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62E0-4EE8-9464-9A3AEF84740F}"/>
              </c:ext>
            </c:extLst>
          </c:dPt>
          <c:dPt>
            <c:idx val="9"/>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62E0-4EE8-9464-9A3AEF84740F}"/>
              </c:ext>
            </c:extLst>
          </c:dPt>
          <c:dPt>
            <c:idx val="10"/>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62E0-4EE8-9464-9A3AEF84740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E6A9-784C-A9AA-8A921236F61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HIGH  PERFORMING EMPLOYEE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pivotFmt>
      <c:pivotFmt>
        <c:idx val="3"/>
        <c:spPr>
          <a:solidFill>
            <a:schemeClr val="accent6"/>
          </a:solidFill>
          <a:ln w="19050">
            <a:solidFill>
              <a:schemeClr val="lt1"/>
            </a:solidFill>
          </a:ln>
          <a:effectLst/>
        </c:spPr>
        <c:marker>
          <c:symbol val="none"/>
        </c:marker>
      </c:pivotFmt>
      <c:pivotFmt>
        <c:idx val="4"/>
        <c:spPr>
          <a:solidFill>
            <a:schemeClr val="accent6"/>
          </a:solidFill>
          <a:ln w="19050">
            <a:solidFill>
              <a:schemeClr val="lt1"/>
            </a:solidFill>
          </a:ln>
          <a:effectLst/>
        </c:spPr>
        <c:marker>
          <c:symbol val="none"/>
        </c:marker>
      </c:pivotFmt>
      <c:pivotFmt>
        <c:idx val="5"/>
        <c:spPr>
          <a:solidFill>
            <a:schemeClr val="accent6"/>
          </a:solidFill>
          <a:ln w="19050">
            <a:solidFill>
              <a:schemeClr val="lt1"/>
            </a:solidFill>
          </a:ln>
          <a:effectLst/>
        </c:spPr>
        <c:marker>
          <c:symbol val="none"/>
        </c:marke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marker>
          <c:symbol val="none"/>
        </c:marke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
        <c:idx val="25"/>
        <c:spPr>
          <a:solidFill>
            <a:schemeClr val="accent6"/>
          </a:solidFill>
          <a:ln w="19050">
            <a:solidFill>
              <a:schemeClr val="lt1"/>
            </a:solidFill>
          </a:ln>
          <a:effectLst/>
        </c:spPr>
      </c:pivotFmt>
      <c:pivotFmt>
        <c:idx val="26"/>
        <c:spPr>
          <a:solidFill>
            <a:schemeClr val="accent6"/>
          </a:solidFill>
          <a:ln w="19050">
            <a:solidFill>
              <a:schemeClr val="lt1"/>
            </a:solidFill>
          </a:ln>
          <a:effectLst/>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3</c:v>
                </c:pt>
              </c:strCache>
            </c:strRef>
          </c:tx>
          <c:dPt>
            <c:idx val="0"/>
            <c:bubble3D val="0"/>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1-F561-481D-880E-2CF9E0BD0A9B}"/>
              </c:ext>
            </c:extLst>
          </c:dPt>
          <c:dPt>
            <c:idx val="1"/>
            <c:bubble3D val="0"/>
            <c:spPr>
              <a:gradFill rotWithShape="1">
                <a:gsLst>
                  <a:gs pos="0">
                    <a:schemeClr val="accent5">
                      <a:tint val="94000"/>
                      <a:satMod val="100000"/>
                      <a:lumMod val="108000"/>
                    </a:schemeClr>
                  </a:gs>
                  <a:gs pos="50000">
                    <a:schemeClr val="accent5">
                      <a:tint val="98000"/>
                      <a:shade val="100000"/>
                      <a:satMod val="100000"/>
                      <a:lumMod val="100000"/>
                    </a:schemeClr>
                  </a:gs>
                  <a:gs pos="100000">
                    <a:schemeClr val="accent5">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3-F561-481D-880E-2CF9E0BD0A9B}"/>
              </c:ext>
            </c:extLst>
          </c:dPt>
          <c:dPt>
            <c:idx val="2"/>
            <c:bubble3D val="0"/>
            <c:spPr>
              <a:gradFill rotWithShape="1">
                <a:gsLst>
                  <a:gs pos="0">
                    <a:schemeClr val="accent4">
                      <a:tint val="94000"/>
                      <a:satMod val="100000"/>
                      <a:lumMod val="108000"/>
                    </a:schemeClr>
                  </a:gs>
                  <a:gs pos="50000">
                    <a:schemeClr val="accent4">
                      <a:tint val="98000"/>
                      <a:shade val="100000"/>
                      <a:satMod val="100000"/>
                      <a:lumMod val="100000"/>
                    </a:schemeClr>
                  </a:gs>
                  <a:gs pos="100000">
                    <a:schemeClr val="accent4">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5-F561-481D-880E-2CF9E0BD0A9B}"/>
              </c:ext>
            </c:extLst>
          </c:dPt>
          <c:dPt>
            <c:idx val="3"/>
            <c:bubble3D val="0"/>
            <c:spPr>
              <a:gradFill rotWithShape="1">
                <a:gsLst>
                  <a:gs pos="0">
                    <a:schemeClr val="accent6">
                      <a:lumMod val="60000"/>
                      <a:tint val="94000"/>
                      <a:satMod val="100000"/>
                      <a:lumMod val="108000"/>
                    </a:schemeClr>
                  </a:gs>
                  <a:gs pos="50000">
                    <a:schemeClr val="accent6">
                      <a:lumMod val="60000"/>
                      <a:tint val="98000"/>
                      <a:shade val="100000"/>
                      <a:satMod val="100000"/>
                      <a:lumMod val="100000"/>
                    </a:schemeClr>
                  </a:gs>
                  <a:gs pos="100000">
                    <a:schemeClr val="accent6">
                      <a:lumMod val="60000"/>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7-F561-481D-880E-2CF9E0BD0A9B}"/>
              </c:ext>
            </c:extLst>
          </c:dPt>
          <c:dPt>
            <c:idx val="4"/>
            <c:bubble3D val="0"/>
            <c:spPr>
              <a:gradFill rotWithShape="1">
                <a:gsLst>
                  <a:gs pos="0">
                    <a:schemeClr val="accent5">
                      <a:lumMod val="60000"/>
                      <a:tint val="94000"/>
                      <a:satMod val="100000"/>
                      <a:lumMod val="108000"/>
                    </a:schemeClr>
                  </a:gs>
                  <a:gs pos="50000">
                    <a:schemeClr val="accent5">
                      <a:lumMod val="60000"/>
                      <a:tint val="98000"/>
                      <a:shade val="100000"/>
                      <a:satMod val="100000"/>
                      <a:lumMod val="100000"/>
                    </a:schemeClr>
                  </a:gs>
                  <a:gs pos="100000">
                    <a:schemeClr val="accent5">
                      <a:lumMod val="60000"/>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9-F561-481D-880E-2CF9E0BD0A9B}"/>
              </c:ext>
            </c:extLst>
          </c:dPt>
          <c:dPt>
            <c:idx val="5"/>
            <c:bubble3D val="0"/>
            <c:spPr>
              <a:gradFill rotWithShape="1">
                <a:gsLst>
                  <a:gs pos="0">
                    <a:schemeClr val="accent4">
                      <a:lumMod val="60000"/>
                      <a:tint val="94000"/>
                      <a:satMod val="100000"/>
                      <a:lumMod val="108000"/>
                    </a:schemeClr>
                  </a:gs>
                  <a:gs pos="50000">
                    <a:schemeClr val="accent4">
                      <a:lumMod val="60000"/>
                      <a:tint val="98000"/>
                      <a:shade val="100000"/>
                      <a:satMod val="100000"/>
                      <a:lumMod val="100000"/>
                    </a:schemeClr>
                  </a:gs>
                  <a:gs pos="100000">
                    <a:schemeClr val="accent4">
                      <a:lumMod val="60000"/>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B-F561-481D-880E-2CF9E0BD0A9B}"/>
              </c:ext>
            </c:extLst>
          </c:dPt>
          <c:dPt>
            <c:idx val="6"/>
            <c:bubble3D val="0"/>
            <c:spPr>
              <a:gradFill rotWithShape="1">
                <a:gsLst>
                  <a:gs pos="0">
                    <a:schemeClr val="accent6">
                      <a:lumMod val="80000"/>
                      <a:lumOff val="20000"/>
                      <a:tint val="94000"/>
                      <a:satMod val="100000"/>
                      <a:lumMod val="108000"/>
                    </a:schemeClr>
                  </a:gs>
                  <a:gs pos="50000">
                    <a:schemeClr val="accent6">
                      <a:lumMod val="80000"/>
                      <a:lumOff val="20000"/>
                      <a:tint val="98000"/>
                      <a:shade val="100000"/>
                      <a:satMod val="100000"/>
                      <a:lumMod val="100000"/>
                    </a:schemeClr>
                  </a:gs>
                  <a:gs pos="100000">
                    <a:schemeClr val="accent6">
                      <a:lumMod val="80000"/>
                      <a:lumOff val="20000"/>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D-F561-481D-880E-2CF9E0BD0A9B}"/>
              </c:ext>
            </c:extLst>
          </c:dPt>
          <c:dPt>
            <c:idx val="7"/>
            <c:bubble3D val="0"/>
            <c:spPr>
              <a:gradFill rotWithShape="1">
                <a:gsLst>
                  <a:gs pos="0">
                    <a:schemeClr val="accent5">
                      <a:lumMod val="80000"/>
                      <a:lumOff val="20000"/>
                      <a:tint val="94000"/>
                      <a:satMod val="100000"/>
                      <a:lumMod val="108000"/>
                    </a:schemeClr>
                  </a:gs>
                  <a:gs pos="50000">
                    <a:schemeClr val="accent5">
                      <a:lumMod val="80000"/>
                      <a:lumOff val="20000"/>
                      <a:tint val="98000"/>
                      <a:shade val="100000"/>
                      <a:satMod val="100000"/>
                      <a:lumMod val="100000"/>
                    </a:schemeClr>
                  </a:gs>
                  <a:gs pos="100000">
                    <a:schemeClr val="accent5">
                      <a:lumMod val="80000"/>
                      <a:lumOff val="20000"/>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F-F561-481D-880E-2CF9E0BD0A9B}"/>
              </c:ext>
            </c:extLst>
          </c:dPt>
          <c:dPt>
            <c:idx val="8"/>
            <c:bubble3D val="0"/>
            <c:spPr>
              <a:gradFill rotWithShape="1">
                <a:gsLst>
                  <a:gs pos="0">
                    <a:schemeClr val="accent4">
                      <a:lumMod val="80000"/>
                      <a:lumOff val="20000"/>
                      <a:tint val="94000"/>
                      <a:satMod val="100000"/>
                      <a:lumMod val="108000"/>
                    </a:schemeClr>
                  </a:gs>
                  <a:gs pos="50000">
                    <a:schemeClr val="accent4">
                      <a:lumMod val="80000"/>
                      <a:lumOff val="20000"/>
                      <a:tint val="98000"/>
                      <a:shade val="100000"/>
                      <a:satMod val="100000"/>
                      <a:lumMod val="100000"/>
                    </a:schemeClr>
                  </a:gs>
                  <a:gs pos="100000">
                    <a:schemeClr val="accent4">
                      <a:lumMod val="80000"/>
                      <a:lumOff val="20000"/>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11-F561-481D-880E-2CF9E0BD0A9B}"/>
              </c:ext>
            </c:extLst>
          </c:dPt>
          <c:dPt>
            <c:idx val="9"/>
            <c:bubble3D val="0"/>
            <c:spPr>
              <a:gradFill rotWithShape="1">
                <a:gsLst>
                  <a:gs pos="0">
                    <a:schemeClr val="accent6">
                      <a:lumMod val="80000"/>
                      <a:tint val="94000"/>
                      <a:satMod val="100000"/>
                      <a:lumMod val="108000"/>
                    </a:schemeClr>
                  </a:gs>
                  <a:gs pos="50000">
                    <a:schemeClr val="accent6">
                      <a:lumMod val="80000"/>
                      <a:tint val="98000"/>
                      <a:shade val="100000"/>
                      <a:satMod val="100000"/>
                      <a:lumMod val="100000"/>
                    </a:schemeClr>
                  </a:gs>
                  <a:gs pos="100000">
                    <a:schemeClr val="accent6">
                      <a:lumMod val="80000"/>
                      <a:shade val="72000"/>
                      <a:satMod val="120000"/>
                      <a:lumMod val="100000"/>
                    </a:schemeClr>
                  </a:gs>
                </a:gsLst>
                <a:lin ang="5400000" scaled="0"/>
              </a:gra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13-F561-481D-880E-2CF9E0BD0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9334-2A4B-9966-D8CE763FC4D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10:11:36.8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3858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36973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45776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82025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36445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9115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43031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7593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04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19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4153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7870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3411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7533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2821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7458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3013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9/9/2024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06046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 id="2147484166"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50081" y="235046"/>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highlight>
                  <a:srgbClr val="C0C0C0"/>
                </a:highligh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highlight>
                  <a:srgbClr val="C0C0C0"/>
                </a:highligh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1203C2F4-0C4E-67AA-8315-BF9814716C5C}"/>
              </a:ext>
            </a:extLst>
          </p:cNvPr>
          <p:cNvSpPr txBox="1"/>
          <p:nvPr/>
        </p:nvSpPr>
        <p:spPr>
          <a:xfrm>
            <a:off x="2362200" y="2459504"/>
            <a:ext cx="6634164" cy="1938992"/>
          </a:xfrm>
          <a:prstGeom prst="rect">
            <a:avLst/>
          </a:prstGeom>
          <a:ln>
            <a:solidFill>
              <a:schemeClr val="tx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b="1" dirty="0"/>
              <a:t>STUDENT NAME:</a:t>
            </a:r>
            <a:r>
              <a:rPr lang="en-GB" sz="2400" b="1" dirty="0"/>
              <a:t> </a:t>
            </a:r>
            <a:r>
              <a:rPr lang="en-GB" sz="2400" b="1" dirty="0" smtClean="0"/>
              <a:t>NIVEDHA.I</a:t>
            </a:r>
            <a:endParaRPr lang="en-US" sz="2400" b="1" dirty="0"/>
          </a:p>
          <a:p>
            <a:pPr algn="ctr"/>
            <a:r>
              <a:rPr lang="en-US" sz="2400" b="1" dirty="0"/>
              <a:t>REGISTER NO:</a:t>
            </a:r>
            <a:r>
              <a:rPr lang="en-GB" sz="2400" b="1"/>
              <a:t> </a:t>
            </a:r>
            <a:r>
              <a:rPr lang="en-GB" sz="2400" b="1" smtClean="0"/>
              <a:t>312218091</a:t>
            </a:r>
            <a:endParaRPr lang="en-US" sz="2400" b="1" dirty="0"/>
          </a:p>
          <a:p>
            <a:pPr algn="ctr"/>
            <a:r>
              <a:rPr lang="en-US" sz="2400" b="1" dirty="0" smtClean="0"/>
              <a:t>DEPARTMENT</a:t>
            </a:r>
            <a:r>
              <a:rPr lang="en-US" sz="2400" b="1" dirty="0"/>
              <a:t>:</a:t>
            </a:r>
            <a:r>
              <a:rPr lang="en-GB" sz="2400" b="1" dirty="0"/>
              <a:t> </a:t>
            </a:r>
            <a:r>
              <a:rPr lang="en-US" sz="2400" b="1" dirty="0"/>
              <a:t>B.COM GENERAL</a:t>
            </a:r>
          </a:p>
          <a:p>
            <a:pPr algn="ctr"/>
            <a:r>
              <a:rPr lang="en-US" sz="2400" b="1" dirty="0"/>
              <a:t>COLLEGE:</a:t>
            </a:r>
            <a:r>
              <a:rPr lang="en-GB" sz="2400" b="1" dirty="0"/>
              <a:t> </a:t>
            </a:r>
            <a:r>
              <a:rPr lang="en-US" sz="2400" b="1" dirty="0"/>
              <a:t>ST.ANNE’S ART SICENCE COLLEGE</a:t>
            </a:r>
          </a:p>
          <a:p>
            <a:pPr algn="ctr"/>
            <a:r>
              <a:rPr lang="en-US" sz="2400" b="1" dirty="0"/>
              <a:t>           </a:t>
            </a:r>
            <a:endParaRPr lang="en-IN" sz="2400" b="1" dirty="0"/>
          </a:p>
        </p:txBody>
      </p:sp>
      <p:sp>
        <p:nvSpPr>
          <p:cNvPr id="15" name="Plaque 14">
            <a:extLst>
              <a:ext uri="{FF2B5EF4-FFF2-40B4-BE49-F238E27FC236}">
                <a16:creationId xmlns:a16="http://schemas.microsoft.com/office/drawing/2014/main" id="{AC5A48E3-FC79-EE27-5926-F72D55A428E1}"/>
              </a:ext>
            </a:extLst>
          </p:cNvPr>
          <p:cNvSpPr/>
          <p:nvPr/>
        </p:nvSpPr>
        <p:spPr>
          <a:xfrm>
            <a:off x="0" y="5867400"/>
            <a:ext cx="762000" cy="990600"/>
          </a:xfrm>
          <a:prstGeom prst="plaqu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4BAC8A1-502C-507E-3197-3BBF443FAB66}"/>
              </a:ext>
            </a:extLst>
          </p:cNvPr>
          <p:cNvSpPr/>
          <p:nvPr/>
        </p:nvSpPr>
        <p:spPr>
          <a:xfrm>
            <a:off x="9448800" y="54102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33EB049-44DB-152E-3EDB-449B3ABD00EE}"/>
              </a:ext>
            </a:extLst>
          </p:cNvPr>
          <p:cNvSpPr/>
          <p:nvPr/>
        </p:nvSpPr>
        <p:spPr>
          <a:xfrm>
            <a:off x="8305800" y="2230904"/>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59A29DE-D255-F3EC-0CF6-A435F08EAC1D}"/>
              </a:ext>
            </a:extLst>
          </p:cNvPr>
          <p:cNvSpPr/>
          <p:nvPr/>
        </p:nvSpPr>
        <p:spPr>
          <a:xfrm>
            <a:off x="2096729" y="34290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343400" y="42696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M</a:t>
            </a:r>
            <a:r>
              <a:rPr sz="4000" b="1"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O</a:t>
            </a: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D</a:t>
            </a:r>
            <a:r>
              <a:rPr sz="4000" b="1" strike="sngStrike" spc="-3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E</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LL</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I</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N</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G</a:t>
            </a:r>
            <a:endParaRPr sz="4000"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Rectangle 1"/>
          <p:cNvSpPr/>
          <p:nvPr/>
        </p:nvSpPr>
        <p:spPr>
          <a:xfrm>
            <a:off x="1295399" y="1334974"/>
            <a:ext cx="8239125"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i="1" dirty="0"/>
          </a:p>
          <a:p>
            <a:pPr algn="ctr"/>
            <a:endParaRPr lang="en-US" sz="2000" b="1" i="1" dirty="0"/>
          </a:p>
          <a:p>
            <a:pPr algn="ctr"/>
            <a:endParaRPr lang="en-US" sz="2000" b="1" i="1" dirty="0"/>
          </a:p>
          <a:p>
            <a:pPr marL="342900" indent="-342900" algn="ctr">
              <a:buFont typeface="Wingdings" panose="05000000000000000000" pitchFamily="2" charset="2"/>
              <a:buChar char="q"/>
            </a:pPr>
            <a:r>
              <a:rPr lang="en-US" sz="2000" b="1" i="1" dirty="0"/>
              <a:t>DATA COLLECTION</a:t>
            </a:r>
          </a:p>
          <a:p>
            <a:pPr algn="ctr"/>
            <a:r>
              <a:rPr lang="en-US" i="1" dirty="0"/>
              <a:t>GAGGLE TO DOWNLOAD THE DATA</a:t>
            </a:r>
          </a:p>
          <a:p>
            <a:pPr marL="342900" indent="-342900" algn="ctr">
              <a:buFont typeface="Wingdings" panose="05000000000000000000" pitchFamily="2" charset="2"/>
              <a:buChar char="q"/>
            </a:pPr>
            <a:r>
              <a:rPr lang="en-US" sz="2000" b="1" i="1" dirty="0"/>
              <a:t>FETURE COLLECTION</a:t>
            </a:r>
            <a:endParaRPr lang="en-US" b="1" i="1" dirty="0"/>
          </a:p>
          <a:p>
            <a:pPr algn="ctr"/>
            <a:r>
              <a:rPr lang="en-IN" i="1" dirty="0"/>
              <a:t>Employee Status </a:t>
            </a:r>
          </a:p>
          <a:p>
            <a:pPr algn="ctr"/>
            <a:r>
              <a:rPr lang="en-IN" i="1" dirty="0"/>
              <a:t>Employee Type </a:t>
            </a:r>
          </a:p>
          <a:p>
            <a:pPr algn="ctr"/>
            <a:r>
              <a:rPr lang="en-IN" i="1" dirty="0"/>
              <a:t>Gender Code </a:t>
            </a:r>
          </a:p>
          <a:p>
            <a:pPr algn="ctr"/>
            <a:r>
              <a:rPr lang="en-IN" i="1" dirty="0"/>
              <a:t>Performance Score </a:t>
            </a:r>
          </a:p>
          <a:p>
            <a:pPr algn="ctr"/>
            <a:r>
              <a:rPr lang="en-IN" i="1" dirty="0"/>
              <a:t>Current Employee Rating </a:t>
            </a:r>
          </a:p>
          <a:p>
            <a:pPr marL="342900" indent="-342900" algn="ctr">
              <a:buFont typeface="Wingdings" panose="05000000000000000000" pitchFamily="2" charset="2"/>
              <a:buChar char="q"/>
            </a:pPr>
            <a:r>
              <a:rPr lang="en-US" sz="2000" b="1" i="1" dirty="0"/>
              <a:t>DATA CLEANING</a:t>
            </a:r>
            <a:endParaRPr lang="en-US" b="1" i="1" dirty="0"/>
          </a:p>
          <a:p>
            <a:pPr algn="ctr"/>
            <a:r>
              <a:rPr lang="en-US" i="1" dirty="0"/>
              <a:t>MIISSING VALUE IDENTIFY</a:t>
            </a:r>
          </a:p>
          <a:p>
            <a:pPr algn="ctr"/>
            <a:r>
              <a:rPr lang="en-US" i="1" dirty="0"/>
              <a:t>MISSING VALUE FILTER</a:t>
            </a:r>
          </a:p>
          <a:p>
            <a:pPr marL="342900" indent="-342900" algn="ctr">
              <a:buFont typeface="Wingdings" panose="05000000000000000000" pitchFamily="2" charset="2"/>
              <a:buChar char="q"/>
            </a:pPr>
            <a:r>
              <a:rPr lang="en-US" sz="2000" b="1" i="1" dirty="0"/>
              <a:t>PERFORMANCE LEVEL</a:t>
            </a:r>
          </a:p>
          <a:p>
            <a:pPr marL="342900" indent="-342900" algn="ctr">
              <a:buFont typeface="Wingdings" panose="05000000000000000000" pitchFamily="2" charset="2"/>
              <a:buChar char="q"/>
            </a:pPr>
            <a:r>
              <a:rPr lang="en-US" sz="2000" b="1" i="1" dirty="0"/>
              <a:t>SUMMARY</a:t>
            </a:r>
          </a:p>
          <a:p>
            <a:pPr algn="ctr"/>
            <a:r>
              <a:rPr lang="en-US" i="1" dirty="0"/>
              <a:t>CREATE A PIVOT TABLE</a:t>
            </a:r>
          </a:p>
          <a:p>
            <a:pPr algn="ctr"/>
            <a:r>
              <a:rPr lang="en-US" i="1" dirty="0"/>
              <a:t>CREATING GRAPH</a:t>
            </a:r>
          </a:p>
          <a:p>
            <a:pPr algn="ctr"/>
            <a:endParaRPr lang="en-IN" i="1" dirty="0"/>
          </a:p>
          <a:p>
            <a:pPr algn="ctr"/>
            <a:endParaRPr lang="en-IN" i="1" dirty="0"/>
          </a:p>
          <a:p>
            <a:pPr algn="ctr"/>
            <a:endParaRPr lang="en-US" i="1" dirty="0"/>
          </a:p>
        </p:txBody>
      </p:sp>
      <p:sp>
        <p:nvSpPr>
          <p:cNvPr id="3" name="Rectangle 2">
            <a:extLst>
              <a:ext uri="{FF2B5EF4-FFF2-40B4-BE49-F238E27FC236}">
                <a16:creationId xmlns:a16="http://schemas.microsoft.com/office/drawing/2014/main" id="{B46BAC9D-04AC-F113-29CA-3DDEA455CDD6}"/>
              </a:ext>
            </a:extLst>
          </p:cNvPr>
          <p:cNvSpPr/>
          <p:nvPr/>
        </p:nvSpPr>
        <p:spPr>
          <a:xfrm>
            <a:off x="533400" y="54864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Top Corners Rounded 6">
            <a:extLst>
              <a:ext uri="{FF2B5EF4-FFF2-40B4-BE49-F238E27FC236}">
                <a16:creationId xmlns:a16="http://schemas.microsoft.com/office/drawing/2014/main" id="{C17DA8C0-3740-669C-CADE-32CED651CDEB}"/>
              </a:ext>
            </a:extLst>
          </p:cNvPr>
          <p:cNvSpPr/>
          <p:nvPr/>
        </p:nvSpPr>
        <p:spPr>
          <a:xfrm>
            <a:off x="11887200" y="5486400"/>
            <a:ext cx="304800" cy="1371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92559"/>
            <a:ext cx="3423762"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bg2"/>
                </a:solidFill>
                <a:latin typeface="Berlin Sans FB Demi" panose="020E0802020502020306" pitchFamily="34" charset="0"/>
              </a:rPr>
              <a:t>R</a:t>
            </a:r>
            <a:r>
              <a:rPr sz="4400" b="1" spc="-40" dirty="0">
                <a:solidFill>
                  <a:schemeClr val="bg2"/>
                </a:solidFill>
                <a:latin typeface="Berlin Sans FB Demi" panose="020E0802020502020306" pitchFamily="34" charset="0"/>
              </a:rPr>
              <a:t>E</a:t>
            </a:r>
            <a:r>
              <a:rPr sz="4400" b="1" spc="15" dirty="0">
                <a:solidFill>
                  <a:schemeClr val="bg2"/>
                </a:solidFill>
                <a:latin typeface="Berlin Sans FB Demi" panose="020E0802020502020306" pitchFamily="34" charset="0"/>
              </a:rPr>
              <a:t>S</a:t>
            </a:r>
            <a:r>
              <a:rPr sz="4400" b="1" spc="-30" dirty="0">
                <a:solidFill>
                  <a:schemeClr val="bg2"/>
                </a:solidFill>
                <a:latin typeface="Berlin Sans FB Demi" panose="020E0802020502020306" pitchFamily="34" charset="0"/>
              </a:rPr>
              <a:t>U</a:t>
            </a:r>
            <a:r>
              <a:rPr sz="4400" b="1" spc="-405" dirty="0">
                <a:solidFill>
                  <a:schemeClr val="bg2"/>
                </a:solidFill>
                <a:latin typeface="Berlin Sans FB Demi" panose="020E0802020502020306" pitchFamily="34" charset="0"/>
              </a:rPr>
              <a:t>L</a:t>
            </a:r>
            <a:r>
              <a:rPr sz="4400" b="1" dirty="0">
                <a:solidFill>
                  <a:schemeClr val="bg2"/>
                </a:solidFill>
                <a:latin typeface="Berlin Sans FB Demi" panose="020E0802020502020306"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265542388"/>
              </p:ext>
            </p:extLst>
          </p:nvPr>
        </p:nvGraphicFramePr>
        <p:xfrm>
          <a:off x="1219200" y="1600200"/>
          <a:ext cx="8229600"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18" y="611505"/>
            <a:ext cx="3816668" cy="138589"/>
          </a:xfrm>
        </p:spPr>
        <p:txBody>
          <a:bodyPr>
            <a:normAutofit fontScale="90000"/>
          </a:bodyPr>
          <a:lstStyle/>
          <a:p>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R</a:t>
            </a:r>
            <a:r>
              <a:rPr lang="en-IN" sz="4400" b="1" spc="-4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E</a:t>
            </a:r>
            <a:r>
              <a:rPr lang="en-IN" sz="4400" b="1" spc="1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S</a:t>
            </a:r>
            <a:r>
              <a:rPr lang="en-IN" sz="4400" b="1" spc="-3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U</a:t>
            </a:r>
            <a:r>
              <a:rPr lang="en-IN" sz="4400" b="1" spc="-40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L</a:t>
            </a:r>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TS</a:t>
            </a:r>
          </a:p>
        </p:txBody>
      </p:sp>
      <p:graphicFrame>
        <p:nvGraphicFramePr>
          <p:cNvPr id="4" name="Chart 3"/>
          <p:cNvGraphicFramePr>
            <a:graphicFrameLocks/>
          </p:cNvGraphicFramePr>
          <p:nvPr>
            <p:extLst>
              <p:ext uri="{D42A27DB-BD31-4B8C-83A1-F6EECF244321}">
                <p14:modId xmlns:p14="http://schemas.microsoft.com/office/powerpoint/2010/main" val="4083926083"/>
              </p:ext>
            </p:extLst>
          </p:nvPr>
        </p:nvGraphicFramePr>
        <p:xfrm>
          <a:off x="1447800" y="1714500"/>
          <a:ext cx="7410450" cy="4714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645" y="474740"/>
            <a:ext cx="3207068" cy="758190"/>
          </a:xfrm>
        </p:spPr>
        <p:txBody>
          <a:bodyPr>
            <a:normAutofit/>
          </a:bodyPr>
          <a:lstStyle/>
          <a:p>
            <a:r>
              <a:rPr lang="en-IN" sz="4000" b="1" dirty="0">
                <a:solidFill>
                  <a:schemeClr val="bg1"/>
                </a:solidFill>
              </a:rPr>
              <a:t>R</a:t>
            </a:r>
            <a:r>
              <a:rPr lang="en-IN" sz="4000" b="1" spc="-40" dirty="0">
                <a:solidFill>
                  <a:schemeClr val="bg1"/>
                </a:solidFill>
              </a:rPr>
              <a:t>E</a:t>
            </a:r>
            <a:r>
              <a:rPr lang="en-IN" sz="4000" b="1" spc="15" dirty="0">
                <a:solidFill>
                  <a:schemeClr val="bg1"/>
                </a:solidFill>
              </a:rPr>
              <a:t>S</a:t>
            </a:r>
            <a:r>
              <a:rPr lang="en-IN" sz="4000" b="1" spc="-30" dirty="0">
                <a:solidFill>
                  <a:schemeClr val="bg1"/>
                </a:solidFill>
              </a:rPr>
              <a:t>U</a:t>
            </a:r>
            <a:r>
              <a:rPr lang="en-IN" sz="4000" b="1" spc="-405" dirty="0">
                <a:solidFill>
                  <a:schemeClr val="bg1"/>
                </a:solidFill>
              </a:rPr>
              <a:t>L</a:t>
            </a:r>
            <a:r>
              <a:rPr lang="en-IN" sz="4000" b="1" dirty="0">
                <a:solidFill>
                  <a:schemeClr val="bg1"/>
                </a:solidFill>
              </a:rPr>
              <a:t>TS</a:t>
            </a:r>
          </a:p>
        </p:txBody>
      </p:sp>
      <p:graphicFrame>
        <p:nvGraphicFramePr>
          <p:cNvPr id="4" name="Chart 3"/>
          <p:cNvGraphicFramePr>
            <a:graphicFrameLocks/>
          </p:cNvGraphicFramePr>
          <p:nvPr>
            <p:extLst>
              <p:ext uri="{D42A27DB-BD31-4B8C-83A1-F6EECF244321}">
                <p14:modId xmlns:p14="http://schemas.microsoft.com/office/powerpoint/2010/main" val="2485717644"/>
              </p:ext>
            </p:extLst>
          </p:nvPr>
        </p:nvGraphicFramePr>
        <p:xfrm>
          <a:off x="755332" y="1375173"/>
          <a:ext cx="9067323" cy="4732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303735" y="0"/>
            <a:ext cx="9905998" cy="2269378"/>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loud 2"/>
          <p:cNvSpPr/>
          <p:nvPr/>
        </p:nvSpPr>
        <p:spPr>
          <a:xfrm>
            <a:off x="2024062" y="1214438"/>
            <a:ext cx="8370093" cy="5376909"/>
          </a:xfrm>
          <a:prstGeom prst="cloud">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sz="2400" dirty="0"/>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6" y="1005091"/>
            <a:ext cx="3705225" cy="50911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3200" b="1" dirty="0">
                <a:solidFill>
                  <a:srgbClr val="FF0000"/>
                </a:solidFill>
                <a:latin typeface="Berlin Sans FB Demi" panose="02000000000000000000" pitchFamily="2" charset="0"/>
                <a:ea typeface="Berlin Sans FB Demi" panose="02000000000000000000" pitchFamily="2" charset="0"/>
              </a:rPr>
              <a:t>PRO</a:t>
            </a:r>
            <a:r>
              <a:rPr lang="en-GB" sz="3200" b="1" dirty="0">
                <a:solidFill>
                  <a:srgbClr val="FF0000"/>
                </a:solidFill>
                <a:latin typeface="Berlin Sans FB Demi" panose="02000000000000000000" pitchFamily="2" charset="0"/>
                <a:ea typeface="Berlin Sans FB Demi" panose="02000000000000000000" pitchFamily="2" charset="0"/>
              </a:rPr>
              <a:t>J</a:t>
            </a:r>
            <a:r>
              <a:rPr sz="3200" b="1" dirty="0">
                <a:solidFill>
                  <a:srgbClr val="FF0000"/>
                </a:solidFill>
                <a:latin typeface="Berlin Sans FB Demi" panose="02000000000000000000" pitchFamily="2" charset="0"/>
                <a:ea typeface="Berlin Sans FB Demi" panose="02000000000000000000" pitchFamily="2" charset="0"/>
              </a:rPr>
              <a:t>ECT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3375"/>
            <a:ext cx="8593228" cy="12003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rPr>
              <a:t>Employee Performance Analysis using Excel</a:t>
            </a:r>
            <a:endParaRPr lang="en-IN"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endParaRPr>
          </a:p>
        </p:txBody>
      </p:sp>
      <p:sp>
        <p:nvSpPr>
          <p:cNvPr id="21" name="Parallelogram 20">
            <a:extLst>
              <a:ext uri="{FF2B5EF4-FFF2-40B4-BE49-F238E27FC236}">
                <a16:creationId xmlns:a16="http://schemas.microsoft.com/office/drawing/2014/main" id="{95E6F492-72FD-B797-9BDD-E9F30EC11464}"/>
              </a:ext>
            </a:extLst>
          </p:cNvPr>
          <p:cNvSpPr/>
          <p:nvPr/>
        </p:nvSpPr>
        <p:spPr>
          <a:xfrm>
            <a:off x="11430000" y="0"/>
            <a:ext cx="762000" cy="13716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641D677D-117C-CCA6-D9C8-02594C1A7968}"/>
                  </a:ext>
                </a:extLst>
              </p14:cNvPr>
              <p14:cNvContentPartPr/>
              <p14:nvPr/>
            </p14:nvContentPartPr>
            <p14:xfrm>
              <a:off x="3873948" y="1130717"/>
              <a:ext cx="360" cy="360"/>
            </p14:xfrm>
          </p:contentPart>
        </mc:Choice>
        <mc:Fallback xmlns="">
          <p:pic>
            <p:nvPicPr>
              <p:cNvPr id="29" name="Ink 28">
                <a:extLst>
                  <a:ext uri="{FF2B5EF4-FFF2-40B4-BE49-F238E27FC236}">
                    <a16:creationId xmlns:a16="http://schemas.microsoft.com/office/drawing/2014/main" id="{641D677D-117C-CCA6-D9C8-02594C1A7968}"/>
                  </a:ext>
                </a:extLst>
              </p:cNvPr>
              <p:cNvPicPr/>
              <p:nvPr/>
            </p:nvPicPr>
            <p:blipFill>
              <a:blip r:embed="rId3"/>
              <a:stretch>
                <a:fillRect/>
              </a:stretch>
            </p:blipFill>
            <p:spPr>
              <a:xfrm>
                <a:off x="3819948" y="1022717"/>
                <a:ext cx="108000" cy="216000"/>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 name="object 20"/>
          <p:cNvPicPr/>
          <p:nvPr/>
        </p:nvPicPr>
        <p:blipFill>
          <a:blip r:embed="rId2" cstate="print"/>
          <a:stretch>
            <a:fillRect/>
          </a:stretch>
        </p:blipFill>
        <p:spPr>
          <a:xfrm>
            <a:off x="609600" y="3642509"/>
            <a:ext cx="1733550" cy="3009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1" name="object 21"/>
          <p:cNvSpPr txBox="1">
            <a:spLocks noGrp="1"/>
          </p:cNvSpPr>
          <p:nvPr>
            <p:ph type="title"/>
          </p:nvPr>
        </p:nvSpPr>
        <p:spPr>
          <a:xfrm>
            <a:off x="4109880" y="1045159"/>
            <a:ext cx="2357120" cy="5059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3335" rIns="0" bIns="0" rtlCol="0">
            <a:spAutoFit/>
          </a:bodyPr>
          <a:lstStyle/>
          <a:p>
            <a:pPr marL="12700">
              <a:lnSpc>
                <a:spcPct val="100000"/>
              </a:lnSpc>
              <a:spcBef>
                <a:spcPts val="105"/>
              </a:spcBef>
            </a:pPr>
            <a:r>
              <a:rPr lang="en-IN" sz="3200" spc="2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r>
              <a:rPr lang="en-IN" sz="3200" spc="-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G</a:t>
            </a:r>
            <a:r>
              <a:rPr lang="en-IN" sz="3200" spc="-3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E</a:t>
            </a:r>
            <a:r>
              <a:rPr lang="en-IN" sz="3200" spc="1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N</a:t>
            </a:r>
            <a:r>
              <a:rPr lang="en-IN"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a:t>
            </a:r>
            <a:r>
              <a:rPr lang="en-GB"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endParaRPr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73840" y="976837"/>
            <a:ext cx="5029200" cy="55092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marL="514350" indent="-514350">
              <a:buFont typeface="Arial" panose="020B0604020202020204" pitchFamily="34" charset="0"/>
              <a:buChar char="•"/>
            </a:pP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Problem Statement</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Project Overview</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End Users</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Our Solution and Proposition</a:t>
            </a:r>
          </a:p>
          <a:p>
            <a:pPr marL="514350" indent="-514350">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Dataset Description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Modelling Approach</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Results and </a:t>
            </a:r>
            <a:r>
              <a:rPr lang="en-US" sz="3200" i="1" dirty="0">
                <a:solidFill>
                  <a:schemeClr val="tx1"/>
                </a:solidFill>
                <a:latin typeface="Times New Roman" panose="02020603050405020304" pitchFamily="18" charset="0"/>
                <a:cs typeface="Times New Roman" panose="02020603050405020304" pitchFamily="18" charset="0"/>
              </a:rPr>
              <a:t>Discussion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Conclusion</a:t>
            </a:r>
          </a:p>
          <a:p>
            <a:pPr marL="514350" indent="-514350">
              <a:buFont typeface="Arial" panose="020B0604020202020204" pitchFamily="34" charset="0"/>
              <a:buChar char="•"/>
            </a:pPr>
            <a:endParaRPr lang="en-IN" sz="3200" i="1" dirty="0">
              <a:solidFill>
                <a:schemeClr val="tx1"/>
              </a:solidFill>
              <a:latin typeface="Times New Roman" panose="02020603050405020304" pitchFamily="18" charset="0"/>
              <a:cs typeface="Times New Roman" panose="02020603050405020304" pitchFamily="18" charset="0"/>
            </a:endParaRPr>
          </a:p>
        </p:txBody>
      </p:sp>
      <p:sp>
        <p:nvSpPr>
          <p:cNvPr id="24" name="Scroll: Horizontal 23">
            <a:extLst>
              <a:ext uri="{FF2B5EF4-FFF2-40B4-BE49-F238E27FC236}">
                <a16:creationId xmlns:a16="http://schemas.microsoft.com/office/drawing/2014/main" id="{8DD6DA9F-9F76-4C53-17B8-6804BB69C132}"/>
              </a:ext>
            </a:extLst>
          </p:cNvPr>
          <p:cNvSpPr/>
          <p:nvPr/>
        </p:nvSpPr>
        <p:spPr>
          <a:xfrm>
            <a:off x="752475" y="28580"/>
            <a:ext cx="2778299" cy="1522488"/>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AGENDA</a:t>
            </a:r>
            <a:endPar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ACHIEVEMENT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INCREMENT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Effectively considers multiple perspectives and approaches before making decisions</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Displayed a consistently strong ability to tackle challenging problems efficiently</a:t>
            </a:r>
          </a:p>
          <a:p>
            <a:pPr algn="ctr"/>
            <a:endParaRPr lang="en-IN" i="1" dirty="0">
              <a:latin typeface="Times New Roman" panose="02020603050405020304" pitchFamily="18" charset="0"/>
              <a:ea typeface="Tisa Offc Serif Pro" panose="02000000000000000000" pitchFamily="2" charset="0"/>
              <a:cs typeface="Times New Roman" panose="02020603050405020304" pitchFamily="18" charset="0"/>
            </a:endParaRPr>
          </a:p>
        </p:txBody>
      </p:sp>
      <p:sp>
        <p:nvSpPr>
          <p:cNvPr id="11" name="Speech Bubble: Oval 10">
            <a:extLst>
              <a:ext uri="{FF2B5EF4-FFF2-40B4-BE49-F238E27FC236}">
                <a16:creationId xmlns:a16="http://schemas.microsoft.com/office/drawing/2014/main" id="{3E63E41F-F589-485A-269A-A51537381433}"/>
              </a:ext>
            </a:extLst>
          </p:cNvPr>
          <p:cNvSpPr/>
          <p:nvPr/>
        </p:nvSpPr>
        <p:spPr>
          <a:xfrm rot="20625025">
            <a:off x="721074" y="187347"/>
            <a:ext cx="3117039" cy="1983836"/>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7">
            <a:extLst>
              <a:ext uri="{FF2B5EF4-FFF2-40B4-BE49-F238E27FC236}">
                <a16:creationId xmlns:a16="http://schemas.microsoft.com/office/drawing/2014/main" id="{0B7495C3-B3EB-474A-E22F-BEB4E824C871}"/>
              </a:ext>
            </a:extLst>
          </p:cNvPr>
          <p:cNvSpPr txBox="1">
            <a:spLocks/>
          </p:cNvSpPr>
          <p:nvPr/>
        </p:nvSpPr>
        <p:spPr>
          <a:xfrm rot="20336560">
            <a:off x="-1427151" y="778774"/>
            <a:ext cx="6349977" cy="1137491"/>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P</a:t>
            </a:r>
            <a:r>
              <a:rPr lang="en-GB" b="1" spc="15" dirty="0">
                <a:solidFill>
                  <a:schemeClr val="tx1"/>
                </a:solidFill>
                <a:latin typeface="Berlin Sans FB Demi" panose="020E0802020502020306" pitchFamily="34" charset="0"/>
                <a:ea typeface="Baguet Script" panose="02000000000000000000" pitchFamily="2" charset="0"/>
              </a:rPr>
              <a:t>ROB</a:t>
            </a:r>
            <a:r>
              <a:rPr lang="en-GB" b="1" spc="55" dirty="0">
                <a:solidFill>
                  <a:schemeClr val="tx1"/>
                </a:solidFill>
                <a:latin typeface="Berlin Sans FB Demi" panose="020E0802020502020306" pitchFamily="34" charset="0"/>
                <a:ea typeface="Baguet Script" panose="02000000000000000000" pitchFamily="2" charset="0"/>
              </a:rPr>
              <a:t>L</a:t>
            </a:r>
            <a:r>
              <a:rPr lang="en-GB" b="1" spc="-20" dirty="0">
                <a:solidFill>
                  <a:schemeClr val="tx1"/>
                </a:solidFill>
                <a:latin typeface="Berlin Sans FB Demi" panose="020E0802020502020306" pitchFamily="34" charset="0"/>
                <a:ea typeface="Baguet Script" panose="02000000000000000000" pitchFamily="2" charset="0"/>
              </a:rPr>
              <a:t>M</a:t>
            </a:r>
          </a:p>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STATEMENT </a:t>
            </a:r>
            <a:endParaRPr lang="en-GB" b="1" dirty="0">
              <a:solidFill>
                <a:schemeClr val="tx1"/>
              </a:solidFill>
              <a:latin typeface="Berlin Sans FB Demi" panose="020E0802020502020306" pitchFamily="34" charset="0"/>
              <a:ea typeface="Baguet Script" panose="02000000000000000000" pitchFamily="2" charset="0"/>
            </a:endParaRPr>
          </a:p>
        </p:txBody>
      </p:sp>
      <p:grpSp>
        <p:nvGrpSpPr>
          <p:cNvPr id="32" name="object 2">
            <a:extLst>
              <a:ext uri="{FF2B5EF4-FFF2-40B4-BE49-F238E27FC236}">
                <a16:creationId xmlns:a16="http://schemas.microsoft.com/office/drawing/2014/main" id="{76D5F1EA-9B5D-E0E6-D720-0E9814CAB4AD}"/>
              </a:ext>
            </a:extLst>
          </p:cNvPr>
          <p:cNvGrpSpPr/>
          <p:nvPr/>
        </p:nvGrpSpPr>
        <p:grpSpPr>
          <a:xfrm>
            <a:off x="8312944" y="2019300"/>
            <a:ext cx="2762250" cy="3257550"/>
            <a:chOff x="7991475" y="2933700"/>
            <a:chExt cx="2762250" cy="3257550"/>
          </a:xfrm>
        </p:grpSpPr>
        <p:sp>
          <p:nvSpPr>
            <p:cNvPr id="29" name="object 3">
              <a:extLst>
                <a:ext uri="{FF2B5EF4-FFF2-40B4-BE49-F238E27FC236}">
                  <a16:creationId xmlns:a16="http://schemas.microsoft.com/office/drawing/2014/main" id="{A3734E8C-9A65-499B-4B5E-CD16B7C9AF8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 name="object 4">
              <a:extLst>
                <a:ext uri="{FF2B5EF4-FFF2-40B4-BE49-F238E27FC236}">
                  <a16:creationId xmlns:a16="http://schemas.microsoft.com/office/drawing/2014/main" id="{79E0430B-4BD3-6F02-F67E-CB984C42981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31" name="object 5">
              <a:extLst>
                <a:ext uri="{FF2B5EF4-FFF2-40B4-BE49-F238E27FC236}">
                  <a16:creationId xmlns:a16="http://schemas.microsoft.com/office/drawing/2014/main" id="{C29FBD31-AF28-5040-438F-23AA1D293EFD}"/>
                </a:ext>
              </a:extLst>
            </p:cNvPr>
            <p:cNvPicPr/>
            <p:nvPr/>
          </p:nvPicPr>
          <p:blipFill>
            <a:blip r:embed="rId2" cstate="print"/>
            <a:stretch>
              <a:fillRect/>
            </a:stretch>
          </p:blipFill>
          <p:spPr>
            <a:xfrm>
              <a:off x="7991475" y="2933700"/>
              <a:ext cx="2762250" cy="3257550"/>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nchor="t">
            <a:spAutoFit/>
          </a:bodyPr>
          <a:lstStyle/>
          <a:p>
            <a:pPr marL="12700" algn="ctr">
              <a:lnSpc>
                <a:spcPct val="100000"/>
              </a:lnSpc>
              <a:spcBef>
                <a:spcPts val="130"/>
              </a:spcBef>
              <a:tabLst>
                <a:tab pos="2642870" algn="l"/>
              </a:tabLst>
            </a:pPr>
            <a:r>
              <a:rPr sz="4400" b="1" u="sng" spc="5" dirty="0">
                <a:solidFill>
                  <a:schemeClr val="bg1"/>
                </a:solidFill>
                <a:latin typeface="Aptos ExtraBold" panose="020B0004020202020204" pitchFamily="34" charset="0"/>
              </a:rPr>
              <a:t>PROJECT</a:t>
            </a:r>
            <a:r>
              <a:rPr lang="en-GB" sz="4400" b="1" u="sng" spc="5" dirty="0">
                <a:solidFill>
                  <a:schemeClr val="bg1"/>
                </a:solidFill>
                <a:latin typeface="Aptos ExtraBold" panose="020B0004020202020204" pitchFamily="34" charset="0"/>
              </a:rPr>
              <a:t> O</a:t>
            </a:r>
            <a:r>
              <a:rPr sz="4400" b="1" u="sng" spc="-20" dirty="0">
                <a:solidFill>
                  <a:schemeClr val="bg1"/>
                </a:solidFill>
                <a:latin typeface="Aptos ExtraBold" panose="020B0004020202020204" pitchFamily="34" charset="0"/>
              </a:rPr>
              <a:t>VERVIEW</a:t>
            </a:r>
            <a:endParaRPr sz="4400" b="1" u="sng">
              <a:solidFill>
                <a:schemeClr val="bg1"/>
              </a:solidFill>
              <a:latin typeface="Aptos ExtraBold" panose="020B0004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Aptos ExtraBold" panose="020B00040202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sz="2400" b="1" dirty="0">
                <a:solidFill>
                  <a:schemeClr val="tx1"/>
                </a:solidFill>
                <a:latin typeface="Aptos ExtraBold" panose="020B0004020202020204" pitchFamily="34" charset="0"/>
              </a:rPr>
              <a:t>Compare strengths and weaknesses. ...</a:t>
            </a:r>
          </a:p>
          <a:p>
            <a:pPr algn="ctr"/>
            <a:r>
              <a:rPr lang="en-US" sz="2400" b="1" dirty="0">
                <a:solidFill>
                  <a:schemeClr val="tx1"/>
                </a:solidFill>
                <a:latin typeface="Aptos ExtraBold" panose="020B0004020202020204" pitchFamily="34" charset="0"/>
              </a:rPr>
              <a:t>Recommend actionable goals. ...</a:t>
            </a:r>
            <a:endParaRPr lang="en-IN" sz="2400" b="1" dirty="0">
              <a:solidFill>
                <a:schemeClr val="tx1"/>
              </a:solidFill>
              <a:latin typeface="Aptos ExtraBold" panose="020B0004020202020204" pitchFamily="34" charset="0"/>
            </a:endParaRPr>
          </a:p>
        </p:txBody>
      </p:sp>
      <p:pic>
        <p:nvPicPr>
          <p:cNvPr id="17" name="Picture 16">
            <a:extLst>
              <a:ext uri="{FF2B5EF4-FFF2-40B4-BE49-F238E27FC236}">
                <a16:creationId xmlns:a16="http://schemas.microsoft.com/office/drawing/2014/main" id="{4AED62F9-E419-110B-3A39-EF4821C263E2}"/>
              </a:ext>
            </a:extLst>
          </p:cNvPr>
          <p:cNvPicPr>
            <a:picLocks noChangeAspect="1"/>
          </p:cNvPicPr>
          <p:nvPr/>
        </p:nvPicPr>
        <p:blipFill rotWithShape="1">
          <a:blip r:embed="rId2">
            <a:extLst>
              <a:ext uri="{28A0092B-C50C-407E-A947-70E740481C1C}">
                <a14:useLocalDpi xmlns:a14="http://schemas.microsoft.com/office/drawing/2010/main" val="0"/>
              </a:ext>
            </a:extLst>
          </a:blip>
          <a:srcRect l="-6019" r="-6019"/>
          <a:stretch/>
        </p:blipFill>
        <p:spPr>
          <a:xfrm>
            <a:off x="8382000" y="1176517"/>
            <a:ext cx="4019550" cy="50244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8046" y="505904"/>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bg1"/>
                </a:solidFill>
                <a:latin typeface="Baguet Script" pitchFamily="2" charset="0"/>
              </a:rPr>
              <a:t>W</a:t>
            </a:r>
            <a:r>
              <a:rPr sz="3200" b="1" spc="-20" dirty="0">
                <a:solidFill>
                  <a:schemeClr val="bg1"/>
                </a:solidFill>
                <a:latin typeface="Baguet Script" pitchFamily="2" charset="0"/>
              </a:rPr>
              <a:t>H</a:t>
            </a:r>
            <a:r>
              <a:rPr sz="3200" b="1" spc="20" dirty="0">
                <a:solidFill>
                  <a:schemeClr val="bg1"/>
                </a:solidFill>
                <a:latin typeface="Baguet Script" pitchFamily="2" charset="0"/>
              </a:rPr>
              <a:t>O</a:t>
            </a:r>
            <a:r>
              <a:rPr sz="3200" b="1" spc="-235" dirty="0">
                <a:solidFill>
                  <a:schemeClr val="bg1"/>
                </a:solidFill>
                <a:latin typeface="Baguet Script" pitchFamily="2" charset="0"/>
              </a:rPr>
              <a:t> </a:t>
            </a:r>
            <a:r>
              <a:rPr sz="3200" b="1" spc="-10" dirty="0">
                <a:solidFill>
                  <a:schemeClr val="bg1"/>
                </a:solidFill>
                <a:latin typeface="Baguet Script" pitchFamily="2" charset="0"/>
              </a:rPr>
              <a:t>AR</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10" dirty="0">
                <a:solidFill>
                  <a:schemeClr val="bg1"/>
                </a:solidFill>
                <a:latin typeface="Baguet Script" pitchFamily="2" charset="0"/>
              </a:rPr>
              <a:t>T</a:t>
            </a:r>
            <a:r>
              <a:rPr sz="3200" b="1" spc="-15" dirty="0">
                <a:solidFill>
                  <a:schemeClr val="bg1"/>
                </a:solidFill>
                <a:latin typeface="Baguet Script" pitchFamily="2" charset="0"/>
              </a:rPr>
              <a:t>H</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20" dirty="0">
                <a:solidFill>
                  <a:schemeClr val="bg1"/>
                </a:solidFill>
                <a:latin typeface="Baguet Script" pitchFamily="2" charset="0"/>
              </a:rPr>
              <a:t>E</a:t>
            </a:r>
            <a:r>
              <a:rPr sz="3200" b="1" spc="30" dirty="0">
                <a:solidFill>
                  <a:schemeClr val="bg1"/>
                </a:solidFill>
                <a:latin typeface="Baguet Script" pitchFamily="2" charset="0"/>
              </a:rPr>
              <a:t>N</a:t>
            </a:r>
            <a:r>
              <a:rPr sz="3200" b="1" spc="15" dirty="0">
                <a:solidFill>
                  <a:schemeClr val="bg1"/>
                </a:solidFill>
                <a:latin typeface="Baguet Script" pitchFamily="2" charset="0"/>
              </a:rPr>
              <a:t>D</a:t>
            </a:r>
            <a:r>
              <a:rPr sz="3200" b="1" spc="-45" dirty="0">
                <a:solidFill>
                  <a:schemeClr val="bg1"/>
                </a:solidFill>
                <a:latin typeface="Baguet Script" pitchFamily="2" charset="0"/>
              </a:rPr>
              <a:t> </a:t>
            </a:r>
            <a:r>
              <a:rPr sz="3200" b="1" dirty="0">
                <a:solidFill>
                  <a:schemeClr val="bg1"/>
                </a:solidFill>
                <a:latin typeface="Baguet Script" pitchFamily="2" charset="0"/>
              </a:rPr>
              <a:t>U</a:t>
            </a:r>
            <a:r>
              <a:rPr sz="3200" b="1" spc="10" dirty="0">
                <a:solidFill>
                  <a:schemeClr val="bg1"/>
                </a:solidFill>
                <a:latin typeface="Baguet Script" pitchFamily="2" charset="0"/>
              </a:rPr>
              <a:t>S</a:t>
            </a:r>
            <a:r>
              <a:rPr sz="3200" b="1" spc="-25" dirty="0">
                <a:solidFill>
                  <a:schemeClr val="bg1"/>
                </a:solidFill>
                <a:latin typeface="Baguet Script" pitchFamily="2" charset="0"/>
              </a:rPr>
              <a:t>E</a:t>
            </a:r>
            <a:r>
              <a:rPr sz="3200" b="1" spc="-10" dirty="0">
                <a:solidFill>
                  <a:schemeClr val="bg1"/>
                </a:solidFill>
                <a:latin typeface="Baguet Script" pitchFamily="2" charset="0"/>
              </a:rPr>
              <a:t>R</a:t>
            </a:r>
            <a:r>
              <a:rPr sz="3200" b="1" spc="5" dirty="0">
                <a:solidFill>
                  <a:schemeClr val="bg1"/>
                </a:solidFill>
                <a:latin typeface="Baguet Script" pitchFamily="2" charset="0"/>
              </a:rPr>
              <a:t>S?</a:t>
            </a:r>
            <a:endParaRPr sz="3200" b="1">
              <a:solidFill>
                <a:schemeClr val="bg1"/>
              </a:solidFill>
              <a:latin typeface="Baguet Script" pitchFamily="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078" y="482941"/>
            <a:ext cx="1860243" cy="1750817"/>
          </a:xfrm>
          <a:prstGeom prst="rect">
            <a:avLst/>
          </a:prstGeom>
        </p:spPr>
      </p:pic>
      <p:sp>
        <p:nvSpPr>
          <p:cNvPr id="9" name="AutoShape 2" descr="Organizational Chart - What is an Organization Chart? Definition, Types,  Tips, Tutorial, and Examples">
            <a:extLst>
              <a:ext uri="{FF2B5EF4-FFF2-40B4-BE49-F238E27FC236}">
                <a16:creationId xmlns:a16="http://schemas.microsoft.com/office/drawing/2014/main" id="{A88064B0-4301-1585-46D8-70DA45D015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62FA15CE-FC03-80D3-1824-9DD4F533F8E2}"/>
              </a:ext>
            </a:extLst>
          </p:cNvPr>
          <p:cNvPicPr>
            <a:picLocks noChangeAspect="1"/>
          </p:cNvPicPr>
          <p:nvPr/>
        </p:nvPicPr>
        <p:blipFill>
          <a:blip r:embed="rId3"/>
          <a:stretch>
            <a:fillRect/>
          </a:stretch>
        </p:blipFill>
        <p:spPr>
          <a:xfrm>
            <a:off x="24581" y="1371600"/>
            <a:ext cx="8915400" cy="5486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299"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Aptos ExtraBold" panose="020B0004020202020204" pitchFamily="34" charset="0"/>
              </a:rPr>
              <a:t>O</a:t>
            </a:r>
            <a:r>
              <a:rPr sz="3600" b="1" spc="25" dirty="0">
                <a:latin typeface="Aptos ExtraBold" panose="020B0004020202020204" pitchFamily="34" charset="0"/>
              </a:rPr>
              <a:t>U</a:t>
            </a:r>
            <a:r>
              <a:rPr sz="3600" b="1" dirty="0">
                <a:latin typeface="Aptos ExtraBold" panose="020B0004020202020204" pitchFamily="34" charset="0"/>
              </a:rPr>
              <a:t>R</a:t>
            </a:r>
            <a:r>
              <a:rPr sz="3600" b="1" spc="5" dirty="0">
                <a:latin typeface="Aptos ExtraBold" panose="020B0004020202020204" pitchFamily="34" charset="0"/>
              </a:rPr>
              <a:t> </a:t>
            </a:r>
            <a:r>
              <a:rPr sz="3600" b="1" spc="25" dirty="0">
                <a:latin typeface="Aptos ExtraBold" panose="020B0004020202020204" pitchFamily="34" charset="0"/>
              </a:rPr>
              <a:t>S</a:t>
            </a:r>
            <a:r>
              <a:rPr sz="3600" b="1" spc="10" dirty="0">
                <a:latin typeface="Aptos ExtraBold" panose="020B0004020202020204" pitchFamily="34" charset="0"/>
              </a:rPr>
              <a:t>O</a:t>
            </a:r>
            <a:r>
              <a:rPr sz="3600" b="1" spc="25" dirty="0">
                <a:latin typeface="Aptos ExtraBold" panose="020B0004020202020204" pitchFamily="34" charset="0"/>
              </a:rPr>
              <a:t>LU</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r>
              <a:rPr sz="3600" b="1" spc="-345" dirty="0">
                <a:latin typeface="Aptos ExtraBold" panose="020B0004020202020204" pitchFamily="34" charset="0"/>
              </a:rPr>
              <a:t> </a:t>
            </a:r>
            <a:r>
              <a:rPr sz="3600" b="1" spc="-35" dirty="0">
                <a:latin typeface="Aptos ExtraBold" panose="020B0004020202020204" pitchFamily="34" charset="0"/>
              </a:rPr>
              <a:t>A</a:t>
            </a:r>
            <a:r>
              <a:rPr sz="3600" b="1" spc="-5" dirty="0">
                <a:latin typeface="Aptos ExtraBold" panose="020B0004020202020204" pitchFamily="34" charset="0"/>
              </a:rPr>
              <a:t>N</a:t>
            </a:r>
            <a:r>
              <a:rPr sz="3600" b="1" dirty="0">
                <a:latin typeface="Aptos ExtraBold" panose="020B0004020202020204" pitchFamily="34" charset="0"/>
              </a:rPr>
              <a:t>D</a:t>
            </a:r>
            <a:r>
              <a:rPr sz="3600" b="1" spc="35" dirty="0">
                <a:latin typeface="Aptos ExtraBold" panose="020B0004020202020204" pitchFamily="34" charset="0"/>
              </a:rPr>
              <a:t> </a:t>
            </a:r>
            <a:r>
              <a:rPr sz="3600" b="1" spc="-30" dirty="0">
                <a:latin typeface="Aptos ExtraBold" panose="020B0004020202020204" pitchFamily="34" charset="0"/>
              </a:rPr>
              <a:t>I</a:t>
            </a:r>
            <a:r>
              <a:rPr sz="3600" b="1" spc="-35" dirty="0">
                <a:latin typeface="Aptos ExtraBold" panose="020B0004020202020204" pitchFamily="34" charset="0"/>
              </a:rPr>
              <a:t>T</a:t>
            </a:r>
            <a:r>
              <a:rPr sz="3600" b="1" dirty="0">
                <a:latin typeface="Aptos ExtraBold" panose="020B0004020202020204" pitchFamily="34" charset="0"/>
              </a:rPr>
              <a:t>S</a:t>
            </a:r>
            <a:r>
              <a:rPr sz="3600" b="1" spc="60" dirty="0">
                <a:latin typeface="Aptos ExtraBold" panose="020B0004020202020204" pitchFamily="34" charset="0"/>
              </a:rPr>
              <a:t> </a:t>
            </a:r>
            <a:r>
              <a:rPr sz="3600" b="1" spc="-295" dirty="0">
                <a:latin typeface="Aptos ExtraBold" panose="020B0004020202020204" pitchFamily="34" charset="0"/>
              </a:rPr>
              <a:t>V</a:t>
            </a:r>
            <a:r>
              <a:rPr sz="3600" b="1" spc="-35" dirty="0">
                <a:latin typeface="Aptos ExtraBold" panose="020B0004020202020204" pitchFamily="34" charset="0"/>
              </a:rPr>
              <a:t>A</a:t>
            </a:r>
            <a:r>
              <a:rPr sz="3600" b="1" spc="25" dirty="0">
                <a:latin typeface="Aptos ExtraBold" panose="020B0004020202020204" pitchFamily="34" charset="0"/>
              </a:rPr>
              <a:t>LU</a:t>
            </a:r>
            <a:r>
              <a:rPr sz="3600" b="1" dirty="0">
                <a:latin typeface="Aptos ExtraBold" panose="020B0004020202020204" pitchFamily="34" charset="0"/>
              </a:rPr>
              <a:t>E</a:t>
            </a:r>
            <a:r>
              <a:rPr sz="3600" b="1" spc="-65" dirty="0">
                <a:latin typeface="Aptos ExtraBold" panose="020B0004020202020204" pitchFamily="34" charset="0"/>
              </a:rPr>
              <a:t> </a:t>
            </a:r>
            <a:r>
              <a:rPr sz="3600" b="1" spc="-15" dirty="0">
                <a:latin typeface="Aptos ExtraBold" panose="020B0004020202020204" pitchFamily="34" charset="0"/>
              </a:rPr>
              <a:t>P</a:t>
            </a:r>
            <a:r>
              <a:rPr sz="3600" b="1" spc="-30" dirty="0">
                <a:latin typeface="Aptos ExtraBold" panose="020B0004020202020204" pitchFamily="34" charset="0"/>
              </a:rPr>
              <a:t>R</a:t>
            </a:r>
            <a:r>
              <a:rPr sz="3600" b="1" spc="10" dirty="0">
                <a:latin typeface="Aptos ExtraBold" panose="020B0004020202020204" pitchFamily="34" charset="0"/>
              </a:rPr>
              <a:t>O</a:t>
            </a:r>
            <a:r>
              <a:rPr sz="3600" b="1" spc="-15" dirty="0">
                <a:latin typeface="Aptos ExtraBold" panose="020B0004020202020204" pitchFamily="34" charset="0"/>
              </a:rPr>
              <a:t>P</a:t>
            </a:r>
            <a:r>
              <a:rPr sz="3600" b="1" spc="10" dirty="0">
                <a:latin typeface="Aptos ExtraBold" panose="020B0004020202020204" pitchFamily="34" charset="0"/>
              </a:rPr>
              <a:t>O</a:t>
            </a:r>
            <a:r>
              <a:rPr sz="3600" b="1" spc="25" dirty="0">
                <a:latin typeface="Aptos ExtraBold" panose="020B0004020202020204" pitchFamily="34" charset="0"/>
              </a:rPr>
              <a:t>S</a:t>
            </a:r>
            <a:r>
              <a:rPr sz="3600" b="1" spc="-30" dirty="0">
                <a:latin typeface="Aptos ExtraBold" panose="020B0004020202020204" pitchFamily="34" charset="0"/>
              </a:rPr>
              <a:t>I</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467099" y="2019299"/>
            <a:ext cx="6067425" cy="4467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800" dirty="0"/>
              <a:t>CONDITIONAL FORMATTING-MISSING</a:t>
            </a:r>
          </a:p>
          <a:p>
            <a:pPr marL="342900" indent="-342900" algn="ctr">
              <a:buFont typeface="Wingdings" panose="05000000000000000000" pitchFamily="2" charset="2"/>
              <a:buChar char="v"/>
            </a:pPr>
            <a:r>
              <a:rPr lang="en-US" sz="2800" dirty="0"/>
              <a:t>FILTER-REMOVE</a:t>
            </a:r>
          </a:p>
          <a:p>
            <a:pPr marL="342900" indent="-342900" algn="ctr">
              <a:buFont typeface="Wingdings" panose="05000000000000000000" pitchFamily="2" charset="2"/>
              <a:buChar char="v"/>
            </a:pPr>
            <a:r>
              <a:rPr lang="en-US" sz="2800" dirty="0"/>
              <a:t>FORMULA-PERFORMANCE</a:t>
            </a:r>
          </a:p>
          <a:p>
            <a:pPr marL="342900" indent="-342900" algn="ctr">
              <a:buFont typeface="Wingdings" panose="05000000000000000000" pitchFamily="2" charset="2"/>
              <a:buChar char="v"/>
            </a:pPr>
            <a:r>
              <a:rPr lang="en-US" sz="2800" dirty="0"/>
              <a:t>PIVOT-SUMMARY</a:t>
            </a:r>
          </a:p>
          <a:p>
            <a:pPr marL="342900" indent="-342900" algn="ctr">
              <a:buFont typeface="Wingdings" panose="05000000000000000000" pitchFamily="2" charset="2"/>
              <a:buChar char="v"/>
            </a:pPr>
            <a:r>
              <a:rPr lang="en-US" sz="2800" dirty="0"/>
              <a:t>GRAPH-DATA VISUALIZTION</a:t>
            </a:r>
          </a:p>
          <a:p>
            <a:pPr marL="342900" indent="-342900" algn="ctr">
              <a:buFont typeface="Wingdings" panose="05000000000000000000" pitchFamily="2" charset="2"/>
              <a:buChar char="v"/>
            </a:pPr>
            <a:endParaRPr lang="en-IN"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Arial Black" panose="020B0604020202020204" pitchFamily="34" charset="0"/>
                <a:cs typeface="Arial Black" panose="020B0604020202020204" pitchFamily="34" charset="0"/>
              </a:rPr>
              <a:t>Dataset Description</a:t>
            </a:r>
          </a:p>
        </p:txBody>
      </p:sp>
      <p:sp>
        <p:nvSpPr>
          <p:cNvPr id="3" name="Rectangle 2"/>
          <p:cNvSpPr/>
          <p:nvPr/>
        </p:nvSpPr>
        <p:spPr>
          <a:xfrm>
            <a:off x="2009775" y="2097088"/>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
        <p:nvSpPr>
          <p:cNvPr id="7" name="Double Brace 6">
            <a:extLst>
              <a:ext uri="{FF2B5EF4-FFF2-40B4-BE49-F238E27FC236}">
                <a16:creationId xmlns:a16="http://schemas.microsoft.com/office/drawing/2014/main" id="{703BE3D3-B4B8-78EC-60B5-D5BCA3A6C513}"/>
              </a:ext>
            </a:extLst>
          </p:cNvPr>
          <p:cNvSpPr/>
          <p:nvPr/>
        </p:nvSpPr>
        <p:spPr>
          <a:xfrm>
            <a:off x="2393156" y="2514600"/>
            <a:ext cx="6625827" cy="2789634"/>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b="1"/>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862235"/>
            <a:ext cx="2459355" cy="2938613"/>
          </a:xfrm>
          <a:prstGeom prst="rect">
            <a:avLst/>
          </a:prstGeom>
          <a:effectLst>
            <a:glow rad="101600">
              <a:schemeClr val="accent3">
                <a:satMod val="175000"/>
                <a:alpha val="40000"/>
              </a:schemeClr>
            </a:glow>
          </a:effectLst>
          <a:scene3d>
            <a:camera prst="perspectiveContrastingRightFacing"/>
            <a:lightRig rig="threePt" dir="t"/>
          </a:scene3d>
          <a:sp3d prstMaterial="matte">
            <a:bevelB/>
          </a:sp3d>
        </p:spPr>
      </p:pic>
      <p:sp>
        <p:nvSpPr>
          <p:cNvPr id="7" name="object 7"/>
          <p:cNvSpPr txBox="1">
            <a:spLocks noGrp="1"/>
          </p:cNvSpPr>
          <p:nvPr>
            <p:ph type="title"/>
          </p:nvPr>
        </p:nvSpPr>
        <p:spPr>
          <a:xfrm>
            <a:off x="1054100" y="967790"/>
            <a:ext cx="8480425" cy="632224"/>
          </a:xfrm>
          <a:prstGeom prst="rect">
            <a:avLst/>
          </a:prstGeom>
        </p:spPr>
        <p:txBody>
          <a:bodyPr vert="horz" wrap="square" lIns="0" tIns="16510" rIns="0" bIns="0" rtlCol="0">
            <a:spAutoFit/>
          </a:bodyPr>
          <a:lstStyle/>
          <a:p>
            <a:pPr marL="12700">
              <a:lnSpc>
                <a:spcPct val="100000"/>
              </a:lnSpc>
              <a:spcBef>
                <a:spcPts val="130"/>
              </a:spcBef>
            </a:pPr>
            <a:r>
              <a:rPr sz="4000" b="1" u="sng" spc="15" dirty="0">
                <a:latin typeface="ADLaM Display" panose="02010000000000000000" pitchFamily="2" charset="0"/>
                <a:ea typeface="ADLaM Display" panose="02010000000000000000" pitchFamily="2" charset="0"/>
                <a:cs typeface="ADLaM Display" panose="02010000000000000000" pitchFamily="2" charset="0"/>
              </a:rPr>
              <a:t>THE</a:t>
            </a:r>
            <a:r>
              <a:rPr sz="4000" b="1" u="sng" spc="20" dirty="0">
                <a:latin typeface="ADLaM Display" panose="02010000000000000000" pitchFamily="2" charset="0"/>
                <a:ea typeface="ADLaM Display" panose="02010000000000000000" pitchFamily="2" charset="0"/>
                <a:cs typeface="ADLaM Display" panose="02010000000000000000" pitchFamily="2" charset="0"/>
              </a:rPr>
              <a:t> </a:t>
            </a:r>
            <a:r>
              <a:rPr lang="en-US" sz="4000" b="1" u="sng" spc="20" dirty="0">
                <a:latin typeface="ADLaM Display" panose="02010000000000000000" pitchFamily="2" charset="0"/>
                <a:ea typeface="ADLaM Display" panose="02010000000000000000" pitchFamily="2" charset="0"/>
                <a:cs typeface="ADLaM Display" panose="02010000000000000000" pitchFamily="2" charset="0"/>
              </a:rPr>
              <a:t>"</a:t>
            </a:r>
            <a:r>
              <a:rPr sz="4000" b="1" u="sng" spc="10" dirty="0">
                <a:latin typeface="ADLaM Display" panose="02010000000000000000" pitchFamily="2" charset="0"/>
                <a:ea typeface="ADLaM Display" panose="02010000000000000000" pitchFamily="2" charset="0"/>
                <a:cs typeface="ADLaM Display" panose="02010000000000000000" pitchFamily="2" charset="0"/>
              </a:rPr>
              <a:t>WOW</a:t>
            </a:r>
            <a:r>
              <a:rPr lang="en-US" sz="4000" b="1" u="sng" spc="10" dirty="0">
                <a:latin typeface="ADLaM Display" panose="02010000000000000000" pitchFamily="2" charset="0"/>
                <a:ea typeface="ADLaM Display" panose="02010000000000000000" pitchFamily="2" charset="0"/>
                <a:cs typeface="ADLaM Display" panose="02010000000000000000" pitchFamily="2" charset="0"/>
              </a:rPr>
              <a:t>"</a:t>
            </a:r>
            <a:r>
              <a:rPr sz="4000" b="1" u="sng" spc="85" dirty="0">
                <a:latin typeface="ADLaM Display" panose="02010000000000000000" pitchFamily="2" charset="0"/>
                <a:ea typeface="ADLaM Display" panose="02010000000000000000" pitchFamily="2" charset="0"/>
                <a:cs typeface="ADLaM Display" panose="02010000000000000000" pitchFamily="2" charset="0"/>
              </a:rPr>
              <a:t> </a:t>
            </a:r>
            <a:r>
              <a:rPr sz="4000" b="1" u="sng" spc="10" dirty="0">
                <a:latin typeface="ADLaM Display" panose="02010000000000000000" pitchFamily="2" charset="0"/>
                <a:ea typeface="ADLaM Display" panose="02010000000000000000" pitchFamily="2" charset="0"/>
                <a:cs typeface="ADLaM Display" panose="02010000000000000000" pitchFamily="2" charset="0"/>
              </a:rPr>
              <a:t>IN</a:t>
            </a:r>
            <a:r>
              <a:rPr sz="4000" b="1" u="sng" spc="-5" dirty="0">
                <a:latin typeface="ADLaM Display" panose="02010000000000000000" pitchFamily="2" charset="0"/>
                <a:ea typeface="ADLaM Display" panose="02010000000000000000" pitchFamily="2" charset="0"/>
                <a:cs typeface="ADLaM Display" panose="02010000000000000000" pitchFamily="2" charset="0"/>
              </a:rPr>
              <a:t> </a:t>
            </a:r>
            <a:r>
              <a:rPr sz="4000" b="1" u="sng" spc="15" dirty="0">
                <a:latin typeface="ADLaM Display" panose="02010000000000000000" pitchFamily="2" charset="0"/>
                <a:ea typeface="ADLaM Display" panose="02010000000000000000" pitchFamily="2" charset="0"/>
                <a:cs typeface="ADLaM Display" panose="02010000000000000000" pitchFamily="2" charset="0"/>
              </a:rPr>
              <a:t>OUR</a:t>
            </a:r>
            <a:r>
              <a:rPr sz="4000" b="1" u="sng" spc="-10" dirty="0">
                <a:latin typeface="ADLaM Display" panose="02010000000000000000" pitchFamily="2" charset="0"/>
                <a:ea typeface="ADLaM Display" panose="02010000000000000000" pitchFamily="2" charset="0"/>
                <a:cs typeface="ADLaM Display" panose="02010000000000000000" pitchFamily="2" charset="0"/>
              </a:rPr>
              <a:t> </a:t>
            </a:r>
            <a:r>
              <a:rPr sz="4000" b="1" u="sng" spc="20" dirty="0">
                <a:latin typeface="ADLaM Display" panose="02010000000000000000" pitchFamily="2" charset="0"/>
                <a:ea typeface="ADLaM Display" panose="02010000000000000000" pitchFamily="2" charset="0"/>
                <a:cs typeface="ADLaM Display" panose="02010000000000000000" pitchFamily="2" charset="0"/>
              </a:rPr>
              <a:t>SOLUTION</a:t>
            </a:r>
            <a:endParaRPr sz="40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17450" y="2655699"/>
            <a:ext cx="9988367" cy="954107"/>
          </a:xfrm>
          <a:prstGeom prst="rect">
            <a:avLst/>
          </a:prstGeom>
          <a:noFill/>
        </p:spPr>
        <p:txBody>
          <a:bodyPr wrap="square" rtlCol="0">
            <a:spAutoFit/>
          </a:bodyPr>
          <a:lstStyle/>
          <a:p>
            <a:pPr>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45DA927-1C9A-E846-9E8E-FE5A599D96F0}"/>
              </a:ext>
            </a:extLst>
          </p:cNvPr>
          <p:cNvSpPr/>
          <p:nvPr/>
        </p:nvSpPr>
        <p:spPr>
          <a:xfrm>
            <a:off x="2983227" y="5531930"/>
            <a:ext cx="457198" cy="287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98AAB9E9-582A-B984-BDCF-14B3AC6284F6}"/>
              </a:ext>
            </a:extLst>
          </p:cNvPr>
          <p:cNvSpPr/>
          <p:nvPr/>
        </p:nvSpPr>
        <p:spPr>
          <a:xfrm>
            <a:off x="9943909" y="5029200"/>
            <a:ext cx="1219200" cy="18288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353</TotalTime>
  <Words>309</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ADLaM Display</vt:lpstr>
      <vt:lpstr>Algerian</vt:lpstr>
      <vt:lpstr>Aptos ExtraBold</vt:lpstr>
      <vt:lpstr>Arial</vt:lpstr>
      <vt:lpstr>Arial Black</vt:lpstr>
      <vt:lpstr>Baguet Script</vt:lpstr>
      <vt:lpstr>Berlin Sans FB Demi</vt:lpstr>
      <vt:lpstr>Calibri</vt:lpstr>
      <vt:lpstr>Roboto</vt:lpstr>
      <vt:lpstr>Times New Roman</vt:lpstr>
      <vt:lpstr>Tisa Offc Serif Pro</vt:lpstr>
      <vt:lpstr>Trebuchet MS</vt:lpstr>
      <vt:lpstr>Tw Cen MT</vt:lpstr>
      <vt:lpstr>Wingdings</vt:lpstr>
      <vt:lpstr>Droplet</vt:lpstr>
      <vt:lpstr>Employee Data Analysis using Excel  </vt:lpstr>
      <vt:lpstr>PROJECT TITLE</vt:lpstr>
      <vt:lpstr>AGENDA</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SAASC LIBRARY</cp:lastModifiedBy>
  <cp:revision>30</cp:revision>
  <dcterms:created xsi:type="dcterms:W3CDTF">2024-03-29T15:07:22Z</dcterms:created>
  <dcterms:modified xsi:type="dcterms:W3CDTF">2024-09-09T08:14:15Z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