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74" r:id="rId1"/>
  </p:sldMasterIdLst>
  <p:notesMasterIdLst>
    <p:notesMasterId r:id="rId18"/>
  </p:notesMasterIdLst>
  <p:handoutMasterIdLst>
    <p:handoutMasterId r:id="rId19"/>
  </p:handout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114" d="100"/>
          <a:sy n="114" d="100"/>
        </p:scale>
        <p:origin x="108" y="378"/>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handoutMaster" Target="handoutMasters/handout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charts/_rels/chart1.xml.rels><?xml version="1.0" encoding="UTF-8" standalone="yes"?>
<Relationships xmlns="http://schemas.openxmlformats.org/package/2006/relationships"><Relationship Id="rId3" Type="http://schemas.openxmlformats.org/officeDocument/2006/relationships/oleObject" Target="Employee%20salary%20data%20analysis%20project-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salary data analysis project-1.xlsx]Sheet 2!PivotTable1</c:name>
    <c:fmtId val="-1"/>
  </c:pivotSource>
  <c:chart>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 high</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 2'!$A$5:$A$12</c:f>
              <c:strCache>
                <c:ptCount val="7"/>
                <c:pt idx="0">
                  <c:v>Admin</c:v>
                </c:pt>
                <c:pt idx="1">
                  <c:v>Engineering</c:v>
                </c:pt>
                <c:pt idx="2">
                  <c:v>Finance</c:v>
                </c:pt>
                <c:pt idx="3">
                  <c:v>HR</c:v>
                </c:pt>
                <c:pt idx="4">
                  <c:v>IT</c:v>
                </c:pt>
                <c:pt idx="5">
                  <c:v>Marketing</c:v>
                </c:pt>
                <c:pt idx="6">
                  <c:v>Sales</c:v>
                </c:pt>
              </c:strCache>
            </c:strRef>
          </c:cat>
          <c:val>
            <c:numRef>
              <c:f>'Sheet 2'!$B$5:$B$12</c:f>
              <c:numCache>
                <c:formatCode>General</c:formatCode>
                <c:ptCount val="7"/>
                <c:pt idx="0">
                  <c:v>133</c:v>
                </c:pt>
                <c:pt idx="1">
                  <c:v>377</c:v>
                </c:pt>
                <c:pt idx="2">
                  <c:v>436</c:v>
                </c:pt>
                <c:pt idx="3">
                  <c:v>144</c:v>
                </c:pt>
                <c:pt idx="4">
                  <c:v>647</c:v>
                </c:pt>
                <c:pt idx="5">
                  <c:v>424</c:v>
                </c:pt>
                <c:pt idx="6">
                  <c:v>237</c:v>
                </c:pt>
              </c:numCache>
            </c:numRef>
          </c:val>
          <c:extLst>
            <c:ext xmlns:c16="http://schemas.microsoft.com/office/drawing/2014/chart" uri="{C3380CC4-5D6E-409C-BE32-E72D297353CC}">
              <c16:uniqueId val="{00000000-4AE5-1C47-99FC-9D34980E3AE7}"/>
            </c:ext>
          </c:extLst>
        </c:ser>
        <c:ser>
          <c:idx val="1"/>
          <c:order val="1"/>
          <c:tx>
            <c:strRef>
              <c:f>'Sheet 2'!$C$3:$C$4</c:f>
              <c:strCache>
                <c:ptCount val="1"/>
                <c:pt idx="0">
                  <c:v>low</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 2'!$A$5:$A$12</c:f>
              <c:strCache>
                <c:ptCount val="7"/>
                <c:pt idx="0">
                  <c:v>Admin</c:v>
                </c:pt>
                <c:pt idx="1">
                  <c:v>Engineering</c:v>
                </c:pt>
                <c:pt idx="2">
                  <c:v>Finance</c:v>
                </c:pt>
                <c:pt idx="3">
                  <c:v>HR</c:v>
                </c:pt>
                <c:pt idx="4">
                  <c:v>IT</c:v>
                </c:pt>
                <c:pt idx="5">
                  <c:v>Marketing</c:v>
                </c:pt>
                <c:pt idx="6">
                  <c:v>Sales</c:v>
                </c:pt>
              </c:strCache>
            </c:strRef>
          </c:cat>
          <c:val>
            <c:numRef>
              <c:f>'Sheet 2'!$C$5:$C$12</c:f>
              <c:numCache>
                <c:formatCode>General</c:formatCode>
                <c:ptCount val="7"/>
                <c:pt idx="0">
                  <c:v>126</c:v>
                </c:pt>
                <c:pt idx="1">
                  <c:v>16</c:v>
                </c:pt>
                <c:pt idx="2">
                  <c:v>104</c:v>
                </c:pt>
                <c:pt idx="3">
                  <c:v>34</c:v>
                </c:pt>
                <c:pt idx="6">
                  <c:v>111</c:v>
                </c:pt>
              </c:numCache>
            </c:numRef>
          </c:val>
          <c:extLst>
            <c:ext xmlns:c16="http://schemas.microsoft.com/office/drawing/2014/chart" uri="{C3380CC4-5D6E-409C-BE32-E72D297353CC}">
              <c16:uniqueId val="{00000001-4AE5-1C47-99FC-9D34980E3AE7}"/>
            </c:ext>
          </c:extLst>
        </c:ser>
        <c:ser>
          <c:idx val="2"/>
          <c:order val="2"/>
          <c:tx>
            <c:strRef>
              <c:f>'Sheet 2'!$D$3:$D$4</c:f>
              <c:strCache>
                <c:ptCount val="1"/>
                <c:pt idx="0">
                  <c:v>med</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 2'!$A$5:$A$12</c:f>
              <c:strCache>
                <c:ptCount val="7"/>
                <c:pt idx="0">
                  <c:v>Admin</c:v>
                </c:pt>
                <c:pt idx="1">
                  <c:v>Engineering</c:v>
                </c:pt>
                <c:pt idx="2">
                  <c:v>Finance</c:v>
                </c:pt>
                <c:pt idx="3">
                  <c:v>HR</c:v>
                </c:pt>
                <c:pt idx="4">
                  <c:v>IT</c:v>
                </c:pt>
                <c:pt idx="5">
                  <c:v>Marketing</c:v>
                </c:pt>
                <c:pt idx="6">
                  <c:v>Sales</c:v>
                </c:pt>
              </c:strCache>
            </c:strRef>
          </c:cat>
          <c:val>
            <c:numRef>
              <c:f>'Sheet 2'!$D$5:$D$12</c:f>
              <c:numCache>
                <c:formatCode>General</c:formatCode>
                <c:ptCount val="7"/>
                <c:pt idx="0">
                  <c:v>274</c:v>
                </c:pt>
                <c:pt idx="1">
                  <c:v>196</c:v>
                </c:pt>
                <c:pt idx="2">
                  <c:v>448</c:v>
                </c:pt>
                <c:pt idx="3">
                  <c:v>298</c:v>
                </c:pt>
                <c:pt idx="4">
                  <c:v>333</c:v>
                </c:pt>
                <c:pt idx="5">
                  <c:v>421</c:v>
                </c:pt>
                <c:pt idx="6">
                  <c:v>291</c:v>
                </c:pt>
              </c:numCache>
            </c:numRef>
          </c:val>
          <c:extLst>
            <c:ext xmlns:c16="http://schemas.microsoft.com/office/drawing/2014/chart" uri="{C3380CC4-5D6E-409C-BE32-E72D297353CC}">
              <c16:uniqueId val="{00000002-4AE5-1C47-99FC-9D34980E3AE7}"/>
            </c:ext>
          </c:extLst>
        </c:ser>
        <c:dLbls>
          <c:showLegendKey val="0"/>
          <c:showVal val="0"/>
          <c:showCatName val="0"/>
          <c:showSerName val="0"/>
          <c:showPercent val="0"/>
          <c:showBubbleSize val="0"/>
        </c:dLbls>
        <c:gapWidth val="100"/>
        <c:overlap val="-24"/>
        <c:axId val="396333199"/>
        <c:axId val="396340399"/>
      </c:barChart>
      <c:catAx>
        <c:axId val="396333199"/>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340399"/>
        <c:crosses val="autoZero"/>
        <c:auto val="1"/>
        <c:lblAlgn val="ctr"/>
        <c:lblOffset val="100"/>
        <c:noMultiLvlLbl val="0"/>
      </c:catAx>
      <c:valAx>
        <c:axId val="396340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3331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FF58BA-24F3-4E0B-9630-2FD3683EF9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709B603-B8E7-49C5-A119-26AF4E2BFF8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7E5E31-8BDD-425B-A551-D63A71F002D9}" type="datetime1">
              <a:rPr lang="en-GB" smtClean="0"/>
              <a:t>31/08/2024</a:t>
            </a:fld>
            <a:endParaRPr lang="en-GB" dirty="0"/>
          </a:p>
        </p:txBody>
      </p:sp>
      <p:sp>
        <p:nvSpPr>
          <p:cNvPr id="4" name="Footer Placeholder 3">
            <a:extLst>
              <a:ext uri="{FF2B5EF4-FFF2-40B4-BE49-F238E27FC236}">
                <a16:creationId xmlns:a16="http://schemas.microsoft.com/office/drawing/2014/main" id="{B51916D7-9596-4347-9A55-B0115383C0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1AC0D1A2-3CDB-43B2-A241-F7A8CAC27F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AB3278-610A-482F-AF04-93693B9618E9}" type="slidenum">
              <a:rPr lang="en-GB" smtClean="0"/>
              <a:t>‹#›</a:t>
            </a:fld>
            <a:endParaRPr lang="en-GB"/>
          </a:p>
        </p:txBody>
      </p:sp>
    </p:spTree>
    <p:extLst>
      <p:ext uri="{BB962C8B-B14F-4D97-AF65-F5344CB8AC3E}">
        <p14:creationId xmlns:p14="http://schemas.microsoft.com/office/powerpoint/2010/main" val="3903133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B2B14F-ED20-468D-A54D-C292EB47EE27}" type="datetime1">
              <a:rPr lang="en-GB" smtClean="0"/>
              <a:pPr/>
              <a:t>31/08/2024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D7F003-CEF5-450E-BBF6-A21384B30EC8}" type="slidenum">
              <a:rPr lang="en-GB" noProof="0" smtClean="0"/>
              <a:t>‹#›</a:t>
            </a:fld>
            <a:endParaRPr lang="en-GB" noProof="0"/>
          </a:p>
        </p:txBody>
      </p:sp>
    </p:spTree>
    <p:extLst>
      <p:ext uri="{BB962C8B-B14F-4D97-AF65-F5344CB8AC3E}">
        <p14:creationId xmlns:p14="http://schemas.microsoft.com/office/powerpoint/2010/main" val="15752224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4D7F003-CEF5-450E-BBF6-A21384B30EC8}" type="slidenum">
              <a:rPr lang="en-GB" smtClean="0"/>
              <a:t>1</a:t>
            </a:fld>
            <a:endParaRPr lang="en-GB"/>
          </a:p>
        </p:txBody>
      </p:sp>
    </p:spTree>
    <p:extLst>
      <p:ext uri="{BB962C8B-B14F-4D97-AF65-F5344CB8AC3E}">
        <p14:creationId xmlns:p14="http://schemas.microsoft.com/office/powerpoint/2010/main" val="3400437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788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56853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54170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3573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9294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380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52268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80248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56135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19302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61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8/31/2024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5868734"/>
      </p:ext>
    </p:extLst>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hyperlink" Target="http://www.Kaggle.com" TargetMode="External"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6.xml" /><Relationship Id="rId4" Type="http://schemas.openxmlformats.org/officeDocument/2006/relationships/image" Target="../media/image4.jpeg" /></Relationships>
</file>

<file path=ppt/slides/_rels/slide7.xml.rels><?xml version="1.0" encoding="UTF-8" standalone="yes"?>
<Relationships xmlns="http://schemas.openxmlformats.org/package/2006/relationships"><Relationship Id="rId3" Type="http://schemas.openxmlformats.org/officeDocument/2006/relationships/image" Target="../media/image6.tmp" /><Relationship Id="rId2" Type="http://schemas.openxmlformats.org/officeDocument/2006/relationships/image" Target="../media/image5.jpe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8625" y="1214438"/>
            <a:ext cx="11334749" cy="1012032"/>
          </a:xfrm>
        </p:spPr>
        <p:txBody>
          <a:bodyPr rtlCol="0"/>
          <a:lstStyle/>
          <a:p>
            <a:pPr rtl="0"/>
            <a:r>
              <a:rPr lang="en-US" sz="4000" b="1" dirty="0"/>
              <a:t>Employee Data analysis using Excel </a:t>
            </a:r>
            <a:endParaRPr lang="en-GB" sz="4000" b="1" dirty="0"/>
          </a:p>
        </p:txBody>
      </p:sp>
      <p:sp>
        <p:nvSpPr>
          <p:cNvPr id="3" name="Subtitle 2"/>
          <p:cNvSpPr>
            <a:spLocks noGrp="1"/>
          </p:cNvSpPr>
          <p:nvPr>
            <p:ph type="subTitle" idx="1"/>
          </p:nvPr>
        </p:nvSpPr>
        <p:spPr>
          <a:xfrm>
            <a:off x="845344" y="3429000"/>
            <a:ext cx="10073354" cy="2345532"/>
          </a:xfrm>
        </p:spPr>
        <p:txBody>
          <a:bodyPr rtlCol="0">
            <a:normAutofit fontScale="85000" lnSpcReduction="20000"/>
          </a:bodyPr>
          <a:lstStyle/>
          <a:p>
            <a:pPr algn="just" rtl="0"/>
            <a:r>
              <a:rPr lang="en-US" sz="2200" b="1" dirty="0">
                <a:solidFill>
                  <a:schemeClr val="bg2"/>
                </a:solidFill>
              </a:rPr>
              <a:t>Student Name:                  </a:t>
            </a:r>
            <a:r>
              <a:rPr lang="en-US" sz="2200" b="1" dirty="0" err="1">
                <a:solidFill>
                  <a:schemeClr val="bg2"/>
                </a:solidFill>
              </a:rPr>
              <a:t>Nivedha</a:t>
            </a:r>
            <a:r>
              <a:rPr lang="en-US" sz="2200" b="1" dirty="0">
                <a:solidFill>
                  <a:schemeClr val="bg2"/>
                </a:solidFill>
              </a:rPr>
              <a:t> S </a:t>
            </a:r>
          </a:p>
          <a:p>
            <a:pPr algn="just" rtl="0"/>
            <a:r>
              <a:rPr lang="en-US" sz="2200" b="1" dirty="0">
                <a:solidFill>
                  <a:schemeClr val="bg2"/>
                </a:solidFill>
              </a:rPr>
              <a:t>Register number:            122202452 </a:t>
            </a:r>
          </a:p>
          <a:p>
            <a:r>
              <a:rPr lang="en-US" sz="2200" b="1" dirty="0">
                <a:solidFill>
                  <a:schemeClr val="bg2"/>
                </a:solidFill>
              </a:rPr>
              <a:t>Naan </a:t>
            </a:r>
            <a:r>
              <a:rPr lang="en-US" sz="2200" b="1" dirty="0" err="1">
                <a:solidFill>
                  <a:schemeClr val="bg2"/>
                </a:solidFill>
              </a:rPr>
              <a:t>mudhalvan</a:t>
            </a:r>
            <a:r>
              <a:rPr lang="en-US" sz="2200" b="1" dirty="0">
                <a:solidFill>
                  <a:schemeClr val="bg2"/>
                </a:solidFill>
              </a:rPr>
              <a:t> ID:     </a:t>
            </a:r>
            <a:r>
              <a:rPr lang="en-GB" sz="2200" b="1" i="0" dirty="0">
                <a:solidFill>
                  <a:schemeClr val="bg1"/>
                </a:solidFill>
                <a:effectLst/>
              </a:rPr>
              <a:t>asunm1423122202452</a:t>
            </a:r>
          </a:p>
          <a:p>
            <a:pPr algn="just" rtl="0"/>
            <a:r>
              <a:rPr lang="en-US" sz="2200" b="1" dirty="0">
                <a:solidFill>
                  <a:schemeClr val="bg2"/>
                </a:solidFill>
              </a:rPr>
              <a:t>Department:                      </a:t>
            </a:r>
            <a:r>
              <a:rPr lang="en-US" sz="2200" b="1" dirty="0" err="1">
                <a:solidFill>
                  <a:schemeClr val="bg2"/>
                </a:solidFill>
              </a:rPr>
              <a:t>Bcom</a:t>
            </a:r>
            <a:r>
              <a:rPr lang="en-US" sz="2200" b="1" dirty="0">
                <a:solidFill>
                  <a:schemeClr val="bg2"/>
                </a:solidFill>
              </a:rPr>
              <a:t> (Corporate SECRETARYSHIP)</a:t>
            </a:r>
          </a:p>
          <a:p>
            <a:pPr algn="just" rtl="0"/>
            <a:r>
              <a:rPr lang="en-US" sz="2200" b="1" dirty="0">
                <a:solidFill>
                  <a:schemeClr val="bg2"/>
                </a:solidFill>
              </a:rPr>
              <a:t>College:                              </a:t>
            </a:r>
            <a:r>
              <a:rPr lang="en-US" sz="2200" b="1" dirty="0" err="1">
                <a:solidFill>
                  <a:schemeClr val="bg2"/>
                </a:solidFill>
              </a:rPr>
              <a:t>Dr.MGR</a:t>
            </a:r>
            <a:r>
              <a:rPr lang="en-US" sz="2200" b="1" dirty="0">
                <a:solidFill>
                  <a:schemeClr val="bg2"/>
                </a:solidFill>
              </a:rPr>
              <a:t>-Janaki college of arts and science    </a:t>
            </a:r>
          </a:p>
          <a:p>
            <a:pPr algn="just" rtl="0"/>
            <a:r>
              <a:rPr lang="en-US" sz="2200" b="1" dirty="0">
                <a:solidFill>
                  <a:schemeClr val="bg2"/>
                </a:solidFill>
              </a:rPr>
              <a:t>                                                for women </a:t>
            </a:r>
          </a:p>
          <a:p>
            <a:pPr algn="just" rtl="0"/>
            <a:endParaRPr lang="en-US" dirty="0">
              <a:solidFill>
                <a:schemeClr val="bg2"/>
              </a:solidFill>
            </a:endParaRPr>
          </a:p>
          <a:p>
            <a:pPr rtl="0"/>
            <a:endParaRPr lang="en-US" dirty="0"/>
          </a:p>
          <a:p>
            <a:pPr rtl="0"/>
            <a:endParaRPr lang="en-GB" dirty="0"/>
          </a:p>
        </p:txBody>
      </p:sp>
    </p:spTree>
    <p:extLst>
      <p:ext uri="{BB962C8B-B14F-4D97-AF65-F5344CB8AC3E}">
        <p14:creationId xmlns:p14="http://schemas.microsoft.com/office/powerpoint/2010/main" val="232367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B536-BE36-4317-7894-D8F195DB705E}"/>
              </a:ext>
            </a:extLst>
          </p:cNvPr>
          <p:cNvSpPr>
            <a:spLocks noGrp="1"/>
          </p:cNvSpPr>
          <p:nvPr>
            <p:ph type="title"/>
          </p:nvPr>
        </p:nvSpPr>
        <p:spPr/>
        <p:txBody>
          <a:bodyPr anchor="ctr">
            <a:normAutofit/>
          </a:bodyPr>
          <a:lstStyle/>
          <a:p>
            <a:pPr algn="ctr"/>
            <a:r>
              <a:rPr lang="en-US" sz="3200" b="1" dirty="0"/>
              <a:t>Dataset Description </a:t>
            </a:r>
          </a:p>
        </p:txBody>
      </p:sp>
      <p:sp>
        <p:nvSpPr>
          <p:cNvPr id="3" name="TextBox 2">
            <a:extLst>
              <a:ext uri="{FF2B5EF4-FFF2-40B4-BE49-F238E27FC236}">
                <a16:creationId xmlns:a16="http://schemas.microsoft.com/office/drawing/2014/main" id="{814DCA9E-1EFF-506C-FFF5-945862E9EFF3}"/>
              </a:ext>
            </a:extLst>
          </p:cNvPr>
          <p:cNvSpPr txBox="1"/>
          <p:nvPr/>
        </p:nvSpPr>
        <p:spPr>
          <a:xfrm>
            <a:off x="575894" y="2210574"/>
            <a:ext cx="11029616" cy="4647426"/>
          </a:xfrm>
          <a:prstGeom prst="rect">
            <a:avLst/>
          </a:prstGeom>
          <a:noFill/>
        </p:spPr>
        <p:txBody>
          <a:bodyPr wrap="square" rtlCol="0">
            <a:spAutoFit/>
          </a:bodyPr>
          <a:lstStyle/>
          <a:p>
            <a:pPr marL="285750" indent="-285750" algn="l">
              <a:buFont typeface="Arial" panose="020B0604020202020204" pitchFamily="34" charset="0"/>
              <a:buChar char="•"/>
            </a:pPr>
            <a:r>
              <a:rPr lang="en-US" sz="2000" dirty="0"/>
              <a:t>The dataset used for this analysis is downloaded from </a:t>
            </a:r>
            <a:r>
              <a:rPr lang="en-US" sz="2000" dirty="0">
                <a:hlinkClick r:id="rId2"/>
              </a:rPr>
              <a:t>www.Kaggle.com</a:t>
            </a:r>
            <a:r>
              <a:rPr lang="en-US" sz="2000" dirty="0"/>
              <a:t> .</a:t>
            </a:r>
          </a:p>
          <a:p>
            <a:pPr algn="l"/>
            <a:endParaRPr lang="en-US" sz="2000" dirty="0"/>
          </a:p>
          <a:p>
            <a:pPr marL="285750" indent="-285750" algn="l">
              <a:buFont typeface="Arial" panose="020B0604020202020204" pitchFamily="34" charset="0"/>
              <a:buChar char="•"/>
            </a:pPr>
            <a:r>
              <a:rPr lang="en-US" sz="2000" dirty="0"/>
              <a:t>There were 25 Columns in the dataset, only 10 columns were considered for the purpose of analysis.</a:t>
            </a:r>
          </a:p>
          <a:p>
            <a:pPr algn="l"/>
            <a:endParaRPr lang="en-US" sz="2000" dirty="0"/>
          </a:p>
          <a:p>
            <a:pPr marL="285750" indent="-285750" algn="l">
              <a:buFont typeface="Arial" panose="020B0604020202020204" pitchFamily="34" charset="0"/>
              <a:buChar char="•"/>
            </a:pPr>
            <a:r>
              <a:rPr lang="en-US" sz="2000" dirty="0"/>
              <a:t>There were 200+ rows in the dataset, only 100 entries were considered for the analysis.</a:t>
            </a:r>
          </a:p>
          <a:p>
            <a:pPr algn="l"/>
            <a:endParaRPr lang="en-US" dirty="0"/>
          </a:p>
          <a:p>
            <a:pPr marL="285750" indent="-285750" algn="l">
              <a:buFont typeface="Arial" panose="020B0604020202020204" pitchFamily="34" charset="0"/>
              <a:buChar char="•"/>
            </a:pPr>
            <a:r>
              <a:rPr lang="en-US" sz="2000" dirty="0"/>
              <a:t>The fields considered for the analysis are: </a:t>
            </a:r>
          </a:p>
          <a:p>
            <a:pPr algn="l"/>
            <a:r>
              <a:rPr lang="en-US" sz="2000" dirty="0"/>
              <a:t>    1.  Employee ID :  Numerical values </a:t>
            </a:r>
          </a:p>
          <a:p>
            <a:pPr algn="l"/>
            <a:r>
              <a:rPr lang="en-US" sz="2000" dirty="0"/>
              <a:t>    2.  Name :  Text based </a:t>
            </a:r>
          </a:p>
          <a:p>
            <a:pPr algn="l"/>
            <a:r>
              <a:rPr lang="en-US" sz="2000" dirty="0"/>
              <a:t>    3.  Department :  Text based </a:t>
            </a:r>
          </a:p>
          <a:p>
            <a:pPr algn="l"/>
            <a:r>
              <a:rPr lang="en-US" sz="2000" dirty="0"/>
              <a:t>                                  -  Finance, IT, Marketing, Admin, Sales, Engineering, Human Resource.</a:t>
            </a:r>
          </a:p>
          <a:p>
            <a:pPr algn="l"/>
            <a:r>
              <a:rPr lang="en-US" sz="2000" dirty="0"/>
              <a:t>    4.  Job title :  Text based </a:t>
            </a:r>
          </a:p>
          <a:p>
            <a:pPr algn="l"/>
            <a:r>
              <a:rPr lang="en-US" sz="2000" dirty="0"/>
              <a:t>                                  -  Engineer, Analyst, Manager, Assistant, Director, Clerk, Coordinator.</a:t>
            </a:r>
          </a:p>
          <a:p>
            <a:pPr algn="l"/>
            <a:endParaRPr lang="en-US" sz="2000" dirty="0"/>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212594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FBF2F-139C-C1E6-46B1-E67E598FF48C}"/>
              </a:ext>
            </a:extLst>
          </p:cNvPr>
          <p:cNvSpPr>
            <a:spLocks noGrp="1"/>
          </p:cNvSpPr>
          <p:nvPr>
            <p:ph type="title"/>
          </p:nvPr>
        </p:nvSpPr>
        <p:spPr/>
        <p:txBody>
          <a:bodyPr anchor="ctr">
            <a:normAutofit/>
          </a:bodyPr>
          <a:lstStyle/>
          <a:p>
            <a:pPr algn="ctr"/>
            <a:r>
              <a:rPr lang="en-US" sz="3200" b="1" dirty="0">
                <a:latin typeface="+mn-lt"/>
              </a:rPr>
              <a:t>Dataset Description </a:t>
            </a:r>
          </a:p>
        </p:txBody>
      </p:sp>
      <p:sp>
        <p:nvSpPr>
          <p:cNvPr id="3" name="TextBox 2">
            <a:extLst>
              <a:ext uri="{FF2B5EF4-FFF2-40B4-BE49-F238E27FC236}">
                <a16:creationId xmlns:a16="http://schemas.microsoft.com/office/drawing/2014/main" id="{F49730D8-7EFD-71D2-DD92-240FA0ABCCC5}"/>
              </a:ext>
            </a:extLst>
          </p:cNvPr>
          <p:cNvSpPr txBox="1"/>
          <p:nvPr/>
        </p:nvSpPr>
        <p:spPr>
          <a:xfrm>
            <a:off x="766394" y="2205038"/>
            <a:ext cx="11029616" cy="4093428"/>
          </a:xfrm>
          <a:prstGeom prst="rect">
            <a:avLst/>
          </a:prstGeom>
          <a:noFill/>
        </p:spPr>
        <p:txBody>
          <a:bodyPr wrap="square" rtlCol="0">
            <a:spAutoFit/>
          </a:bodyPr>
          <a:lstStyle/>
          <a:p>
            <a:pPr algn="l"/>
            <a:r>
              <a:rPr lang="en-US" sz="2000" dirty="0"/>
              <a:t>5.    Bonus :  Numerical values  </a:t>
            </a:r>
          </a:p>
          <a:p>
            <a:pPr algn="l"/>
            <a:r>
              <a:rPr lang="en-US" sz="2000" dirty="0"/>
              <a:t>                                   -  Amount in Rupees.</a:t>
            </a:r>
          </a:p>
          <a:p>
            <a:pPr algn="l"/>
            <a:r>
              <a:rPr lang="en-US" sz="2000" dirty="0"/>
              <a:t>6.    Years</a:t>
            </a:r>
            <a:r>
              <a:rPr lang="en-US" dirty="0"/>
              <a:t> </a:t>
            </a:r>
            <a:r>
              <a:rPr lang="en-US" sz="2000" dirty="0"/>
              <a:t>of</a:t>
            </a:r>
            <a:r>
              <a:rPr lang="en-US" dirty="0"/>
              <a:t> </a:t>
            </a:r>
            <a:r>
              <a:rPr lang="en-US" sz="2000" dirty="0"/>
              <a:t>experience :  Numerical values </a:t>
            </a:r>
          </a:p>
          <a:p>
            <a:pPr algn="l"/>
            <a:r>
              <a:rPr lang="en-US" sz="2000" dirty="0"/>
              <a:t>                                   -  No. of Years.</a:t>
            </a:r>
          </a:p>
          <a:p>
            <a:pPr marL="457200" indent="-457200" algn="l">
              <a:buAutoNum type="arabicPeriod" startAt="7"/>
            </a:pPr>
            <a:r>
              <a:rPr lang="en-US" sz="2000" dirty="0"/>
              <a:t>Joining date : Numerical values </a:t>
            </a:r>
          </a:p>
          <a:p>
            <a:pPr algn="l"/>
            <a:r>
              <a:rPr lang="en-US" sz="2000" dirty="0"/>
              <a:t>                                   -  Date/Month/Year.</a:t>
            </a:r>
          </a:p>
          <a:p>
            <a:pPr marL="457200" indent="-457200" algn="l">
              <a:buAutoNum type="arabicPeriod" startAt="8"/>
            </a:pPr>
            <a:r>
              <a:rPr lang="en-US" sz="2000" dirty="0"/>
              <a:t>Employee rating : Numerical values</a:t>
            </a:r>
          </a:p>
          <a:p>
            <a:pPr algn="l"/>
            <a:r>
              <a:rPr lang="en-US" sz="2000" dirty="0"/>
              <a:t>                                   - 1,2,3,4,5.</a:t>
            </a:r>
          </a:p>
          <a:p>
            <a:pPr marL="457200" indent="-457200" algn="l">
              <a:buAutoNum type="arabicPeriod" startAt="9"/>
            </a:pPr>
            <a:r>
              <a:rPr lang="en-US" sz="2000" dirty="0"/>
              <a:t>Employee salary : Numerical values</a:t>
            </a:r>
          </a:p>
          <a:p>
            <a:pPr algn="l"/>
            <a:r>
              <a:rPr lang="en-US" sz="2000" dirty="0"/>
              <a:t>                                   - Amount in Rupees.</a:t>
            </a:r>
          </a:p>
          <a:p>
            <a:pPr marL="457200" indent="-457200" algn="l">
              <a:buAutoNum type="arabicPeriod" startAt="10"/>
            </a:pPr>
            <a:r>
              <a:rPr lang="en-US" sz="2000" dirty="0"/>
              <a:t>Employee salary level : Text based</a:t>
            </a:r>
          </a:p>
          <a:p>
            <a:pPr algn="l"/>
            <a:r>
              <a:rPr lang="en-US" sz="2000" dirty="0"/>
              <a:t>                                   - High, Medium, Low.</a:t>
            </a:r>
          </a:p>
          <a:p>
            <a:pPr algn="l"/>
            <a:r>
              <a:rPr lang="en-US" sz="2000" dirty="0"/>
              <a:t>                       </a:t>
            </a:r>
            <a:endParaRPr lang="en-US" dirty="0"/>
          </a:p>
        </p:txBody>
      </p:sp>
    </p:spTree>
    <p:extLst>
      <p:ext uri="{BB962C8B-B14F-4D97-AF65-F5344CB8AC3E}">
        <p14:creationId xmlns:p14="http://schemas.microsoft.com/office/powerpoint/2010/main" val="2110408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BCC31-8D04-7399-B857-6EC24973C040}"/>
              </a:ext>
            </a:extLst>
          </p:cNvPr>
          <p:cNvSpPr>
            <a:spLocks noGrp="1"/>
          </p:cNvSpPr>
          <p:nvPr>
            <p:ph type="title"/>
          </p:nvPr>
        </p:nvSpPr>
        <p:spPr/>
        <p:txBody>
          <a:bodyPr anchor="ctr">
            <a:normAutofit/>
          </a:bodyPr>
          <a:lstStyle/>
          <a:p>
            <a:pPr algn="ctr"/>
            <a:r>
              <a:rPr lang="en-US" sz="3200" b="1" dirty="0"/>
              <a:t>The ‘wow’ in our solution </a:t>
            </a:r>
          </a:p>
        </p:txBody>
      </p:sp>
      <p:sp>
        <p:nvSpPr>
          <p:cNvPr id="3" name="TextBox 2">
            <a:extLst>
              <a:ext uri="{FF2B5EF4-FFF2-40B4-BE49-F238E27FC236}">
                <a16:creationId xmlns:a16="http://schemas.microsoft.com/office/drawing/2014/main" id="{41585648-AC29-1459-6F84-18AC189FD382}"/>
              </a:ext>
            </a:extLst>
          </p:cNvPr>
          <p:cNvSpPr txBox="1"/>
          <p:nvPr/>
        </p:nvSpPr>
        <p:spPr>
          <a:xfrm>
            <a:off x="929517" y="2585466"/>
            <a:ext cx="11140336" cy="2554545"/>
          </a:xfrm>
          <a:prstGeom prst="rect">
            <a:avLst/>
          </a:prstGeom>
          <a:noFill/>
        </p:spPr>
        <p:txBody>
          <a:bodyPr wrap="square" rtlCol="0">
            <a:spAutoFit/>
          </a:bodyPr>
          <a:lstStyle/>
          <a:p>
            <a:pPr marL="285750" indent="-285750" algn="l">
              <a:buFont typeface="Arial" panose="020B0604020202020204" pitchFamily="34" charset="0"/>
              <a:buChar char="•"/>
            </a:pPr>
            <a:r>
              <a:rPr lang="en-US" dirty="0"/>
              <a:t>  </a:t>
            </a:r>
            <a:r>
              <a:rPr lang="en-US" sz="2000" dirty="0"/>
              <a:t>Used IF analysis formula for calculating salary level:</a:t>
            </a:r>
          </a:p>
          <a:p>
            <a:pPr algn="l"/>
            <a:r>
              <a:rPr lang="en-US" sz="2000" dirty="0"/>
              <a:t>            </a:t>
            </a:r>
          </a:p>
          <a:p>
            <a:pPr algn="l"/>
            <a:r>
              <a:rPr lang="en-US" sz="2000" dirty="0"/>
              <a:t>          * The Formula : =IFS(I2&gt;=80000,” high”,I2&gt;=50000,”med”,I2&gt;=30000,”low”,TRUE,”Very Low”)</a:t>
            </a:r>
          </a:p>
          <a:p>
            <a:pPr algn="l"/>
            <a:r>
              <a:rPr lang="en-US" sz="2000" dirty="0"/>
              <a:t>          *  I2 – Column name and row number</a:t>
            </a:r>
          </a:p>
          <a:p>
            <a:pPr algn="l"/>
            <a:r>
              <a:rPr lang="en-US" sz="2000" dirty="0"/>
              <a:t>          *  80000, 50000, 30000 – Employee Salary (Amount in Rupees)</a:t>
            </a:r>
          </a:p>
          <a:p>
            <a:pPr algn="l"/>
            <a:r>
              <a:rPr lang="en-US" sz="2000" dirty="0"/>
              <a:t>          *  High, Med, low – Segregation of Salary level.</a:t>
            </a:r>
          </a:p>
          <a:p>
            <a:pPr algn="l"/>
            <a:endParaRPr lang="en-US" sz="2000" dirty="0"/>
          </a:p>
          <a:p>
            <a:pPr marL="342900" indent="-342900" algn="l">
              <a:buFont typeface="Arial" panose="020B0604020202020204" pitchFamily="34" charset="0"/>
              <a:buChar char="•"/>
            </a:pPr>
            <a:r>
              <a:rPr lang="en-US" sz="2000" dirty="0"/>
              <a:t>Used chart for pictorial representation of the data for making analysis more easier.</a:t>
            </a:r>
          </a:p>
        </p:txBody>
      </p:sp>
    </p:spTree>
    <p:extLst>
      <p:ext uri="{BB962C8B-B14F-4D97-AF65-F5344CB8AC3E}">
        <p14:creationId xmlns:p14="http://schemas.microsoft.com/office/powerpoint/2010/main" val="3089820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194CE-F1F6-5890-2F38-EA46CB703B4E}"/>
              </a:ext>
            </a:extLst>
          </p:cNvPr>
          <p:cNvSpPr>
            <a:spLocks noGrp="1"/>
          </p:cNvSpPr>
          <p:nvPr>
            <p:ph type="title"/>
          </p:nvPr>
        </p:nvSpPr>
        <p:spPr/>
        <p:txBody>
          <a:bodyPr anchor="ctr"/>
          <a:lstStyle/>
          <a:p>
            <a:pPr algn="ctr"/>
            <a:r>
              <a:rPr lang="en-US" sz="3200" b="1" dirty="0"/>
              <a:t>Modelling Approach</a:t>
            </a:r>
            <a:r>
              <a:rPr lang="en-US" dirty="0"/>
              <a:t> </a:t>
            </a:r>
          </a:p>
        </p:txBody>
      </p:sp>
      <p:sp>
        <p:nvSpPr>
          <p:cNvPr id="3" name="TextBox 2">
            <a:extLst>
              <a:ext uri="{FF2B5EF4-FFF2-40B4-BE49-F238E27FC236}">
                <a16:creationId xmlns:a16="http://schemas.microsoft.com/office/drawing/2014/main" id="{DD3CB8D5-AA55-BDCD-EB18-23BF5225D168}"/>
              </a:ext>
            </a:extLst>
          </p:cNvPr>
          <p:cNvSpPr txBox="1"/>
          <p:nvPr/>
        </p:nvSpPr>
        <p:spPr>
          <a:xfrm>
            <a:off x="766394" y="2214563"/>
            <a:ext cx="11029615" cy="3785652"/>
          </a:xfrm>
          <a:prstGeom prst="rect">
            <a:avLst/>
          </a:prstGeom>
          <a:noFill/>
        </p:spPr>
        <p:txBody>
          <a:bodyPr wrap="square" rtlCol="0">
            <a:spAutoFit/>
          </a:bodyPr>
          <a:lstStyle/>
          <a:p>
            <a:pPr algn="l"/>
            <a:r>
              <a:rPr lang="en-US" sz="2000" b="1" dirty="0"/>
              <a:t>Data Collection:</a:t>
            </a:r>
          </a:p>
          <a:p>
            <a:pPr marL="342900" indent="-342900" algn="l">
              <a:buFont typeface="Arial" panose="020B0604020202020204" pitchFamily="34" charset="0"/>
              <a:buChar char="•"/>
            </a:pPr>
            <a:r>
              <a:rPr lang="en-US" sz="2000" dirty="0"/>
              <a:t>Dataset used for the analysis is downloaded from </a:t>
            </a:r>
            <a:r>
              <a:rPr lang="en-US" sz="2000" dirty="0" err="1"/>
              <a:t>Kaggle</a:t>
            </a:r>
            <a:r>
              <a:rPr lang="en-US" sz="2000" dirty="0"/>
              <a:t> website.</a:t>
            </a:r>
          </a:p>
          <a:p>
            <a:pPr algn="l"/>
            <a:endParaRPr lang="en-US" sz="2000" dirty="0"/>
          </a:p>
          <a:p>
            <a:pPr algn="l"/>
            <a:r>
              <a:rPr lang="en-US" sz="2000" b="1" dirty="0"/>
              <a:t>Feature Collection:</a:t>
            </a:r>
          </a:p>
          <a:p>
            <a:pPr marL="342900" indent="-342900" algn="l">
              <a:buFont typeface="Arial" panose="020B0604020202020204" pitchFamily="34" charset="0"/>
              <a:buChar char="•"/>
            </a:pPr>
            <a:r>
              <a:rPr lang="en-US" sz="2000" dirty="0"/>
              <a:t>From the acquired database features like Employee ID, Name, Department, Job title, Date of joining, Bonus, Experience, Employee rating, Salary, Promotion details, Exit date were given.</a:t>
            </a:r>
          </a:p>
          <a:p>
            <a:pPr algn="l"/>
            <a:endParaRPr lang="en-US" sz="2000" b="1" dirty="0"/>
          </a:p>
          <a:p>
            <a:pPr algn="l"/>
            <a:r>
              <a:rPr lang="en-US" sz="2000" b="1" dirty="0"/>
              <a:t>Filtering of Data:</a:t>
            </a:r>
          </a:p>
          <a:p>
            <a:pPr marL="342900" indent="-342900" algn="l">
              <a:buFont typeface="Arial" panose="020B0604020202020204" pitchFamily="34" charset="0"/>
              <a:buChar char="•"/>
            </a:pPr>
            <a:r>
              <a:rPr lang="en-US" sz="2000" dirty="0"/>
              <a:t>From the collected database required features like Employee ID, Name, Department, Job title, Date of joining, Bonus, Experience, Employee rating, Salary</a:t>
            </a:r>
            <a:r>
              <a:rPr lang="en-US" sz="2000" b="1" dirty="0"/>
              <a:t>, </a:t>
            </a:r>
            <a:r>
              <a:rPr lang="en-US" sz="2000" dirty="0"/>
              <a:t>Salary level were filtered for the analysis.</a:t>
            </a:r>
          </a:p>
          <a:p>
            <a:pPr marL="342900" indent="-342900" algn="l">
              <a:buFont typeface="Arial" panose="020B0604020202020204" pitchFamily="34" charset="0"/>
              <a:buChar char="•"/>
            </a:pPr>
            <a:r>
              <a:rPr lang="en-US" sz="2000" dirty="0"/>
              <a:t>Removed columns which had missing values by using filter.</a:t>
            </a:r>
          </a:p>
          <a:p>
            <a:pPr algn="l"/>
            <a:endParaRPr lang="en-US" sz="2000" b="1" dirty="0"/>
          </a:p>
        </p:txBody>
      </p:sp>
    </p:spTree>
    <p:extLst>
      <p:ext uri="{BB962C8B-B14F-4D97-AF65-F5344CB8AC3E}">
        <p14:creationId xmlns:p14="http://schemas.microsoft.com/office/powerpoint/2010/main" val="4257496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C08B0-58BE-FE49-4CDC-D7CC9D174E21}"/>
              </a:ext>
            </a:extLst>
          </p:cNvPr>
          <p:cNvSpPr>
            <a:spLocks noGrp="1"/>
          </p:cNvSpPr>
          <p:nvPr>
            <p:ph type="title"/>
          </p:nvPr>
        </p:nvSpPr>
        <p:spPr/>
        <p:txBody>
          <a:bodyPr anchor="ctr">
            <a:normAutofit/>
          </a:bodyPr>
          <a:lstStyle/>
          <a:p>
            <a:pPr algn="ctr"/>
            <a:r>
              <a:rPr lang="en-US" sz="3200" b="1" dirty="0"/>
              <a:t>Modelling Approach </a:t>
            </a:r>
          </a:p>
        </p:txBody>
      </p:sp>
      <p:sp>
        <p:nvSpPr>
          <p:cNvPr id="3" name="TextBox 2">
            <a:extLst>
              <a:ext uri="{FF2B5EF4-FFF2-40B4-BE49-F238E27FC236}">
                <a16:creationId xmlns:a16="http://schemas.microsoft.com/office/drawing/2014/main" id="{0A523558-9CAA-9BCC-373C-94FB183CDE2A}"/>
              </a:ext>
            </a:extLst>
          </p:cNvPr>
          <p:cNvSpPr txBox="1"/>
          <p:nvPr/>
        </p:nvSpPr>
        <p:spPr>
          <a:xfrm>
            <a:off x="694956" y="2252663"/>
            <a:ext cx="11029616" cy="3477875"/>
          </a:xfrm>
          <a:prstGeom prst="rect">
            <a:avLst/>
          </a:prstGeom>
          <a:noFill/>
        </p:spPr>
        <p:txBody>
          <a:bodyPr wrap="square" rtlCol="0">
            <a:spAutoFit/>
          </a:bodyPr>
          <a:lstStyle/>
          <a:p>
            <a:pPr algn="l"/>
            <a:r>
              <a:rPr lang="en-US" sz="2000" b="1" dirty="0"/>
              <a:t>Salary Level:</a:t>
            </a:r>
          </a:p>
          <a:p>
            <a:pPr marL="342900" indent="-342900" algn="l">
              <a:buFont typeface="Arial" panose="020B0604020202020204" pitchFamily="34" charset="0"/>
              <a:buChar char="•"/>
            </a:pPr>
            <a:r>
              <a:rPr lang="en-US" sz="2000" dirty="0"/>
              <a:t>Calculated Salary level by using IF analysis formula </a:t>
            </a:r>
          </a:p>
          <a:p>
            <a:pPr marL="342900" indent="-342900" algn="l">
              <a:buFont typeface="Arial" panose="020B0604020202020204" pitchFamily="34" charset="0"/>
              <a:buChar char="•"/>
            </a:pPr>
            <a:r>
              <a:rPr lang="en-US" sz="2000" dirty="0"/>
              <a:t> =IFS(I2&gt;=80000,” high”,I2&gt;=50000,”med”,I2&gt;=30000,”low”,TRUE,”Very Low”)</a:t>
            </a:r>
          </a:p>
          <a:p>
            <a:pPr algn="l"/>
            <a:endParaRPr lang="en-US" sz="2000" dirty="0"/>
          </a:p>
          <a:p>
            <a:pPr algn="l"/>
            <a:r>
              <a:rPr lang="en-US" sz="2000" b="1" dirty="0"/>
              <a:t>Pivot table:</a:t>
            </a:r>
          </a:p>
          <a:p>
            <a:pPr marL="342900" indent="-342900" algn="l">
              <a:buFont typeface="Arial" panose="020B0604020202020204" pitchFamily="34" charset="0"/>
              <a:buChar char="•"/>
            </a:pPr>
            <a:r>
              <a:rPr lang="en-US" sz="2000" dirty="0"/>
              <a:t>Used pivot table for preparing a tabulated summary of the whole analysis.</a:t>
            </a:r>
          </a:p>
          <a:p>
            <a:pPr marL="342900" indent="-342900" algn="l">
              <a:buFont typeface="Arial" panose="020B0604020202020204" pitchFamily="34" charset="0"/>
              <a:buChar char="•"/>
            </a:pPr>
            <a:endParaRPr lang="en-US" sz="2000" dirty="0"/>
          </a:p>
          <a:p>
            <a:pPr algn="l"/>
            <a:r>
              <a:rPr lang="en-US" sz="2000" b="1" dirty="0"/>
              <a:t>Chart:</a:t>
            </a:r>
          </a:p>
          <a:p>
            <a:pPr marL="342900" indent="-342900" algn="l">
              <a:buFont typeface="Arial" panose="020B0604020202020204" pitchFamily="34" charset="0"/>
              <a:buChar char="•"/>
            </a:pPr>
            <a:r>
              <a:rPr lang="en-US" sz="2000" dirty="0"/>
              <a:t>Used Charts for visualizing the data base for easier analysis.</a:t>
            </a:r>
          </a:p>
          <a:p>
            <a:pPr marL="342900" indent="-342900" algn="l">
              <a:buFont typeface="Arial" panose="020B0604020202020204" pitchFamily="34" charset="0"/>
              <a:buChar char="•"/>
            </a:pPr>
            <a:r>
              <a:rPr lang="en-US" sz="2000" dirty="0"/>
              <a:t>For the preparation of chart, features like Job title, Employee ID and salary level were considered.</a:t>
            </a:r>
          </a:p>
          <a:p>
            <a:pPr marL="342900" indent="-342900" algn="l">
              <a:buFont typeface="Arial" panose="020B0604020202020204" pitchFamily="34" charset="0"/>
              <a:buChar char="•"/>
            </a:pPr>
            <a:r>
              <a:rPr lang="en-US" sz="2000" dirty="0"/>
              <a:t>Column – A,D,J were used for preparing chart.</a:t>
            </a:r>
          </a:p>
        </p:txBody>
      </p:sp>
    </p:spTree>
    <p:extLst>
      <p:ext uri="{BB962C8B-B14F-4D97-AF65-F5344CB8AC3E}">
        <p14:creationId xmlns:p14="http://schemas.microsoft.com/office/powerpoint/2010/main" val="553169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7C75C-EFD8-89D6-DDCC-BC10109B400B}"/>
              </a:ext>
            </a:extLst>
          </p:cNvPr>
          <p:cNvSpPr>
            <a:spLocks noGrp="1"/>
          </p:cNvSpPr>
          <p:nvPr>
            <p:ph type="title"/>
          </p:nvPr>
        </p:nvSpPr>
        <p:spPr>
          <a:xfrm>
            <a:off x="2416969" y="729656"/>
            <a:ext cx="7167561" cy="988331"/>
          </a:xfrm>
        </p:spPr>
        <p:txBody>
          <a:bodyPr anchor="ctr">
            <a:normAutofit fontScale="90000"/>
          </a:bodyPr>
          <a:lstStyle/>
          <a:p>
            <a:pPr algn="ctr"/>
            <a:r>
              <a:rPr lang="en-US" sz="3200" b="1" dirty="0"/>
              <a:t>Result And discussion</a:t>
            </a:r>
          </a:p>
        </p:txBody>
      </p:sp>
      <p:graphicFrame>
        <p:nvGraphicFramePr>
          <p:cNvPr id="5" name="Chart 4">
            <a:extLst>
              <a:ext uri="{FF2B5EF4-FFF2-40B4-BE49-F238E27FC236}">
                <a16:creationId xmlns:a16="http://schemas.microsoft.com/office/drawing/2014/main" id="{46D3C551-5766-CC7C-DBE7-F8D7EF1713A6}"/>
              </a:ext>
            </a:extLst>
          </p:cNvPr>
          <p:cNvGraphicFramePr>
            <a:graphicFrameLocks/>
          </p:cNvGraphicFramePr>
          <p:nvPr>
            <p:extLst>
              <p:ext uri="{D42A27DB-BD31-4B8C-83A1-F6EECF244321}">
                <p14:modId xmlns:p14="http://schemas.microsoft.com/office/powerpoint/2010/main" val="3519299121"/>
              </p:ext>
            </p:extLst>
          </p:nvPr>
        </p:nvGraphicFramePr>
        <p:xfrm>
          <a:off x="2923646" y="2740819"/>
          <a:ext cx="6098645" cy="338752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1681D70-869C-6201-FE6D-D347CA19F4A9}"/>
              </a:ext>
            </a:extLst>
          </p:cNvPr>
          <p:cNvSpPr txBox="1"/>
          <p:nvPr/>
        </p:nvSpPr>
        <p:spPr>
          <a:xfrm>
            <a:off x="575894" y="2044737"/>
            <a:ext cx="11029616" cy="369332"/>
          </a:xfrm>
          <a:prstGeom prst="rect">
            <a:avLst/>
          </a:prstGeom>
          <a:noFill/>
        </p:spPr>
        <p:txBody>
          <a:bodyPr wrap="square" rtlCol="0" anchor="ctr">
            <a:spAutoFit/>
          </a:bodyPr>
          <a:lstStyle/>
          <a:p>
            <a:pPr algn="ctr"/>
            <a:r>
              <a:rPr lang="en-US" b="1" dirty="0"/>
              <a:t>SALARY LEVEL OF EACH DEPARTMENT </a:t>
            </a:r>
          </a:p>
        </p:txBody>
      </p:sp>
    </p:spTree>
    <p:extLst>
      <p:ext uri="{BB962C8B-B14F-4D97-AF65-F5344CB8AC3E}">
        <p14:creationId xmlns:p14="http://schemas.microsoft.com/office/powerpoint/2010/main" val="3850040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A23DA-FB02-F8AD-0AC1-336F162EF39A}"/>
              </a:ext>
            </a:extLst>
          </p:cNvPr>
          <p:cNvSpPr>
            <a:spLocks noGrp="1"/>
          </p:cNvSpPr>
          <p:nvPr>
            <p:ph type="title"/>
          </p:nvPr>
        </p:nvSpPr>
        <p:spPr/>
        <p:txBody>
          <a:bodyPr anchor="ctr"/>
          <a:lstStyle/>
          <a:p>
            <a:pPr algn="ctr"/>
            <a:r>
              <a:rPr lang="en-US" sz="3200" b="1" dirty="0"/>
              <a:t>Conclusion</a:t>
            </a:r>
            <a:r>
              <a:rPr lang="en-US" dirty="0"/>
              <a:t> </a:t>
            </a:r>
          </a:p>
        </p:txBody>
      </p:sp>
      <p:sp>
        <p:nvSpPr>
          <p:cNvPr id="3" name="TextBox 2">
            <a:extLst>
              <a:ext uri="{FF2B5EF4-FFF2-40B4-BE49-F238E27FC236}">
                <a16:creationId xmlns:a16="http://schemas.microsoft.com/office/drawing/2014/main" id="{B19B0584-E3B5-286A-BB21-CAAEB399CE47}"/>
              </a:ext>
            </a:extLst>
          </p:cNvPr>
          <p:cNvSpPr txBox="1"/>
          <p:nvPr/>
        </p:nvSpPr>
        <p:spPr>
          <a:xfrm>
            <a:off x="575895" y="2455067"/>
            <a:ext cx="11029615" cy="2554545"/>
          </a:xfrm>
          <a:prstGeom prst="rect">
            <a:avLst/>
          </a:prstGeom>
          <a:noFill/>
        </p:spPr>
        <p:txBody>
          <a:bodyPr wrap="square" rtlCol="0">
            <a:spAutoFit/>
          </a:bodyPr>
          <a:lstStyle/>
          <a:p>
            <a:pPr algn="l"/>
            <a:r>
              <a:rPr lang="en-US" sz="2000" dirty="0"/>
              <a:t>The salary distribution varies significantly across departments. The IT department exhibits the highest salary levels, with a notable disparity between high, medium, and low earners. On the other hand, departments such as HR and Sales have a more balanced distribution but with relatively lower overall salary levels compared to IT. The Admin and Engineering departments show a mix of low and medium salary levels, with fewer high earners. This analysis suggests that IT professionals are compensated more generously, potentially due to the specialized skills and high demand in the industry, while other departments have more evenly distributed salary structures with less variation between high and low earners.</a:t>
            </a:r>
          </a:p>
        </p:txBody>
      </p:sp>
    </p:spTree>
    <p:extLst>
      <p:ext uri="{BB962C8B-B14F-4D97-AF65-F5344CB8AC3E}">
        <p14:creationId xmlns:p14="http://schemas.microsoft.com/office/powerpoint/2010/main" val="4116467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5A67E-2C84-A4A5-3F11-294418E7DD8C}"/>
              </a:ext>
            </a:extLst>
          </p:cNvPr>
          <p:cNvSpPr>
            <a:spLocks noGrp="1"/>
          </p:cNvSpPr>
          <p:nvPr>
            <p:ph type="title"/>
          </p:nvPr>
        </p:nvSpPr>
        <p:spPr>
          <a:xfrm>
            <a:off x="3500437" y="1095374"/>
            <a:ext cx="5191125" cy="809626"/>
          </a:xfrm>
        </p:spPr>
        <p:txBody>
          <a:bodyPr anchor="ctr">
            <a:normAutofit/>
          </a:bodyPr>
          <a:lstStyle/>
          <a:p>
            <a:pPr algn="ctr"/>
            <a:r>
              <a:rPr lang="en-US" sz="4000" b="1" dirty="0">
                <a:ea typeface="Avenir Next LT Pro Light" panose="02000000000000000000" pitchFamily="2" charset="0"/>
              </a:rPr>
              <a:t>Project  Title </a:t>
            </a:r>
          </a:p>
        </p:txBody>
      </p:sp>
      <p:sp>
        <p:nvSpPr>
          <p:cNvPr id="5" name="Text Placeholder 4">
            <a:extLst>
              <a:ext uri="{FF2B5EF4-FFF2-40B4-BE49-F238E27FC236}">
                <a16:creationId xmlns:a16="http://schemas.microsoft.com/office/drawing/2014/main" id="{0045D5EE-AE68-5F74-A9B0-347715F52D23}"/>
              </a:ext>
            </a:extLst>
          </p:cNvPr>
          <p:cNvSpPr>
            <a:spLocks noGrp="1"/>
          </p:cNvSpPr>
          <p:nvPr>
            <p:ph type="subTitle" idx="4294967295"/>
          </p:nvPr>
        </p:nvSpPr>
        <p:spPr>
          <a:xfrm>
            <a:off x="743741" y="1905000"/>
            <a:ext cx="11133137" cy="2238376"/>
          </a:xfrm>
        </p:spPr>
        <p:txBody>
          <a:bodyPr anchor="ctr">
            <a:noAutofit/>
          </a:bodyPr>
          <a:lstStyle/>
          <a:p>
            <a:pPr marL="0" indent="0">
              <a:buNone/>
            </a:pPr>
            <a:r>
              <a:rPr lang="en-US" sz="3600" b="1" dirty="0">
                <a:solidFill>
                  <a:schemeClr val="tx1"/>
                </a:solidFill>
              </a:rPr>
              <a:t>     </a:t>
            </a:r>
            <a:r>
              <a:rPr lang="en-US" sz="4400" b="1" dirty="0">
                <a:solidFill>
                  <a:schemeClr val="tx1"/>
                </a:solidFill>
              </a:rPr>
              <a:t>Employee salary analysis using Excel</a:t>
            </a:r>
            <a:r>
              <a:rPr lang="en-US" sz="4400" b="1" dirty="0">
                <a:solidFill>
                  <a:schemeClr val="bg1"/>
                </a:solidFill>
              </a:rPr>
              <a:t> </a:t>
            </a:r>
          </a:p>
        </p:txBody>
      </p:sp>
      <p:sp>
        <p:nvSpPr>
          <p:cNvPr id="4" name="TextBox 3">
            <a:extLst>
              <a:ext uri="{FF2B5EF4-FFF2-40B4-BE49-F238E27FC236}">
                <a16:creationId xmlns:a16="http://schemas.microsoft.com/office/drawing/2014/main" id="{1F03C844-8BF1-2434-DD5F-FC34E2D3AAA5}"/>
              </a:ext>
            </a:extLst>
          </p:cNvPr>
          <p:cNvSpPr txBox="1"/>
          <p:nvPr/>
        </p:nvSpPr>
        <p:spPr>
          <a:xfrm>
            <a:off x="2131218" y="3958144"/>
            <a:ext cx="8133474" cy="584775"/>
          </a:xfrm>
          <a:prstGeom prst="rect">
            <a:avLst/>
          </a:prstGeom>
          <a:noFill/>
        </p:spPr>
        <p:txBody>
          <a:bodyPr wrap="square" rtlCol="0" anchor="ctr">
            <a:spAutoFit/>
          </a:bodyPr>
          <a:lstStyle/>
          <a:p>
            <a:pPr algn="ctr"/>
            <a:r>
              <a:rPr lang="en-GB" sz="3200" dirty="0"/>
              <a:t>An In-depth Analysis of Employee Salaries</a:t>
            </a:r>
            <a:endParaRPr lang="en-US" sz="3200" dirty="0"/>
          </a:p>
        </p:txBody>
      </p:sp>
    </p:spTree>
    <p:extLst>
      <p:ext uri="{BB962C8B-B14F-4D97-AF65-F5344CB8AC3E}">
        <p14:creationId xmlns:p14="http://schemas.microsoft.com/office/powerpoint/2010/main" val="2018079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18625-4595-F9C1-414E-71B3A6307027}"/>
              </a:ext>
            </a:extLst>
          </p:cNvPr>
          <p:cNvSpPr>
            <a:spLocks noGrp="1"/>
          </p:cNvSpPr>
          <p:nvPr>
            <p:ph type="title"/>
          </p:nvPr>
        </p:nvSpPr>
        <p:spPr>
          <a:xfrm>
            <a:off x="4822030" y="735542"/>
            <a:ext cx="3655219" cy="978957"/>
          </a:xfrm>
        </p:spPr>
        <p:txBody>
          <a:bodyPr anchor="ctr">
            <a:noAutofit/>
          </a:bodyPr>
          <a:lstStyle/>
          <a:p>
            <a:pPr algn="just"/>
            <a:r>
              <a:rPr lang="en-US" sz="4000" b="1" dirty="0"/>
              <a:t>Agenda</a:t>
            </a:r>
          </a:p>
        </p:txBody>
      </p:sp>
      <p:sp>
        <p:nvSpPr>
          <p:cNvPr id="3" name="Content Placeholder 2">
            <a:extLst>
              <a:ext uri="{FF2B5EF4-FFF2-40B4-BE49-F238E27FC236}">
                <a16:creationId xmlns:a16="http://schemas.microsoft.com/office/drawing/2014/main" id="{29E3869F-6E6F-59BA-6142-113050719429}"/>
              </a:ext>
            </a:extLst>
          </p:cNvPr>
          <p:cNvSpPr>
            <a:spLocks noGrp="1"/>
          </p:cNvSpPr>
          <p:nvPr>
            <p:ph idx="1"/>
          </p:nvPr>
        </p:nvSpPr>
        <p:spPr>
          <a:xfrm>
            <a:off x="1333572" y="2214563"/>
            <a:ext cx="9905952" cy="3622144"/>
          </a:xfrm>
        </p:spPr>
        <p:txBody>
          <a:bodyPr>
            <a:noAutofit/>
          </a:bodyPr>
          <a:lstStyle/>
          <a:p>
            <a:pPr marL="457200" indent="-457200">
              <a:buFont typeface="+mj-lt"/>
              <a:buAutoNum type="arabicPeriod"/>
            </a:pPr>
            <a:r>
              <a:rPr lang="en-US" sz="2400" b="1" dirty="0">
                <a:latin typeface="+mj-lt"/>
                <a:ea typeface="Amasis MT Pro Black" panose="02000000000000000000" pitchFamily="2" charset="0"/>
                <a:cs typeface="ADLaM Display" panose="02010000000000000000" pitchFamily="2" charset="0"/>
              </a:rPr>
              <a:t>Problem statement </a:t>
            </a:r>
          </a:p>
          <a:p>
            <a:pPr marL="457200" indent="-457200">
              <a:buFont typeface="+mj-lt"/>
              <a:buAutoNum type="arabicPeriod"/>
            </a:pPr>
            <a:r>
              <a:rPr lang="en-US" sz="2400" b="1" dirty="0">
                <a:latin typeface="+mj-lt"/>
                <a:ea typeface="Amasis MT Pro Black" panose="02000000000000000000" pitchFamily="2" charset="0"/>
                <a:cs typeface="ADLaM Display" panose="02010000000000000000" pitchFamily="2" charset="0"/>
              </a:rPr>
              <a:t>Project overview </a:t>
            </a:r>
          </a:p>
          <a:p>
            <a:pPr marL="457200" indent="-457200">
              <a:buFont typeface="+mj-lt"/>
              <a:buAutoNum type="arabicPeriod"/>
            </a:pPr>
            <a:r>
              <a:rPr lang="en-US" sz="2400" b="1" dirty="0">
                <a:latin typeface="+mj-lt"/>
                <a:ea typeface="Amasis MT Pro Black" panose="02000000000000000000" pitchFamily="2" charset="0"/>
                <a:cs typeface="ADLaM Display" panose="02010000000000000000" pitchFamily="2" charset="0"/>
              </a:rPr>
              <a:t>End users</a:t>
            </a:r>
          </a:p>
          <a:p>
            <a:pPr marL="457200" indent="-457200">
              <a:buFont typeface="+mj-lt"/>
              <a:buAutoNum type="arabicPeriod"/>
            </a:pPr>
            <a:r>
              <a:rPr lang="en-US" sz="2400" b="1" dirty="0">
                <a:latin typeface="+mj-lt"/>
                <a:ea typeface="Amasis MT Pro Black" panose="02000000000000000000" pitchFamily="2" charset="0"/>
                <a:cs typeface="ADLaM Display" panose="02010000000000000000" pitchFamily="2" charset="0"/>
              </a:rPr>
              <a:t>Our solution and proposition </a:t>
            </a:r>
          </a:p>
          <a:p>
            <a:pPr marL="457200" indent="-457200">
              <a:buFont typeface="+mj-lt"/>
              <a:buAutoNum type="arabicPeriod"/>
            </a:pPr>
            <a:r>
              <a:rPr lang="en-US" sz="2400" b="1" dirty="0">
                <a:latin typeface="+mj-lt"/>
                <a:ea typeface="Amasis MT Pro Black" panose="02000000000000000000" pitchFamily="2" charset="0"/>
                <a:cs typeface="ADLaM Display" panose="02010000000000000000" pitchFamily="2" charset="0"/>
              </a:rPr>
              <a:t>Dataset Description </a:t>
            </a:r>
          </a:p>
          <a:p>
            <a:pPr marL="457200" indent="-457200">
              <a:buFont typeface="+mj-lt"/>
              <a:buAutoNum type="arabicPeriod"/>
            </a:pPr>
            <a:r>
              <a:rPr lang="en-US" sz="2400" b="1" dirty="0">
                <a:latin typeface="+mj-lt"/>
                <a:ea typeface="Amasis MT Pro Black" panose="02000000000000000000" pitchFamily="2" charset="0"/>
                <a:cs typeface="ADLaM Display" panose="02010000000000000000" pitchFamily="2" charset="0"/>
              </a:rPr>
              <a:t>Modelling Approach </a:t>
            </a:r>
          </a:p>
          <a:p>
            <a:pPr marL="457200" indent="-457200">
              <a:buFont typeface="+mj-lt"/>
              <a:buAutoNum type="arabicPeriod"/>
            </a:pPr>
            <a:r>
              <a:rPr lang="en-US" sz="2400" b="1" dirty="0">
                <a:latin typeface="+mj-lt"/>
                <a:ea typeface="Amasis MT Pro Black" panose="02000000000000000000" pitchFamily="2" charset="0"/>
                <a:cs typeface="ADLaM Display" panose="02010000000000000000" pitchFamily="2" charset="0"/>
              </a:rPr>
              <a:t>Results and Discussion </a:t>
            </a:r>
          </a:p>
          <a:p>
            <a:pPr marL="457200" indent="-457200">
              <a:buFont typeface="+mj-lt"/>
              <a:buAutoNum type="arabicPeriod"/>
            </a:pPr>
            <a:r>
              <a:rPr lang="en-US" sz="2400" b="1" dirty="0">
                <a:latin typeface="+mj-lt"/>
                <a:ea typeface="Amasis MT Pro Black" panose="02000000000000000000" pitchFamily="2" charset="0"/>
                <a:cs typeface="ADLaM Display" panose="02010000000000000000" pitchFamily="2" charset="0"/>
              </a:rPr>
              <a:t>Conclusion </a:t>
            </a:r>
          </a:p>
        </p:txBody>
      </p:sp>
    </p:spTree>
    <p:extLst>
      <p:ext uri="{BB962C8B-B14F-4D97-AF65-F5344CB8AC3E}">
        <p14:creationId xmlns:p14="http://schemas.microsoft.com/office/powerpoint/2010/main" val="2813808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E5C2-B7BE-2447-0C00-5641C0938CE5}"/>
              </a:ext>
            </a:extLst>
          </p:cNvPr>
          <p:cNvSpPr>
            <a:spLocks noGrp="1"/>
          </p:cNvSpPr>
          <p:nvPr>
            <p:ph type="title"/>
          </p:nvPr>
        </p:nvSpPr>
        <p:spPr/>
        <p:txBody>
          <a:bodyPr anchor="ctr">
            <a:normAutofit/>
          </a:bodyPr>
          <a:lstStyle/>
          <a:p>
            <a:pPr algn="ctr"/>
            <a:r>
              <a:rPr lang="en-US" sz="3600" b="1" dirty="0"/>
              <a:t>Problem statement</a:t>
            </a:r>
            <a:r>
              <a:rPr lang="en-US" sz="4000" b="1" dirty="0"/>
              <a:t> </a:t>
            </a:r>
          </a:p>
        </p:txBody>
      </p:sp>
      <p:sp>
        <p:nvSpPr>
          <p:cNvPr id="6" name="TextBox 5">
            <a:extLst>
              <a:ext uri="{FF2B5EF4-FFF2-40B4-BE49-F238E27FC236}">
                <a16:creationId xmlns:a16="http://schemas.microsoft.com/office/drawing/2014/main" id="{651A2722-EF09-225E-D27A-5EB1629CF0E7}"/>
              </a:ext>
            </a:extLst>
          </p:cNvPr>
          <p:cNvSpPr txBox="1"/>
          <p:nvPr/>
        </p:nvSpPr>
        <p:spPr>
          <a:xfrm>
            <a:off x="964406" y="2166939"/>
            <a:ext cx="10641104" cy="2246769"/>
          </a:xfrm>
          <a:prstGeom prst="rect">
            <a:avLst/>
          </a:prstGeom>
          <a:noFill/>
        </p:spPr>
        <p:txBody>
          <a:bodyPr wrap="square" rtlCol="0">
            <a:spAutoFit/>
          </a:bodyPr>
          <a:lstStyle/>
          <a:p>
            <a:pPr algn="l"/>
            <a:endParaRPr lang="en-US" sz="2800" dirty="0">
              <a:ea typeface="Abadi" panose="02000000000000000000" pitchFamily="2" charset="0"/>
              <a:cs typeface="Arial" panose="020B0604020202020204" pitchFamily="34" charset="0"/>
            </a:endParaRPr>
          </a:p>
          <a:p>
            <a:pPr algn="l"/>
            <a:r>
              <a:rPr lang="en-US" sz="2800" dirty="0">
                <a:ea typeface="Abadi" panose="02000000000000000000" pitchFamily="2" charset="0"/>
                <a:cs typeface="Arial" panose="020B0604020202020204" pitchFamily="34" charset="0"/>
              </a:rPr>
              <a:t>This project aims to analyze current employee salary data to identify gaps in pay equity, assess the competitiveness of salaries, and provide actionable insights to support organizational goals and employee well-being.</a:t>
            </a:r>
          </a:p>
        </p:txBody>
      </p:sp>
      <p:pic>
        <p:nvPicPr>
          <p:cNvPr id="4" name="Picture 3">
            <a:extLst>
              <a:ext uri="{FF2B5EF4-FFF2-40B4-BE49-F238E27FC236}">
                <a16:creationId xmlns:a16="http://schemas.microsoft.com/office/drawing/2014/main" id="{3A59644B-87CC-2195-095B-983A9B1DDC45}"/>
              </a:ext>
            </a:extLst>
          </p:cNvPr>
          <p:cNvPicPr>
            <a:picLocks noChangeAspect="1"/>
          </p:cNvPicPr>
          <p:nvPr/>
        </p:nvPicPr>
        <p:blipFill>
          <a:blip r:embed="rId2"/>
          <a:stretch>
            <a:fillRect/>
          </a:stretch>
        </p:blipFill>
        <p:spPr>
          <a:xfrm>
            <a:off x="8941594" y="4354820"/>
            <a:ext cx="2053885" cy="2010145"/>
          </a:xfrm>
          <a:prstGeom prst="roundRect">
            <a:avLst>
              <a:gd name="adj" fmla="val 24959"/>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87059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75E5-0858-5440-89EA-5BC8A4F72C21}"/>
              </a:ext>
            </a:extLst>
          </p:cNvPr>
          <p:cNvSpPr>
            <a:spLocks noGrp="1"/>
          </p:cNvSpPr>
          <p:nvPr>
            <p:ph type="title"/>
          </p:nvPr>
        </p:nvSpPr>
        <p:spPr>
          <a:xfrm>
            <a:off x="552080" y="586107"/>
            <a:ext cx="10389763" cy="1353936"/>
          </a:xfrm>
        </p:spPr>
        <p:txBody>
          <a:bodyPr anchor="ctr">
            <a:normAutofit/>
          </a:bodyPr>
          <a:lstStyle/>
          <a:p>
            <a:pPr algn="ctr"/>
            <a:r>
              <a:rPr lang="en-US" dirty="0"/>
              <a:t>   </a:t>
            </a:r>
            <a:r>
              <a:rPr lang="en-US" sz="3600" dirty="0"/>
              <a:t>     </a:t>
            </a:r>
            <a:r>
              <a:rPr lang="en-US" sz="3600" b="1" dirty="0"/>
              <a:t>Project overview</a:t>
            </a:r>
            <a:r>
              <a:rPr lang="en-US" sz="4000" b="1" dirty="0"/>
              <a:t> </a:t>
            </a:r>
          </a:p>
        </p:txBody>
      </p:sp>
      <p:sp>
        <p:nvSpPr>
          <p:cNvPr id="3" name="TextBox 2">
            <a:extLst>
              <a:ext uri="{FF2B5EF4-FFF2-40B4-BE49-F238E27FC236}">
                <a16:creationId xmlns:a16="http://schemas.microsoft.com/office/drawing/2014/main" id="{AD8EF47D-BC19-412A-2344-4BC198ACE093}"/>
              </a:ext>
            </a:extLst>
          </p:cNvPr>
          <p:cNvSpPr txBox="1"/>
          <p:nvPr/>
        </p:nvSpPr>
        <p:spPr>
          <a:xfrm>
            <a:off x="730674" y="2547937"/>
            <a:ext cx="11104139" cy="3046988"/>
          </a:xfrm>
          <a:prstGeom prst="rect">
            <a:avLst/>
          </a:prstGeom>
          <a:noFill/>
        </p:spPr>
        <p:txBody>
          <a:bodyPr wrap="square" rtlCol="0">
            <a:spAutoFit/>
          </a:bodyPr>
          <a:lstStyle/>
          <a:p>
            <a:pPr algn="l"/>
            <a:r>
              <a:rPr lang="en-US" sz="2400" dirty="0"/>
              <a:t>Analysing Employee salary by considering various Factors like employee name, job title, Salary etc. This project focuses on reviewing and assessing the current salary structure within the organization. Employee Salary analysis is done in order to identify the trends and patterns in pay for different job titles. The goal is to ensure that employee compensation is fair, competitive, and aligned with industry standards. By analyzing salary data, the project will identify any pay gaps or inconsistencies and provide recommendations to improve salary practices, ultimately helping to retain employees,  maintain budgetary efficiency.</a:t>
            </a:r>
          </a:p>
        </p:txBody>
      </p:sp>
    </p:spTree>
    <p:extLst>
      <p:ext uri="{BB962C8B-B14F-4D97-AF65-F5344CB8AC3E}">
        <p14:creationId xmlns:p14="http://schemas.microsoft.com/office/powerpoint/2010/main" val="3021447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2872B-E38F-E728-EE02-EE6B36287EEC}"/>
              </a:ext>
            </a:extLst>
          </p:cNvPr>
          <p:cNvSpPr>
            <a:spLocks noGrp="1"/>
          </p:cNvSpPr>
          <p:nvPr>
            <p:ph type="title"/>
          </p:nvPr>
        </p:nvSpPr>
        <p:spPr>
          <a:xfrm>
            <a:off x="574998" y="887383"/>
            <a:ext cx="11097555" cy="707885"/>
          </a:xfrm>
        </p:spPr>
        <p:txBody>
          <a:bodyPr anchor="ctr">
            <a:normAutofit/>
          </a:bodyPr>
          <a:lstStyle/>
          <a:p>
            <a:pPr algn="ctr"/>
            <a:r>
              <a:rPr lang="en-US" sz="3600" b="1" dirty="0"/>
              <a:t>Who are the end users ? </a:t>
            </a:r>
          </a:p>
        </p:txBody>
      </p:sp>
      <p:sp>
        <p:nvSpPr>
          <p:cNvPr id="3" name="TextBox 2">
            <a:extLst>
              <a:ext uri="{FF2B5EF4-FFF2-40B4-BE49-F238E27FC236}">
                <a16:creationId xmlns:a16="http://schemas.microsoft.com/office/drawing/2014/main" id="{01FF3EF0-7BFA-F9E2-7D60-489D4D73529E}"/>
              </a:ext>
            </a:extLst>
          </p:cNvPr>
          <p:cNvSpPr txBox="1"/>
          <p:nvPr/>
        </p:nvSpPr>
        <p:spPr>
          <a:xfrm>
            <a:off x="2059780" y="2514598"/>
            <a:ext cx="9612773" cy="707886"/>
          </a:xfrm>
          <a:prstGeom prst="rect">
            <a:avLst/>
          </a:prstGeom>
          <a:noFill/>
        </p:spPr>
        <p:txBody>
          <a:bodyPr wrap="square" rtlCol="0">
            <a:spAutoFit/>
          </a:bodyPr>
          <a:lstStyle/>
          <a:p>
            <a:pPr algn="l"/>
            <a:r>
              <a:rPr lang="en-US" sz="2000" dirty="0"/>
              <a:t>Human Resources (HR) Department: HR professionals use the analysis to ensure fair compensation practices, manage payroll, and address any salary discrepancies.</a:t>
            </a:r>
          </a:p>
        </p:txBody>
      </p:sp>
      <p:pic>
        <p:nvPicPr>
          <p:cNvPr id="4" name="Picture 3">
            <a:extLst>
              <a:ext uri="{FF2B5EF4-FFF2-40B4-BE49-F238E27FC236}">
                <a16:creationId xmlns:a16="http://schemas.microsoft.com/office/drawing/2014/main" id="{F7DAED77-1136-2259-3446-28C7C7A18E8D}"/>
              </a:ext>
            </a:extLst>
          </p:cNvPr>
          <p:cNvPicPr>
            <a:picLocks noChangeAspect="1"/>
          </p:cNvPicPr>
          <p:nvPr/>
        </p:nvPicPr>
        <p:blipFill>
          <a:blip r:embed="rId2"/>
          <a:stretch>
            <a:fillRect/>
          </a:stretch>
        </p:blipFill>
        <p:spPr>
          <a:xfrm>
            <a:off x="519446" y="2195513"/>
            <a:ext cx="1349835" cy="1204974"/>
          </a:xfrm>
          <a:prstGeom prst="roundRect">
            <a:avLst>
              <a:gd name="adj" fmla="val 20599"/>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41BB1D01-10BA-2A9F-9220-F926CDC2CFFE}"/>
              </a:ext>
            </a:extLst>
          </p:cNvPr>
          <p:cNvPicPr>
            <a:picLocks noChangeAspect="1"/>
          </p:cNvPicPr>
          <p:nvPr/>
        </p:nvPicPr>
        <p:blipFill>
          <a:blip r:embed="rId3"/>
          <a:stretch>
            <a:fillRect/>
          </a:stretch>
        </p:blipFill>
        <p:spPr>
          <a:xfrm>
            <a:off x="519447" y="3589734"/>
            <a:ext cx="1349834" cy="1242120"/>
          </a:xfrm>
          <a:prstGeom prst="roundRect">
            <a:avLst>
              <a:gd name="adj" fmla="val 28848"/>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TextBox 6">
            <a:extLst>
              <a:ext uri="{FF2B5EF4-FFF2-40B4-BE49-F238E27FC236}">
                <a16:creationId xmlns:a16="http://schemas.microsoft.com/office/drawing/2014/main" id="{8EE77DA3-E952-1617-ED57-C5ED657410B1}"/>
              </a:ext>
            </a:extLst>
          </p:cNvPr>
          <p:cNvSpPr txBox="1"/>
          <p:nvPr/>
        </p:nvSpPr>
        <p:spPr>
          <a:xfrm>
            <a:off x="2059780" y="3856851"/>
            <a:ext cx="9116176" cy="707886"/>
          </a:xfrm>
          <a:prstGeom prst="rect">
            <a:avLst/>
          </a:prstGeom>
          <a:noFill/>
        </p:spPr>
        <p:txBody>
          <a:bodyPr wrap="square" rtlCol="0">
            <a:spAutoFit/>
          </a:bodyPr>
          <a:lstStyle/>
          <a:p>
            <a:pPr algn="l"/>
            <a:r>
              <a:rPr lang="en-US" sz="2000" dirty="0"/>
              <a:t>Finance Department: Financial analysts and accountants use the data to budget for salaries, forecast salary expenses, and manage overall financial planning.</a:t>
            </a:r>
          </a:p>
        </p:txBody>
      </p:sp>
      <p:pic>
        <p:nvPicPr>
          <p:cNvPr id="8" name="Picture 7">
            <a:extLst>
              <a:ext uri="{FF2B5EF4-FFF2-40B4-BE49-F238E27FC236}">
                <a16:creationId xmlns:a16="http://schemas.microsoft.com/office/drawing/2014/main" id="{876B6278-22E3-4AE3-C1F8-17F3FF298B06}"/>
              </a:ext>
            </a:extLst>
          </p:cNvPr>
          <p:cNvPicPr>
            <a:picLocks noChangeAspect="1"/>
          </p:cNvPicPr>
          <p:nvPr/>
        </p:nvPicPr>
        <p:blipFill>
          <a:blip r:embed="rId4"/>
          <a:stretch>
            <a:fillRect/>
          </a:stretch>
        </p:blipFill>
        <p:spPr>
          <a:xfrm>
            <a:off x="519446" y="5021101"/>
            <a:ext cx="1321029" cy="1308065"/>
          </a:xfrm>
          <a:prstGeom prst="roundRect">
            <a:avLst>
              <a:gd name="adj" fmla="val 29445"/>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TextBox 8">
            <a:extLst>
              <a:ext uri="{FF2B5EF4-FFF2-40B4-BE49-F238E27FC236}">
                <a16:creationId xmlns:a16="http://schemas.microsoft.com/office/drawing/2014/main" id="{F4530A07-A32A-3E26-A123-CDFB6C5A8910}"/>
              </a:ext>
            </a:extLst>
          </p:cNvPr>
          <p:cNvSpPr txBox="1"/>
          <p:nvPr/>
        </p:nvSpPr>
        <p:spPr>
          <a:xfrm>
            <a:off x="1940718" y="5321190"/>
            <a:ext cx="9441658" cy="707886"/>
          </a:xfrm>
          <a:prstGeom prst="rect">
            <a:avLst/>
          </a:prstGeom>
          <a:noFill/>
        </p:spPr>
        <p:txBody>
          <a:bodyPr wrap="square" rtlCol="0">
            <a:spAutoFit/>
          </a:bodyPr>
          <a:lstStyle/>
          <a:p>
            <a:pPr algn="l"/>
            <a:r>
              <a:rPr lang="en-US" sz="2000" dirty="0"/>
              <a:t>Management and Executives: Managers and executives use the analysis to make informed decisions about raises, promotions, and workforce planning.</a:t>
            </a:r>
          </a:p>
        </p:txBody>
      </p:sp>
    </p:spTree>
    <p:extLst>
      <p:ext uri="{BB962C8B-B14F-4D97-AF65-F5344CB8AC3E}">
        <p14:creationId xmlns:p14="http://schemas.microsoft.com/office/powerpoint/2010/main" val="2322319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BA772-8F28-D017-CE5C-5AFEBEE02645}"/>
              </a:ext>
            </a:extLst>
          </p:cNvPr>
          <p:cNvSpPr>
            <a:spLocks noGrp="1"/>
          </p:cNvSpPr>
          <p:nvPr>
            <p:ph type="title"/>
          </p:nvPr>
        </p:nvSpPr>
        <p:spPr>
          <a:xfrm>
            <a:off x="400325" y="634999"/>
            <a:ext cx="11457610" cy="1310721"/>
          </a:xfrm>
        </p:spPr>
        <p:txBody>
          <a:bodyPr anchor="ctr">
            <a:normAutofit/>
          </a:bodyPr>
          <a:lstStyle/>
          <a:p>
            <a:pPr algn="ctr"/>
            <a:r>
              <a:rPr lang="en-US" sz="3600" b="1" dirty="0"/>
              <a:t>Who are the end users ?</a:t>
            </a:r>
          </a:p>
        </p:txBody>
      </p:sp>
      <p:pic>
        <p:nvPicPr>
          <p:cNvPr id="3" name="Picture 2">
            <a:extLst>
              <a:ext uri="{FF2B5EF4-FFF2-40B4-BE49-F238E27FC236}">
                <a16:creationId xmlns:a16="http://schemas.microsoft.com/office/drawing/2014/main" id="{5CF70059-49DC-864F-CBDD-99A331950C7E}"/>
              </a:ext>
            </a:extLst>
          </p:cNvPr>
          <p:cNvPicPr>
            <a:picLocks noChangeAspect="1"/>
          </p:cNvPicPr>
          <p:nvPr/>
        </p:nvPicPr>
        <p:blipFill>
          <a:blip r:embed="rId2"/>
          <a:stretch>
            <a:fillRect/>
          </a:stretch>
        </p:blipFill>
        <p:spPr>
          <a:xfrm>
            <a:off x="575894" y="2184136"/>
            <a:ext cx="1352919" cy="13107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TextBox 3">
            <a:extLst>
              <a:ext uri="{FF2B5EF4-FFF2-40B4-BE49-F238E27FC236}">
                <a16:creationId xmlns:a16="http://schemas.microsoft.com/office/drawing/2014/main" id="{AE782C95-FF2E-FBC8-6AAE-1BDBC1A1CE61}"/>
              </a:ext>
            </a:extLst>
          </p:cNvPr>
          <p:cNvSpPr txBox="1"/>
          <p:nvPr/>
        </p:nvSpPr>
        <p:spPr>
          <a:xfrm>
            <a:off x="2213020" y="3936934"/>
            <a:ext cx="9513094" cy="707886"/>
          </a:xfrm>
          <a:prstGeom prst="rect">
            <a:avLst/>
          </a:prstGeom>
          <a:noFill/>
        </p:spPr>
        <p:txBody>
          <a:bodyPr wrap="square" rtlCol="0">
            <a:spAutoFit/>
          </a:bodyPr>
          <a:lstStyle/>
          <a:p>
            <a:pPr algn="l"/>
            <a:r>
              <a:rPr lang="en-US" sz="2000" dirty="0"/>
              <a:t>Compensation Committees: These groups within the organization review and approve salary structures, often relying on detailed analysis to make decisions.</a:t>
            </a:r>
          </a:p>
        </p:txBody>
      </p:sp>
      <p:sp>
        <p:nvSpPr>
          <p:cNvPr id="5" name="TextBox 4">
            <a:extLst>
              <a:ext uri="{FF2B5EF4-FFF2-40B4-BE49-F238E27FC236}">
                <a16:creationId xmlns:a16="http://schemas.microsoft.com/office/drawing/2014/main" id="{EEE88DEE-94ED-4AEF-74C8-3555B6BCC28F}"/>
              </a:ext>
            </a:extLst>
          </p:cNvPr>
          <p:cNvSpPr txBox="1"/>
          <p:nvPr/>
        </p:nvSpPr>
        <p:spPr>
          <a:xfrm>
            <a:off x="2333625" y="2514600"/>
            <a:ext cx="9271885" cy="707886"/>
          </a:xfrm>
          <a:prstGeom prst="rect">
            <a:avLst/>
          </a:prstGeom>
          <a:noFill/>
        </p:spPr>
        <p:txBody>
          <a:bodyPr wrap="square" rtlCol="0">
            <a:spAutoFit/>
          </a:bodyPr>
          <a:lstStyle/>
          <a:p>
            <a:pPr algn="l"/>
            <a:r>
              <a:rPr lang="en-US" sz="2000" dirty="0"/>
              <a:t>Employees: Employees themselves may be end users, especially if the analysis informs decisions related to their compensation, ensuring transparency and fairness.</a:t>
            </a:r>
          </a:p>
        </p:txBody>
      </p:sp>
      <p:pic>
        <p:nvPicPr>
          <p:cNvPr id="6" name="Picture 5">
            <a:extLst>
              <a:ext uri="{FF2B5EF4-FFF2-40B4-BE49-F238E27FC236}">
                <a16:creationId xmlns:a16="http://schemas.microsoft.com/office/drawing/2014/main" id="{C1E42633-057E-4E38-3973-DEAAB0EDB852}"/>
              </a:ext>
            </a:extLst>
          </p:cNvPr>
          <p:cNvPicPr>
            <a:picLocks noChangeAspect="1"/>
          </p:cNvPicPr>
          <p:nvPr/>
        </p:nvPicPr>
        <p:blipFill>
          <a:blip r:embed="rId3"/>
          <a:srcRect t="4173" b="4173"/>
          <a:stretch/>
        </p:blipFill>
        <p:spPr>
          <a:xfrm>
            <a:off x="575894" y="3635516"/>
            <a:ext cx="1397008" cy="1310722"/>
          </a:xfrm>
          <a:prstGeom prst="roundRect">
            <a:avLst>
              <a:gd name="adj" fmla="val 24275"/>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622373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C04E2-AEDF-96B2-33CF-3EB0258DB8B1}"/>
              </a:ext>
            </a:extLst>
          </p:cNvPr>
          <p:cNvSpPr>
            <a:spLocks noGrp="1"/>
          </p:cNvSpPr>
          <p:nvPr>
            <p:ph type="title"/>
          </p:nvPr>
        </p:nvSpPr>
        <p:spPr>
          <a:xfrm>
            <a:off x="465885" y="860627"/>
            <a:ext cx="11260229" cy="675281"/>
          </a:xfrm>
        </p:spPr>
        <p:txBody>
          <a:bodyPr anchor="ctr">
            <a:noAutofit/>
          </a:bodyPr>
          <a:lstStyle/>
          <a:p>
            <a:pPr algn="ctr"/>
            <a:r>
              <a:rPr lang="en-US" sz="3200" b="1" dirty="0">
                <a:latin typeface="+mn-lt"/>
              </a:rPr>
              <a:t>Our solution and its value proposition</a:t>
            </a:r>
            <a:r>
              <a:rPr lang="en-US" sz="3600" dirty="0">
                <a:latin typeface="+mn-lt"/>
              </a:rPr>
              <a:t> </a:t>
            </a:r>
          </a:p>
        </p:txBody>
      </p:sp>
      <p:sp>
        <p:nvSpPr>
          <p:cNvPr id="3" name="TextBox 2">
            <a:extLst>
              <a:ext uri="{FF2B5EF4-FFF2-40B4-BE49-F238E27FC236}">
                <a16:creationId xmlns:a16="http://schemas.microsoft.com/office/drawing/2014/main" id="{BD4E623F-B9F6-3760-0D31-E65CA428462C}"/>
              </a:ext>
            </a:extLst>
          </p:cNvPr>
          <p:cNvSpPr txBox="1"/>
          <p:nvPr/>
        </p:nvSpPr>
        <p:spPr>
          <a:xfrm>
            <a:off x="607219" y="2149035"/>
            <a:ext cx="11118895" cy="4062651"/>
          </a:xfrm>
          <a:prstGeom prst="rect">
            <a:avLst/>
          </a:prstGeom>
          <a:noFill/>
        </p:spPr>
        <p:txBody>
          <a:bodyPr wrap="square" rtlCol="0">
            <a:spAutoFit/>
          </a:bodyPr>
          <a:lstStyle/>
          <a:p>
            <a:pPr algn="l"/>
            <a:r>
              <a:rPr lang="en-US" sz="2000" b="1" dirty="0"/>
              <a:t> VALUE PROPOSITION IN OUR ANALYSIS</a:t>
            </a:r>
            <a:r>
              <a:rPr lang="en-US" b="1" dirty="0"/>
              <a:t>:</a:t>
            </a:r>
          </a:p>
          <a:p>
            <a:pPr algn="l"/>
            <a:endParaRPr lang="en-US" sz="2000" b="1" dirty="0"/>
          </a:p>
          <a:p>
            <a:pPr marL="285750" indent="-285750" algn="l">
              <a:buFont typeface="Arial" panose="020B0604020202020204" pitchFamily="34" charset="0"/>
              <a:buChar char="•"/>
            </a:pPr>
            <a:r>
              <a:rPr lang="en-US" sz="2000" dirty="0"/>
              <a:t>Aggregating salary data from various sources and providing employee records to provide a centralized view of salary.</a:t>
            </a:r>
          </a:p>
          <a:p>
            <a:pPr marL="285750" indent="-285750" algn="l">
              <a:buFont typeface="Arial" panose="020B0604020202020204" pitchFamily="34" charset="0"/>
              <a:buChar char="•"/>
            </a:pPr>
            <a:endParaRPr lang="en-US" sz="2000" dirty="0"/>
          </a:p>
          <a:p>
            <a:pPr marL="285750" indent="-285750" algn="l">
              <a:buFont typeface="Arial" panose="020B0604020202020204" pitchFamily="34" charset="0"/>
              <a:buChar char="•"/>
            </a:pPr>
            <a:r>
              <a:rPr lang="en-US" sz="2000" dirty="0"/>
              <a:t>Comparing employee salaries against company peers to ensure competitive and equitable compensation.</a:t>
            </a:r>
          </a:p>
          <a:p>
            <a:pPr marL="285750" indent="-285750" algn="l">
              <a:buFont typeface="Arial" panose="020B0604020202020204" pitchFamily="34" charset="0"/>
              <a:buChar char="•"/>
            </a:pPr>
            <a:endParaRPr lang="en-US" sz="2000" dirty="0"/>
          </a:p>
          <a:p>
            <a:pPr marL="285750" indent="-285750" algn="l">
              <a:buFont typeface="Arial" panose="020B0604020202020204" pitchFamily="34" charset="0"/>
              <a:buChar char="•"/>
            </a:pPr>
            <a:r>
              <a:rPr lang="en-US" sz="2000" dirty="0"/>
              <a:t>Analyzing salary trends over time within the organization, including bonuses to identify patterns and areas for improvement.</a:t>
            </a:r>
          </a:p>
          <a:p>
            <a:pPr marL="285750" indent="-285750" algn="l">
              <a:buFont typeface="Arial" panose="020B0604020202020204" pitchFamily="34" charset="0"/>
              <a:buChar char="•"/>
            </a:pPr>
            <a:endParaRPr lang="en-US" sz="2000" dirty="0"/>
          </a:p>
          <a:p>
            <a:pPr marL="285750" indent="-285750" algn="l">
              <a:buFont typeface="Arial" panose="020B0604020202020204" pitchFamily="34" charset="0"/>
              <a:buChar char="•"/>
            </a:pPr>
            <a:r>
              <a:rPr lang="en-US" sz="2000" dirty="0"/>
              <a:t>Providing detailed reports and visualizations that offer insights to HR leaders, helping them make informed decisions about compensation strategy.</a:t>
            </a:r>
          </a:p>
        </p:txBody>
      </p:sp>
    </p:spTree>
    <p:extLst>
      <p:ext uri="{BB962C8B-B14F-4D97-AF65-F5344CB8AC3E}">
        <p14:creationId xmlns:p14="http://schemas.microsoft.com/office/powerpoint/2010/main" val="4174020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798B-1E54-46AC-D878-7354CABEFE40}"/>
              </a:ext>
            </a:extLst>
          </p:cNvPr>
          <p:cNvSpPr>
            <a:spLocks noGrp="1"/>
          </p:cNvSpPr>
          <p:nvPr>
            <p:ph type="title"/>
          </p:nvPr>
        </p:nvSpPr>
        <p:spPr/>
        <p:txBody>
          <a:bodyPr anchor="ctr">
            <a:normAutofit fontScale="90000"/>
          </a:bodyPr>
          <a:lstStyle/>
          <a:p>
            <a:pPr algn="ctr"/>
            <a:r>
              <a:rPr lang="en-US" sz="3600" b="1" dirty="0"/>
              <a:t>Our solution and its value proposition</a:t>
            </a:r>
            <a:r>
              <a:rPr lang="en-US" dirty="0"/>
              <a:t> </a:t>
            </a:r>
          </a:p>
        </p:txBody>
      </p:sp>
      <p:sp>
        <p:nvSpPr>
          <p:cNvPr id="3" name="TextBox 2">
            <a:extLst>
              <a:ext uri="{FF2B5EF4-FFF2-40B4-BE49-F238E27FC236}">
                <a16:creationId xmlns:a16="http://schemas.microsoft.com/office/drawing/2014/main" id="{F9A627FF-02E0-DA39-F68A-7349A960DBB8}"/>
              </a:ext>
            </a:extLst>
          </p:cNvPr>
          <p:cNvSpPr txBox="1"/>
          <p:nvPr/>
        </p:nvSpPr>
        <p:spPr>
          <a:xfrm>
            <a:off x="575894" y="1949783"/>
            <a:ext cx="11560967" cy="5016758"/>
          </a:xfrm>
          <a:prstGeom prst="rect">
            <a:avLst/>
          </a:prstGeom>
          <a:noFill/>
        </p:spPr>
        <p:txBody>
          <a:bodyPr wrap="square" rtlCol="0">
            <a:spAutoFit/>
          </a:bodyPr>
          <a:lstStyle/>
          <a:p>
            <a:pPr algn="l"/>
            <a:r>
              <a:rPr lang="en-US" sz="2000" b="1" dirty="0"/>
              <a:t>TECHNIQUES USED IN THIS ANALYSIS: </a:t>
            </a:r>
          </a:p>
          <a:p>
            <a:pPr algn="l"/>
            <a:endParaRPr lang="en-US" sz="2000" dirty="0"/>
          </a:p>
          <a:p>
            <a:pPr marL="342900" indent="-342900" algn="l">
              <a:buFont typeface="Arial" panose="020B0604020202020204" pitchFamily="34" charset="0"/>
              <a:buChar char="•"/>
            </a:pPr>
            <a:r>
              <a:rPr lang="en-US" sz="2000" dirty="0"/>
              <a:t>Conditional formatting: Used conditional formatting for highlighting and removing missing values from a large data base.</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dirty="0"/>
              <a:t>Filter: Used filter for selecting required fields from a large data base for the analysis.</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dirty="0"/>
              <a:t>Formula: Used IF analysis formula for calculating salary level (i.e. High, medium, low)</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dirty="0"/>
              <a:t>Pivot table: Used pivot table for summarizing the data base.</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dirty="0"/>
              <a:t>Chart: Used Chart for visualizing the data for more easier analysis.</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dirty="0"/>
              <a:t>Trend line: Used for analysing the trends in salary pay.</a:t>
            </a:r>
          </a:p>
          <a:p>
            <a:pPr algn="l"/>
            <a:endParaRPr lang="en-US" sz="2000" dirty="0"/>
          </a:p>
          <a:p>
            <a:pPr marL="342900" indent="-342900" algn="l">
              <a:buFont typeface="Arial" panose="020B0604020202020204" pitchFamily="34" charset="0"/>
              <a:buChar char="•"/>
            </a:pPr>
            <a:endParaRPr lang="en-US" sz="2000" dirty="0"/>
          </a:p>
        </p:txBody>
      </p:sp>
    </p:spTree>
    <p:extLst>
      <p:ext uri="{BB962C8B-B14F-4D97-AF65-F5344CB8AC3E}">
        <p14:creationId xmlns:p14="http://schemas.microsoft.com/office/powerpoint/2010/main" val="422077247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TotalTime>
  <Words>1</Words>
  <Application>Microsoft Office PowerPoint</Application>
  <PresentationFormat>Widescreen</PresentationFormat>
  <Paragraphs>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lpstr>
      <vt:lpstr>Employee Data analysis using Excel </vt:lpstr>
      <vt:lpstr>Project  Title </vt:lpstr>
      <vt:lpstr>Agenda</vt:lpstr>
      <vt:lpstr>Problem statement </vt:lpstr>
      <vt:lpstr>        Project overview </vt:lpstr>
      <vt:lpstr>Who are the end users ? </vt:lpstr>
      <vt:lpstr>Who are the end users ?</vt:lpstr>
      <vt:lpstr>Our solution and its value proposition </vt:lpstr>
      <vt:lpstr>Our solution and its value proposition </vt:lpstr>
      <vt:lpstr>Dataset Description </vt:lpstr>
      <vt:lpstr>Dataset Description </vt:lpstr>
      <vt:lpstr>The ‘wow’ in our solution </vt:lpstr>
      <vt:lpstr>Modelling Approach </vt:lpstr>
      <vt:lpstr>Modelling Approach </vt:lpstr>
      <vt:lpstr>Result And discussion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dc:title>
  <dc:creator>Nivedha S</dc:creator>
  <cp:lastModifiedBy>Nivedha S</cp:lastModifiedBy>
  <cp:revision>17</cp:revision>
  <dcterms:created xsi:type="dcterms:W3CDTF">2024-08-28T15:35:16Z</dcterms:created>
  <dcterms:modified xsi:type="dcterms:W3CDTF">2024-08-31T07:29:21Z</dcterms:modified>
</cp:coreProperties>
</file>