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9" d="100"/>
          <a:sy n="119" d="100"/>
        </p:scale>
        <p:origin x="23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er\Desktop\NM.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100"/>
              <a:t>visualizing Employee</a:t>
            </a:r>
            <a:r>
              <a:rPr lang="en-IN" sz="1100" baseline="0"/>
              <a:t> Attendance Trend with </a:t>
            </a:r>
          </a:p>
          <a:p>
            <a:pPr>
              <a:defRPr/>
            </a:pPr>
            <a:r>
              <a:rPr lang="en-IN" sz="1100" baseline="0"/>
              <a:t>Excel Charts</a:t>
            </a:r>
            <a:endParaRPr lang="en-IN" sz="1100"/>
          </a:p>
        </c:rich>
      </c:tx>
      <c:layout>
        <c:manualLayout>
          <c:xMode val="edge"/>
          <c:yMode val="edge"/>
          <c:x val="0.24493910760489621"/>
          <c:y val="0.1689615795269366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Sheet2!$B$3:$B$4</c:f>
              <c:strCache>
                <c:ptCount val="1"/>
                <c:pt idx="0">
                  <c:v>Active</c:v>
                </c:pt>
              </c:strCache>
            </c:strRef>
          </c:tx>
          <c:spPr>
            <a:solidFill>
              <a:schemeClr val="accent1"/>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Sheet2!$B$5:$B$11</c:f>
              <c:numCache>
                <c:formatCode>General</c:formatCode>
                <c:ptCount val="6"/>
                <c:pt idx="0">
                  <c:v>135785</c:v>
                </c:pt>
                <c:pt idx="1">
                  <c:v>251796</c:v>
                </c:pt>
                <c:pt idx="2">
                  <c:v>276435</c:v>
                </c:pt>
                <c:pt idx="3">
                  <c:v>217797</c:v>
                </c:pt>
                <c:pt idx="4">
                  <c:v>243508</c:v>
                </c:pt>
                <c:pt idx="5">
                  <c:v>145434</c:v>
                </c:pt>
              </c:numCache>
            </c:numRef>
          </c:val>
          <c:extLst>
            <c:ext xmlns:c16="http://schemas.microsoft.com/office/drawing/2014/chart" uri="{C3380CC4-5D6E-409C-BE32-E72D297353CC}">
              <c16:uniqueId val="{00000000-6539-41A5-8BD1-C82CFD8275B6}"/>
            </c:ext>
          </c:extLst>
        </c:ser>
        <c:ser>
          <c:idx val="1"/>
          <c:order val="1"/>
          <c:tx>
            <c:strRef>
              <c:f>Sheet2!$C$3:$C$4</c:f>
              <c:strCache>
                <c:ptCount val="1"/>
                <c:pt idx="0">
                  <c:v>Future Start</c:v>
                </c:pt>
              </c:strCache>
            </c:strRef>
          </c:tx>
          <c:spPr>
            <a:solidFill>
              <a:schemeClr val="accent2"/>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Sheet2!$C$5:$C$11</c:f>
              <c:numCache>
                <c:formatCode>General</c:formatCode>
                <c:ptCount val="6"/>
                <c:pt idx="0">
                  <c:v>11200</c:v>
                </c:pt>
                <c:pt idx="1">
                  <c:v>20211</c:v>
                </c:pt>
                <c:pt idx="2">
                  <c:v>33472</c:v>
                </c:pt>
                <c:pt idx="3">
                  <c:v>25718</c:v>
                </c:pt>
                <c:pt idx="4">
                  <c:v>16803</c:v>
                </c:pt>
                <c:pt idx="5">
                  <c:v>13798</c:v>
                </c:pt>
              </c:numCache>
            </c:numRef>
          </c:val>
          <c:extLst>
            <c:ext xmlns:c16="http://schemas.microsoft.com/office/drawing/2014/chart" uri="{C3380CC4-5D6E-409C-BE32-E72D297353CC}">
              <c16:uniqueId val="{00000001-6539-41A5-8BD1-C82CFD8275B6}"/>
            </c:ext>
          </c:extLst>
        </c:ser>
        <c:ser>
          <c:idx val="2"/>
          <c:order val="2"/>
          <c:tx>
            <c:strRef>
              <c:f>Sheet2!$D$3:$D$4</c:f>
              <c:strCache>
                <c:ptCount val="1"/>
                <c:pt idx="0">
                  <c:v>Leave of Absence</c:v>
                </c:pt>
              </c:strCache>
            </c:strRef>
          </c:tx>
          <c:spPr>
            <a:solidFill>
              <a:schemeClr val="accent3"/>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Sheet2!$D$5:$D$11</c:f>
              <c:numCache>
                <c:formatCode>General</c:formatCode>
                <c:ptCount val="6"/>
                <c:pt idx="0">
                  <c:v>3012</c:v>
                </c:pt>
                <c:pt idx="1">
                  <c:v>29290</c:v>
                </c:pt>
                <c:pt idx="2">
                  <c:v>30125</c:v>
                </c:pt>
                <c:pt idx="3">
                  <c:v>36497</c:v>
                </c:pt>
                <c:pt idx="4">
                  <c:v>33655</c:v>
                </c:pt>
                <c:pt idx="5">
                  <c:v>14207</c:v>
                </c:pt>
              </c:numCache>
            </c:numRef>
          </c:val>
          <c:extLst>
            <c:ext xmlns:c16="http://schemas.microsoft.com/office/drawing/2014/chart" uri="{C3380CC4-5D6E-409C-BE32-E72D297353CC}">
              <c16:uniqueId val="{00000002-6539-41A5-8BD1-C82CFD8275B6}"/>
            </c:ext>
          </c:extLst>
        </c:ser>
        <c:ser>
          <c:idx val="3"/>
          <c:order val="3"/>
          <c:tx>
            <c:strRef>
              <c:f>Sheet2!$E$3:$E$4</c:f>
              <c:strCache>
                <c:ptCount val="1"/>
                <c:pt idx="0">
                  <c:v>Terminated for Cause</c:v>
                </c:pt>
              </c:strCache>
            </c:strRef>
          </c:tx>
          <c:spPr>
            <a:solidFill>
              <a:schemeClr val="accent4"/>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Sheet2!$E$5:$E$11</c:f>
              <c:numCache>
                <c:formatCode>General</c:formatCode>
                <c:ptCount val="6"/>
                <c:pt idx="0">
                  <c:v>12084</c:v>
                </c:pt>
                <c:pt idx="1">
                  <c:v>21693</c:v>
                </c:pt>
                <c:pt idx="2">
                  <c:v>8729</c:v>
                </c:pt>
                <c:pt idx="3">
                  <c:v>17579</c:v>
                </c:pt>
                <c:pt idx="4">
                  <c:v>10104</c:v>
                </c:pt>
                <c:pt idx="5">
                  <c:v>5779</c:v>
                </c:pt>
              </c:numCache>
            </c:numRef>
          </c:val>
          <c:extLst>
            <c:ext xmlns:c16="http://schemas.microsoft.com/office/drawing/2014/chart" uri="{C3380CC4-5D6E-409C-BE32-E72D297353CC}">
              <c16:uniqueId val="{00000003-6539-41A5-8BD1-C82CFD8275B6}"/>
            </c:ext>
          </c:extLst>
        </c:ser>
        <c:ser>
          <c:idx val="4"/>
          <c:order val="4"/>
          <c:tx>
            <c:strRef>
              <c:f>Sheet2!$F$3:$F$4</c:f>
              <c:strCache>
                <c:ptCount val="1"/>
                <c:pt idx="0">
                  <c:v>Voluntarily Terminated</c:v>
                </c:pt>
              </c:strCache>
            </c:strRef>
          </c:tx>
          <c:spPr>
            <a:solidFill>
              <a:schemeClr val="accent5"/>
            </a:solidFill>
            <a:ln>
              <a:noFill/>
            </a:ln>
            <a:effectLst/>
          </c:spPr>
          <c:invertIfNegative val="0"/>
          <c:cat>
            <c:strRef>
              <c:f>Sheet2!$A$5:$A$11</c:f>
              <c:strCache>
                <c:ptCount val="6"/>
                <c:pt idx="0">
                  <c:v>2018</c:v>
                </c:pt>
                <c:pt idx="1">
                  <c:v>2019</c:v>
                </c:pt>
                <c:pt idx="2">
                  <c:v>2020</c:v>
                </c:pt>
                <c:pt idx="3">
                  <c:v>2021</c:v>
                </c:pt>
                <c:pt idx="4">
                  <c:v>2022</c:v>
                </c:pt>
                <c:pt idx="5">
                  <c:v>2023</c:v>
                </c:pt>
              </c:strCache>
            </c:strRef>
          </c:cat>
          <c:val>
            <c:numRef>
              <c:f>Sheet2!$F$5:$F$11</c:f>
              <c:numCache>
                <c:formatCode>General</c:formatCode>
                <c:ptCount val="6"/>
                <c:pt idx="0">
                  <c:v>62707</c:v>
                </c:pt>
                <c:pt idx="1">
                  <c:v>94836</c:v>
                </c:pt>
                <c:pt idx="2">
                  <c:v>106313</c:v>
                </c:pt>
                <c:pt idx="3">
                  <c:v>93807</c:v>
                </c:pt>
                <c:pt idx="4">
                  <c:v>71686</c:v>
                </c:pt>
                <c:pt idx="5">
                  <c:v>48167</c:v>
                </c:pt>
              </c:numCache>
            </c:numRef>
          </c:val>
          <c:extLst>
            <c:ext xmlns:c16="http://schemas.microsoft.com/office/drawing/2014/chart" uri="{C3380CC4-5D6E-409C-BE32-E72D297353CC}">
              <c16:uniqueId val="{00000004-6539-41A5-8BD1-C82CFD8275B6}"/>
            </c:ext>
          </c:extLst>
        </c:ser>
        <c:dLbls>
          <c:showLegendKey val="0"/>
          <c:showVal val="0"/>
          <c:showCatName val="0"/>
          <c:showSerName val="0"/>
          <c:showPercent val="0"/>
          <c:showBubbleSize val="0"/>
        </c:dLbls>
        <c:gapWidth val="219"/>
        <c:overlap val="-27"/>
        <c:axId val="346933072"/>
        <c:axId val="346937232"/>
      </c:barChart>
      <c:catAx>
        <c:axId val="34693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7232"/>
        <c:crosses val="autoZero"/>
        <c:auto val="1"/>
        <c:lblAlgn val="ctr"/>
        <c:lblOffset val="100"/>
        <c:noMultiLvlLbl val="0"/>
      </c:catAx>
      <c:valAx>
        <c:axId val="3469372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93307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608537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smtClean="0">
                <a:solidFill>
                  <a:srgbClr val="0F0F0F"/>
                </a:solidFill>
                <a:latin typeface="Times New Roman" panose="02020603050405020304" pitchFamily="18" charset="0"/>
                <a:cs typeface="Times New Roman" panose="02020603050405020304" pitchFamily="18" charset="0"/>
              </a:rPr>
              <a:t>Employee Data Analysis using Excel</a:t>
            </a:r>
            <a:r>
              <a:rPr lang="en-US" b="1" i="0" dirty="0" smtClean="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55497"/>
            <a:ext cx="12449174" cy="1938992"/>
          </a:xfrm>
          <a:prstGeom prst="rect">
            <a:avLst/>
          </a:prstGeom>
          <a:noFill/>
        </p:spPr>
        <p:txBody>
          <a:bodyPr wrap="square" rtlCol="0">
            <a:spAutoFit/>
          </a:bodyPr>
          <a:lstStyle/>
          <a:p>
            <a:r>
              <a:rPr lang="en-US" sz="2400" dirty="0"/>
              <a:t>STUDENT NAME</a:t>
            </a:r>
            <a:r>
              <a:rPr lang="en-US" sz="2400" dirty="0" smtClean="0"/>
              <a:t>: NIVEDHA S</a:t>
            </a:r>
            <a:endParaRPr lang="en-US" sz="2400" dirty="0"/>
          </a:p>
          <a:p>
            <a:r>
              <a:rPr lang="en-US" sz="2400" dirty="0"/>
              <a:t>REGISTER </a:t>
            </a:r>
            <a:r>
              <a:rPr lang="en-US" sz="2400" dirty="0" smtClean="0"/>
              <a:t>NO</a:t>
            </a:r>
            <a:r>
              <a:rPr lang="en-US" sz="2400" dirty="0"/>
              <a:t>: </a:t>
            </a:r>
            <a:r>
              <a:rPr lang="en-US" sz="2400" dirty="0" smtClean="0"/>
              <a:t>312214568/7E901C351D6B2089C0642976A52783E6</a:t>
            </a:r>
            <a:endParaRPr lang="en-US" sz="2400" dirty="0"/>
          </a:p>
          <a:p>
            <a:r>
              <a:rPr lang="en-US" sz="2400" dirty="0" smtClean="0"/>
              <a:t>DEPARTMENT: DEPARTMENT OF COMMERCE</a:t>
            </a:r>
            <a:endParaRPr lang="en-US" sz="2400" dirty="0"/>
          </a:p>
          <a:p>
            <a:r>
              <a:rPr lang="en-US" sz="2400" dirty="0" smtClean="0"/>
              <a:t>COLLEGE: 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Subtitle 2"/>
          <p:cNvSpPr>
            <a:spLocks noGrp="1"/>
          </p:cNvSpPr>
          <p:nvPr>
            <p:ph type="subTitle" idx="4"/>
          </p:nvPr>
        </p:nvSpPr>
        <p:spPr>
          <a:xfrm>
            <a:off x="1143000" y="1828800"/>
            <a:ext cx="8534400" cy="2954655"/>
          </a:xfrm>
        </p:spPr>
        <p:txBody>
          <a:bodyPr/>
          <a:lstStyle/>
          <a:p>
            <a:pPr marL="342900" indent="-342900">
              <a:buFont typeface="Wingdings" panose="05000000000000000000" pitchFamily="2" charset="2"/>
              <a:buChar char="Ø"/>
            </a:pPr>
            <a:r>
              <a:rPr lang="en-GB" sz="2400" dirty="0"/>
              <a:t>Dynamic Charts: Use line charts or area charts to show trends over time. </a:t>
            </a:r>
            <a:endParaRPr lang="en-GB" sz="2400" dirty="0" smtClean="0"/>
          </a:p>
          <a:p>
            <a:pPr marL="342900" indent="-342900">
              <a:buFont typeface="Wingdings" panose="05000000000000000000" pitchFamily="2" charset="2"/>
              <a:buChar char="Ø"/>
            </a:pPr>
            <a:r>
              <a:rPr lang="en-GB" sz="2400" dirty="0" smtClean="0"/>
              <a:t>These </a:t>
            </a:r>
            <a:r>
              <a:rPr lang="en-GB" sz="2400" dirty="0"/>
              <a:t>can help you easily identify patterns and fluctuations in </a:t>
            </a:r>
            <a:r>
              <a:rPr lang="en-GB" sz="2400" dirty="0" smtClean="0"/>
              <a:t>attendance .</a:t>
            </a:r>
          </a:p>
          <a:p>
            <a:pPr marL="342900" indent="-342900">
              <a:buFont typeface="Wingdings" panose="05000000000000000000" pitchFamily="2" charset="2"/>
              <a:buChar char="Ø"/>
            </a:pPr>
            <a:r>
              <a:rPr lang="en-GB" sz="2400" dirty="0" smtClean="0"/>
              <a:t> Conditional </a:t>
            </a:r>
            <a:r>
              <a:rPr lang="en-GB" sz="2400" dirty="0"/>
              <a:t>Formatting: Highlight specific data points or ranges </a:t>
            </a:r>
            <a:r>
              <a:rPr lang="en-GB" sz="2400" dirty="0" smtClean="0"/>
              <a:t>using  </a:t>
            </a:r>
            <a:r>
              <a:rPr lang="en-GB" sz="2400" dirty="0" err="1"/>
              <a:t>color</a:t>
            </a:r>
            <a:r>
              <a:rPr lang="en-GB" sz="2400" dirty="0"/>
              <a:t> scales or data bars. </a:t>
            </a:r>
            <a:endParaRPr lang="en-GB" sz="2400" dirty="0" smtClean="0"/>
          </a:p>
          <a:p>
            <a:pPr marL="342900" indent="-342900">
              <a:buFont typeface="Wingdings" panose="05000000000000000000" pitchFamily="2" charset="2"/>
              <a:buChar char="Ø"/>
            </a:pPr>
            <a:r>
              <a:rPr lang="en-GB" sz="2400" dirty="0" smtClean="0"/>
              <a:t>For </a:t>
            </a:r>
            <a:r>
              <a:rPr lang="en-GB" sz="2400" dirty="0"/>
              <a:t>instance, you might use a gradient to show attendance levels, with high attendance in green and low in red.</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RESULT</a:t>
            </a:r>
            <a:endParaRPr lang="en-IN" dirty="0"/>
          </a:p>
        </p:txBody>
      </p:sp>
      <p:pic>
        <p:nvPicPr>
          <p:cNvPr id="4" name="Picture 3"/>
          <p:cNvPicPr>
            <a:picLocks noChangeAspect="1"/>
          </p:cNvPicPr>
          <p:nvPr/>
        </p:nvPicPr>
        <p:blipFill>
          <a:blip r:embed="rId2"/>
          <a:stretch>
            <a:fillRect/>
          </a:stretch>
        </p:blipFill>
        <p:spPr>
          <a:xfrm>
            <a:off x="1219200" y="1981200"/>
            <a:ext cx="6629400" cy="4198620"/>
          </a:xfrm>
          <a:prstGeom prst="rect">
            <a:avLst/>
          </a:prstGeom>
        </p:spPr>
      </p:pic>
      <p:sp>
        <p:nvSpPr>
          <p:cNvPr id="3" name="Text Placeholder 2"/>
          <p:cNvSpPr>
            <a:spLocks noGrp="1"/>
          </p:cNvSpPr>
          <p:nvPr>
            <p:ph type="body" idx="1"/>
          </p:nvPr>
        </p:nvSpPr>
        <p:spPr>
          <a:xfrm>
            <a:off x="609599" y="1295400"/>
            <a:ext cx="10972800" cy="276999"/>
          </a:xfrm>
        </p:spPr>
        <p:txBody>
          <a:bodyPr/>
          <a:lstStyle/>
          <a:p>
            <a:r>
              <a:rPr lang="en-GB" spc="25" dirty="0"/>
              <a:t>Visualizing Employee Attendance Trend with Excel charts</a:t>
            </a:r>
            <a:endParaRPr lang="en-IN" dirty="0"/>
          </a:p>
        </p:txBody>
      </p:sp>
    </p:spTree>
    <p:extLst>
      <p:ext uri="{BB962C8B-B14F-4D97-AF65-F5344CB8AC3E}">
        <p14:creationId xmlns:p14="http://schemas.microsoft.com/office/powerpoint/2010/main" val="389389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153400" y="15488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533400" y="457200"/>
            <a:ext cx="5800851" cy="51816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2" name="Subtitle 1"/>
          <p:cNvSpPr>
            <a:spLocks noGrp="1"/>
          </p:cNvSpPr>
          <p:nvPr>
            <p:ph type="subTitle" idx="4"/>
          </p:nvPr>
        </p:nvSpPr>
        <p:spPr>
          <a:xfrm>
            <a:off x="505326" y="1510784"/>
            <a:ext cx="8534400" cy="369332"/>
          </a:xfrm>
        </p:spPr>
        <p:txBody>
          <a:bodyPr/>
          <a:lstStyle/>
          <a:p>
            <a:r>
              <a:rPr lang="en-GB" sz="2400" spc="25" dirty="0"/>
              <a:t>Visualizing Employee Attendance Trend with Excel charts</a:t>
            </a:r>
            <a:endParaRPr lang="en-IN"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11" name="Chart 10"/>
          <p:cNvGraphicFramePr>
            <a:graphicFrameLocks/>
          </p:cNvGraphicFramePr>
          <p:nvPr>
            <p:extLst>
              <p:ext uri="{D42A27DB-BD31-4B8C-83A1-F6EECF244321}">
                <p14:modId xmlns:p14="http://schemas.microsoft.com/office/powerpoint/2010/main" val="3749376934"/>
              </p:ext>
            </p:extLst>
          </p:nvPr>
        </p:nvGraphicFramePr>
        <p:xfrm>
          <a:off x="1905000" y="2415540"/>
          <a:ext cx="5948362" cy="329779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304801" y="304800"/>
            <a:ext cx="8153400" cy="738664"/>
          </a:xfrm>
        </p:spPr>
        <p:txBody>
          <a:bodyPr/>
          <a:lstStyle/>
          <a:p>
            <a:pPr algn="l"/>
            <a:r>
              <a:rPr lang="en-US" dirty="0" smtClean="0">
                <a:latin typeface="Times New Roman" panose="02020603050405020304" pitchFamily="18" charset="0"/>
                <a:cs typeface="Times New Roman" panose="02020603050405020304" pitchFamily="18" charset="0"/>
              </a:rPr>
              <a:t>Conclusion</a:t>
            </a:r>
            <a:endParaRPr lang="en-IN" sz="2400"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447800"/>
            <a:ext cx="7162800" cy="2862322"/>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In conclusion, effectively visualizing employee attendance trends in Excel involves a strategic approach to data organization and presentation. By using pivot tables and dynamic charts such as line, column, and stacked column charts, you can clearly illustrate attendance patterns, compare different data points, and highlight trends over time. Enhancing these visualizations with </a:t>
            </a:r>
            <a:r>
              <a:rPr lang="en-GB" dirty="0" smtClean="0">
                <a:latin typeface="Times New Roman" panose="02020603050405020304" pitchFamily="18" charset="0"/>
                <a:cs typeface="Times New Roman" panose="02020603050405020304" pitchFamily="18" charset="0"/>
              </a:rPr>
              <a:t>trend lines , </a:t>
            </a:r>
            <a:r>
              <a:rPr lang="en-GB" dirty="0">
                <a:latin typeface="Times New Roman" panose="02020603050405020304" pitchFamily="18" charset="0"/>
                <a:cs typeface="Times New Roman" panose="02020603050405020304" pitchFamily="18" charset="0"/>
              </a:rPr>
              <a:t>conditional formatting, and interactive dashboards further improves clarity and usability, enabling stakeholders to make informed decisions and identify areas needing attention. This approach not only simplifies complex data but also provides actionable insights into attendance management.</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076" y="-612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447676" y="381000"/>
            <a:ext cx="8889908" cy="298671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GB" sz="4250" spc="25" dirty="0" smtClean="0"/>
              <a:t>E</a:t>
            </a:r>
            <a:br>
              <a:rPr lang="en-GB" sz="4250" spc="25" dirty="0" smtClean="0"/>
            </a:br>
            <a:r>
              <a:rPr lang="en-GB" sz="4250" spc="25" dirty="0"/>
              <a:t/>
            </a:r>
            <a:br>
              <a:rPr lang="en-GB" sz="4250" spc="25" dirty="0"/>
            </a:br>
            <a:r>
              <a:rPr lang="en-GB" sz="3600" spc="25" dirty="0" smtClean="0"/>
              <a:t>Visualizing </a:t>
            </a:r>
            <a:r>
              <a:rPr lang="en-GB" sz="3600" spc="25" dirty="0"/>
              <a:t>Employee Attendance Trend with Excel charts</a:t>
            </a:r>
            <a:r>
              <a:rPr lang="en-GB" sz="3600" spc="25" dirty="0" smtClean="0"/>
              <a:t/>
            </a:r>
            <a:br>
              <a:rPr lang="en-GB" sz="3600" spc="25" dirty="0" smtClean="0"/>
            </a:b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01000" y="320591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648201" y="457200"/>
            <a:ext cx="5800851" cy="51816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Subtitle 8"/>
          <p:cNvSpPr>
            <a:spLocks noGrp="1"/>
          </p:cNvSpPr>
          <p:nvPr>
            <p:ph type="subTitle" idx="4"/>
          </p:nvPr>
        </p:nvSpPr>
        <p:spPr>
          <a:xfrm>
            <a:off x="533400" y="2039353"/>
            <a:ext cx="8534400" cy="2215991"/>
          </a:xfrm>
        </p:spPr>
        <p:txBody>
          <a:bodyPr/>
          <a:lstStyle/>
          <a:p>
            <a:pPr marL="342900" indent="-342900">
              <a:buFont typeface="Wingdings" panose="05000000000000000000" pitchFamily="2" charset="2"/>
              <a:buChar char="Ø"/>
            </a:pPr>
            <a:r>
              <a:rPr lang="en-GB" sz="2400" dirty="0"/>
              <a:t>To effectively visualize and </a:t>
            </a:r>
            <a:r>
              <a:rPr lang="en-GB" sz="2400" dirty="0" err="1"/>
              <a:t>analyze</a:t>
            </a:r>
            <a:r>
              <a:rPr lang="en-GB" sz="2400" dirty="0"/>
              <a:t> employee attendance data over time using Excel charts. </a:t>
            </a:r>
            <a:endParaRPr lang="en-GB" sz="2400" dirty="0" smtClean="0"/>
          </a:p>
          <a:p>
            <a:pPr marL="342900" indent="-342900">
              <a:buFont typeface="Wingdings" panose="05000000000000000000" pitchFamily="2" charset="2"/>
              <a:buChar char="Ø"/>
            </a:pPr>
            <a:r>
              <a:rPr lang="en-GB" sz="2400" dirty="0" smtClean="0"/>
              <a:t>The </a:t>
            </a:r>
            <a:r>
              <a:rPr lang="en-GB" sz="2400" dirty="0"/>
              <a:t>goal is to identify patterns, trends, and anomalies in </a:t>
            </a:r>
            <a:r>
              <a:rPr lang="en-GB" sz="2400" dirty="0" smtClean="0"/>
              <a:t>attendance</a:t>
            </a:r>
          </a:p>
          <a:p>
            <a:pPr marL="342900" indent="-342900">
              <a:buFont typeface="Wingdings" panose="05000000000000000000" pitchFamily="2" charset="2"/>
              <a:buChar char="Ø"/>
            </a:pPr>
            <a:r>
              <a:rPr lang="en-GB" sz="2400" dirty="0" smtClean="0"/>
              <a:t> </a:t>
            </a:r>
            <a:r>
              <a:rPr lang="en-GB" sz="2400" dirty="0"/>
              <a:t>which can aid in decision-making regarding workforce management and policy adjustments</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ctrTitle"/>
          </p:nvPr>
        </p:nvSpPr>
        <p:spPr>
          <a:xfrm>
            <a:off x="381000" y="251845"/>
            <a:ext cx="5800851" cy="51816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9" name="Subtitle 8"/>
          <p:cNvSpPr>
            <a:spLocks noGrp="1"/>
          </p:cNvSpPr>
          <p:nvPr>
            <p:ph type="subTitle" idx="4"/>
          </p:nvPr>
        </p:nvSpPr>
        <p:spPr>
          <a:xfrm>
            <a:off x="676275" y="1580376"/>
            <a:ext cx="8534400" cy="738664"/>
          </a:xfrm>
        </p:spPr>
        <p:txBody>
          <a:bodyPr/>
          <a:lstStyle/>
          <a:p>
            <a:r>
              <a:rPr lang="en-GB" sz="2400" dirty="0"/>
              <a:t>To </a:t>
            </a:r>
            <a:r>
              <a:rPr lang="en-GB" sz="2400" dirty="0" err="1"/>
              <a:t>analyze</a:t>
            </a:r>
            <a:r>
              <a:rPr lang="en-GB" sz="2400" dirty="0"/>
              <a:t> and visualize employee attendance data using Excel charts to identify trends, patterns, and areas for improvement.</a:t>
            </a:r>
            <a:endParaRPr lang="en-IN" sz="240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ctrTitle"/>
          </p:nvPr>
        </p:nvSpPr>
        <p:spPr>
          <a:xfrm>
            <a:off x="381000" y="304800"/>
            <a:ext cx="5800851" cy="51816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7" name="Subtitle 6"/>
          <p:cNvSpPr>
            <a:spLocks noGrp="1"/>
          </p:cNvSpPr>
          <p:nvPr>
            <p:ph type="subTitle" idx="4"/>
          </p:nvPr>
        </p:nvSpPr>
        <p:spPr>
          <a:xfrm>
            <a:off x="457200" y="1580376"/>
            <a:ext cx="8534400" cy="3754874"/>
          </a:xfrm>
        </p:spPr>
        <p:txBody>
          <a:bodyPr/>
          <a:lstStyle/>
          <a:p>
            <a:pPr marL="342900" indent="-342900">
              <a:buFont typeface="Wingdings" panose="05000000000000000000" pitchFamily="2" charset="2"/>
              <a:buChar char="Ø"/>
            </a:pPr>
            <a:r>
              <a:rPr lang="en-GB" sz="2400" dirty="0"/>
              <a:t>HR Managers: To monitor attendance patterns, track absences, and ensure compliance with company policies </a:t>
            </a:r>
            <a:r>
              <a:rPr lang="en-GB" sz="2400" dirty="0" smtClean="0"/>
              <a:t>.</a:t>
            </a:r>
          </a:p>
          <a:p>
            <a:pPr marL="342900" indent="-342900">
              <a:buFont typeface="Wingdings" panose="05000000000000000000" pitchFamily="2" charset="2"/>
              <a:buChar char="Ø"/>
            </a:pPr>
            <a:r>
              <a:rPr lang="en-GB" sz="2400" dirty="0" smtClean="0"/>
              <a:t> Team </a:t>
            </a:r>
            <a:r>
              <a:rPr lang="en-GB" sz="2400" dirty="0"/>
              <a:t>Leaders/Supervisors: To manage day-to-day staffing needs, identify attendance issues, and address productivity </a:t>
            </a:r>
            <a:r>
              <a:rPr lang="en-GB" sz="2400" dirty="0" smtClean="0"/>
              <a:t>concerns.</a:t>
            </a:r>
          </a:p>
          <a:p>
            <a:pPr marL="342900" indent="-342900">
              <a:buFont typeface="Wingdings" panose="05000000000000000000" pitchFamily="2" charset="2"/>
              <a:buChar char="Ø"/>
            </a:pPr>
            <a:r>
              <a:rPr lang="en-GB" sz="2400" dirty="0" smtClean="0"/>
              <a:t>Operation Managers</a:t>
            </a:r>
            <a:r>
              <a:rPr lang="en-GB" sz="2400" dirty="0"/>
              <a:t>: To optimize resource allocation and adjust staffing levels based on attendance </a:t>
            </a:r>
            <a:r>
              <a:rPr lang="en-GB" sz="2400" dirty="0" smtClean="0"/>
              <a:t>trends.</a:t>
            </a:r>
            <a:endParaRPr lang="en-GB" sz="2400" dirty="0"/>
          </a:p>
          <a:p>
            <a:pPr marL="342900" indent="-342900">
              <a:buFont typeface="Wingdings" panose="05000000000000000000" pitchFamily="2" charset="2"/>
              <a:buChar char="Ø"/>
            </a:pPr>
            <a:r>
              <a:rPr lang="en-GB" sz="2400" dirty="0" smtClean="0"/>
              <a:t>Finance Departments</a:t>
            </a:r>
            <a:r>
              <a:rPr lang="en-GB" sz="2400" dirty="0"/>
              <a:t>: To </a:t>
            </a:r>
            <a:r>
              <a:rPr lang="en-GB" sz="2400" dirty="0" err="1"/>
              <a:t>analyze</a:t>
            </a:r>
            <a:r>
              <a:rPr lang="en-GB" sz="2400" dirty="0"/>
              <a:t> the financial impact of attendance patterns, such as overtime costs or productivity losses.</a:t>
            </a:r>
            <a:endParaRPr lang="en-IN" sz="2400" dirty="0"/>
          </a:p>
          <a:p>
            <a:pPr marL="457200" indent="-457200">
              <a:buFont typeface="Wingdings" panose="05000000000000000000" pitchFamily="2" charset="2"/>
              <a:buChar char="Ø"/>
            </a:pPr>
            <a:endParaRPr lang="en-IN" sz="28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481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ctrTitle"/>
          </p:nvPr>
        </p:nvSpPr>
        <p:spPr>
          <a:xfrm>
            <a:off x="762000" y="380634"/>
            <a:ext cx="5729414" cy="1136689"/>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Subtitle 7"/>
          <p:cNvSpPr>
            <a:spLocks noGrp="1"/>
          </p:cNvSpPr>
          <p:nvPr>
            <p:ph type="subTitle" idx="4"/>
          </p:nvPr>
        </p:nvSpPr>
        <p:spPr>
          <a:xfrm>
            <a:off x="2910624" y="2667000"/>
            <a:ext cx="8534400" cy="2215991"/>
          </a:xfrm>
        </p:spPr>
        <p:txBody>
          <a:bodyPr/>
          <a:lstStyle/>
          <a:p>
            <a:pPr marL="342900" indent="-342900">
              <a:buFont typeface="Wingdings" panose="05000000000000000000" pitchFamily="2" charset="2"/>
              <a:buChar char="q"/>
            </a:pPr>
            <a:r>
              <a:rPr lang="en-GB" sz="2400" dirty="0"/>
              <a:t>Our solution offers a comprehensive approach to visualizing employee attendance trends using Excel charts. </a:t>
            </a:r>
            <a:endParaRPr lang="en-GB" sz="2400" dirty="0" smtClean="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By </a:t>
            </a:r>
            <a:r>
              <a:rPr lang="en-GB" sz="2400" dirty="0"/>
              <a:t>integrating data analysis with clear graphical representations, we make it easier for organizations to monitor attendance patterns and identify trends over time.</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909935" cy="9294852"/>
          </a:xfrm>
        </p:spPr>
        <p:txBody>
          <a:bodyPr/>
          <a:lstStyle/>
          <a:p>
            <a:r>
              <a:rPr lang="en-IN" dirty="0"/>
              <a:t>Dataset </a:t>
            </a:r>
            <a:r>
              <a:rPr lang="en-IN" dirty="0" smtClean="0"/>
              <a:t>Description</a:t>
            </a:r>
            <a:br>
              <a:rPr lang="en-IN" dirty="0" smtClean="0"/>
            </a:br>
            <a:r>
              <a:rPr lang="en-IN" dirty="0" smtClean="0"/>
              <a:t>     </a:t>
            </a:r>
            <a:br>
              <a:rPr lang="en-IN" dirty="0" smtClean="0"/>
            </a:br>
            <a:r>
              <a:rPr lang="en-IN" dirty="0"/>
              <a:t> </a:t>
            </a:r>
            <a:r>
              <a:rPr lang="en-IN" dirty="0" smtClean="0"/>
              <a:t>   </a:t>
            </a:r>
            <a:r>
              <a:rPr lang="en-GB" sz="2400" dirty="0"/>
              <a:t>Employee= </a:t>
            </a:r>
            <a:r>
              <a:rPr lang="en-GB" sz="2400" dirty="0" smtClean="0"/>
              <a:t>KAGGLE</a:t>
            </a:r>
            <a:br>
              <a:rPr lang="en-GB" sz="2400" dirty="0" smtClean="0"/>
            </a:br>
            <a:r>
              <a:rPr lang="en-GB" sz="2400" dirty="0" smtClean="0"/>
              <a:t>        26-Features</a:t>
            </a:r>
            <a:br>
              <a:rPr lang="en-GB" sz="2400" dirty="0" smtClean="0"/>
            </a:br>
            <a:r>
              <a:rPr lang="en-GB" sz="2400" dirty="0"/>
              <a:t> </a:t>
            </a:r>
            <a:r>
              <a:rPr lang="en-GB" sz="2400" dirty="0" smtClean="0"/>
              <a:t>       9-Features</a:t>
            </a:r>
            <a:br>
              <a:rPr lang="en-GB" sz="2400" dirty="0" smtClean="0"/>
            </a:br>
            <a:r>
              <a:rPr lang="en-GB" sz="2400" dirty="0"/>
              <a:t> </a:t>
            </a:r>
            <a:r>
              <a:rPr lang="en-GB" sz="2400" dirty="0" smtClean="0"/>
              <a:t>       </a:t>
            </a:r>
            <a:r>
              <a:rPr lang="en-GB" sz="2400" dirty="0" err="1" smtClean="0"/>
              <a:t>Emp</a:t>
            </a:r>
            <a:r>
              <a:rPr lang="en-GB" sz="2400" dirty="0" smtClean="0"/>
              <a:t> </a:t>
            </a:r>
            <a:r>
              <a:rPr lang="en-GB" sz="2400" dirty="0"/>
              <a:t>Id- </a:t>
            </a:r>
            <a:r>
              <a:rPr lang="en-GB" sz="2400" dirty="0" smtClean="0"/>
              <a:t>Number</a:t>
            </a:r>
            <a:br>
              <a:rPr lang="en-GB" sz="2400" dirty="0" smtClean="0"/>
            </a:br>
            <a:r>
              <a:rPr lang="en-GB" sz="2400" dirty="0"/>
              <a:t> </a:t>
            </a:r>
            <a:r>
              <a:rPr lang="en-GB" sz="2400" dirty="0" smtClean="0"/>
              <a:t>       Name Text</a:t>
            </a:r>
            <a:br>
              <a:rPr lang="en-GB" sz="2400" dirty="0" smtClean="0"/>
            </a:br>
            <a:r>
              <a:rPr lang="en-GB" sz="2400" dirty="0" smtClean="0"/>
              <a:t>        </a:t>
            </a:r>
            <a:r>
              <a:rPr lang="en-GB" sz="2400" dirty="0" err="1" smtClean="0"/>
              <a:t>Emp</a:t>
            </a:r>
            <a:r>
              <a:rPr lang="en-GB" sz="2400" dirty="0" smtClean="0"/>
              <a:t>- Type</a:t>
            </a:r>
            <a:br>
              <a:rPr lang="en-GB" sz="2400" dirty="0" smtClean="0"/>
            </a:br>
            <a:r>
              <a:rPr lang="en-GB" sz="2400" dirty="0" smtClean="0"/>
              <a:t>        Current </a:t>
            </a:r>
            <a:r>
              <a:rPr lang="en-GB" sz="2400" dirty="0"/>
              <a:t>Employee Rating- </a:t>
            </a:r>
            <a:r>
              <a:rPr lang="en-GB" sz="2400" dirty="0" smtClean="0"/>
              <a:t>Number</a:t>
            </a:r>
            <a:br>
              <a:rPr lang="en-GB" sz="2400" dirty="0" smtClean="0"/>
            </a:br>
            <a:r>
              <a:rPr lang="en-GB" sz="2400" dirty="0" smtClean="0"/>
              <a:t>        Gender- </a:t>
            </a:r>
            <a:r>
              <a:rPr lang="en-GB" sz="2400" dirty="0"/>
              <a:t>Male </a:t>
            </a:r>
            <a:r>
              <a:rPr lang="en-GB" sz="2400" dirty="0" smtClean="0"/>
              <a:t>Female</a:t>
            </a:r>
            <a:br>
              <a:rPr lang="en-GB" sz="2400" dirty="0" smtClean="0"/>
            </a:br>
            <a:r>
              <a:rPr lang="en-GB" sz="2400" dirty="0" smtClean="0"/>
              <a:t>        Employee </a:t>
            </a:r>
            <a:r>
              <a:rPr lang="en-GB" sz="2400" dirty="0"/>
              <a:t>Rating -Number</a:t>
            </a:r>
            <a:r>
              <a:rPr lang="en-IN" sz="2400" dirty="0"/>
              <a:t/>
            </a:r>
            <a:br>
              <a:rPr lang="en-IN" sz="2400" dirty="0"/>
            </a:br>
            <a:r>
              <a:rPr lang="en-IN" dirty="0"/>
              <a:t>     </a:t>
            </a:r>
            <a:r>
              <a:rPr lang="en-IN" sz="2800" dirty="0" smtClean="0"/>
              <a:t/>
            </a:r>
            <a:br>
              <a:rPr lang="en-IN" sz="2800" dirty="0" smtClean="0"/>
            </a:br>
            <a:r>
              <a:rPr lang="en-IN" sz="2800" dirty="0" smtClean="0"/>
              <a:t/>
            </a:r>
            <a:br>
              <a:rPr lang="en-IN" sz="2800" dirty="0" smtClean="0"/>
            </a:br>
            <a:r>
              <a:rPr lang="en-IN" dirty="0"/>
              <a:t/>
            </a:r>
            <a:br>
              <a:rPr lang="en-IN" dirty="0"/>
            </a:br>
            <a:r>
              <a:rPr lang="en-IN" dirty="0" smtClean="0"/>
              <a:t/>
            </a:r>
            <a:br>
              <a:rPr lang="en-IN" dirty="0" smtClean="0"/>
            </a:br>
            <a:r>
              <a:rPr lang="en-IN" dirty="0"/>
              <a:t/>
            </a: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47319" y="3389103"/>
            <a:ext cx="2466975" cy="3419475"/>
          </a:xfrm>
          <a:prstGeom prst="rect">
            <a:avLst/>
          </a:prstGeom>
        </p:spPr>
      </p:pic>
      <p:sp>
        <p:nvSpPr>
          <p:cNvPr id="7" name="object 7"/>
          <p:cNvSpPr txBox="1">
            <a:spLocks noGrp="1"/>
          </p:cNvSpPr>
          <p:nvPr>
            <p:ph type="ctrTitle"/>
          </p:nvPr>
        </p:nvSpPr>
        <p:spPr>
          <a:xfrm>
            <a:off x="253436" y="366575"/>
            <a:ext cx="5800851" cy="1978747"/>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smtClean="0"/>
              <a:t>SOLUTION</a:t>
            </a:r>
            <a:r>
              <a:rPr lang="en-GB" sz="4250" spc="20" dirty="0" smtClean="0"/>
              <a:t/>
            </a:r>
            <a:br>
              <a:rPr lang="en-GB" sz="4250" spc="20" dirty="0" smtClean="0"/>
            </a:br>
            <a:endParaRPr sz="4250" dirty="0"/>
          </a:p>
        </p:txBody>
      </p:sp>
      <p:sp>
        <p:nvSpPr>
          <p:cNvPr id="10" name="Subtitle 9"/>
          <p:cNvSpPr>
            <a:spLocks noGrp="1"/>
          </p:cNvSpPr>
          <p:nvPr>
            <p:ph type="subTitle" idx="4"/>
          </p:nvPr>
        </p:nvSpPr>
        <p:spPr>
          <a:xfrm>
            <a:off x="1680807" y="2539111"/>
            <a:ext cx="10659186" cy="276999"/>
          </a:xfrm>
        </p:spPr>
        <p:txBody>
          <a:bodyPr/>
          <a:lstStyle/>
          <a:p>
            <a:r>
              <a:rPr lang="en-GB" dirty="0" smtClean="0"/>
              <a:t>=IFS(Z8&gt;=5,”VERY HIGH”,Z8&gt;=4,”HIGH”,Z8&gt;=3,”MED”,TRUE,”LOW”)</a:t>
            </a:r>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256592"/>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smtClean="0">
                <a:latin typeface="Times New Roman" panose="02020603050405020304" pitchFamily="18" charset="0"/>
                <a:cs typeface="Times New Roman" panose="02020603050405020304" pitchFamily="18" charset="0"/>
              </a:rPr>
              <a:t>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486</Words>
  <Application>Microsoft Office PowerPoint</Application>
  <PresentationFormat>Widescreen</PresentationFormat>
  <Paragraphs>64</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  Visualizing Employee Attendance Trend with Excel charts </vt:lpstr>
      <vt:lpstr>AGENDA</vt:lpstr>
      <vt:lpstr>PROBLEM STATEMENT</vt:lpstr>
      <vt:lpstr>PROJECT OVERVIEW</vt:lpstr>
      <vt:lpstr>WHO ARE THE END USERS?</vt:lpstr>
      <vt:lpstr>OUR SOLUTION AND ITS VALUE PROPOSITION</vt:lpstr>
      <vt:lpstr>Dataset Description           Employee= KAGGLE         26-Features         9-Features         Emp Id- Number         Name Text         Emp- Type         Current Employee Rating- Number         Gender- Male Female         Employee Rating -Number           </vt:lpstr>
      <vt:lpstr>THE "WOW" IN OUR SOLUTION </vt:lpstr>
      <vt:lpstr>PowerPoint Presentation</vt:lpstr>
      <vt:lpstr>RESULT</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31</cp:revision>
  <dcterms:created xsi:type="dcterms:W3CDTF">2024-03-29T15:07:22Z</dcterms:created>
  <dcterms:modified xsi:type="dcterms:W3CDTF">2024-08-30T09:00:22Z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