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jQrMLo8/7yZUCOqKvKAbONDN7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be65e912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be65e91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c4a33df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bc4a33d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bbe65e912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bbe65e9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bbe65e912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bbe65e91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bc4a33df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bc4a33d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be65e912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bbe65e91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bc4a33df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bc4a33d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bbe65e912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bbe65e91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bbe65e912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bbe65e91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bc4a33df5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bc4a33d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be65e91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be65e9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c4a33df5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c4a33df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bc4a33df5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bc4a33df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bc4a33df5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bc4a33df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c7bed969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c7bed9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be65e91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bbe65e91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4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4" name="Google Shape;34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2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9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2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2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3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esearch.fb.com/publications/learning-end-to-end-goal-oriented-dialog/" TargetMode="External"/><Relationship Id="rId4" Type="http://schemas.openxmlformats.org/officeDocument/2006/relationships/hyperlink" Target="https://arxiv.org/abs/1409.0473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research.fb.com/publications/learning-end-to-end-goal-oriented-dialog" TargetMode="External"/><Relationship Id="rId4" Type="http://schemas.openxmlformats.org/officeDocument/2006/relationships/hyperlink" Target="https://www.tensorflow.org/tutorials/text/nmt_with_attention" TargetMode="External"/><Relationship Id="rId5" Type="http://schemas.openxmlformats.org/officeDocument/2006/relationships/hyperlink" Target="https://www.tensorflow.org/tutorials/text/nmt_with_attention" TargetMode="External"/><Relationship Id="rId6" Type="http://schemas.openxmlformats.org/officeDocument/2006/relationships/hyperlink" Target="https://www.tensorflow.org/tutorials/text/nmt_with_attention" TargetMode="External"/><Relationship Id="rId7" Type="http://schemas.openxmlformats.org/officeDocument/2006/relationships/hyperlink" Target="https://arxiv.org/pdf/1409.0473.pdf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1018935" y="2630812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569"/>
              <a:buFont typeface="Calibri"/>
              <a:buNone/>
            </a:pPr>
            <a:r>
              <a:rPr lang="en-IN" sz="3200" cap="small">
                <a:solidFill>
                  <a:srgbClr val="4472C4"/>
                </a:solidFill>
              </a:rPr>
              <a:t>TASK-ORIENTED CONVERSATIONAL MODEL</a:t>
            </a:r>
            <a:r>
              <a:rPr lang="en-IN" sz="6569"/>
              <a:t> </a:t>
            </a:r>
            <a:br>
              <a:rPr lang="en-IN" sz="5400"/>
            </a:br>
            <a:r>
              <a:rPr lang="en-IN" sz="5400"/>
              <a:t> </a:t>
            </a:r>
            <a:br>
              <a:rPr lang="en-IN" sz="5400"/>
            </a:br>
            <a:r>
              <a:rPr lang="en-IN" sz="5400"/>
              <a:t> </a:t>
            </a:r>
            <a:br>
              <a:rPr lang="en-IN" sz="5400"/>
            </a:br>
            <a:endParaRPr sz="7200"/>
          </a:p>
        </p:txBody>
      </p:sp>
      <p:sp>
        <p:nvSpPr>
          <p:cNvPr id="102" name="Google Shape;102;p1"/>
          <p:cNvSpPr txBox="1"/>
          <p:nvPr/>
        </p:nvSpPr>
        <p:spPr>
          <a:xfrm>
            <a:off x="607525" y="2630797"/>
            <a:ext cx="10565700" cy="24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     Krutarth K.                      (CB.EN.P2AID19018)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Lanka Naga Sai Deep.   (CB.EN.P2AID19019)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Akshaya A                       (CB.EN.U4CSE17401)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Nivedha W B                  (CB.EN.U4CSE17444)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Prashanth S  		      (CB.EN.U4CSE17140)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Dhanvanth S 		      (CB.EN.U4CSE18416)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mentor : Dr. S. Padmavathi.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RNN’s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Recurrent Neural Networks(</a:t>
            </a:r>
            <a:r>
              <a:rPr b="1" lang="en-IN" sz="2400">
                <a:solidFill>
                  <a:srgbClr val="222222"/>
                </a:solidFill>
                <a:highlight>
                  <a:srgbClr val="FFFFFF"/>
                </a:highlight>
              </a:rPr>
              <a:t>RNN</a:t>
            </a: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) are a type of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 Neural Network where the output from the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 previous step is fed as input to the current step.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152400" lvl="0" marL="91440" rtl="0" algn="l"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IN" sz="2400">
                <a:solidFill>
                  <a:srgbClr val="222222"/>
                </a:solidFill>
                <a:highlight>
                  <a:srgbClr val="FFFFFF"/>
                </a:highlight>
              </a:rPr>
              <a:t>RNN's</a:t>
            </a: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 are mainly used for, Sequence Classification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 i.e., </a:t>
            </a:r>
            <a:r>
              <a:rPr lang="en-IN" sz="2400"/>
              <a:t>Sequence matters.</a:t>
            </a:r>
            <a:endParaRPr sz="2400"/>
          </a:p>
          <a:p>
            <a:pPr indent="-152400" lvl="0" marL="91440" rtl="0" algn="l">
              <a:spcBef>
                <a:spcPts val="1400"/>
              </a:spcBef>
              <a:spcAft>
                <a:spcPts val="0"/>
              </a:spcAft>
              <a:buSzPts val="2400"/>
              <a:buChar char="❑"/>
            </a:pPr>
            <a:r>
              <a:rPr lang="en-IN" sz="2400">
                <a:solidFill>
                  <a:srgbClr val="202122"/>
                </a:solidFill>
                <a:highlight>
                  <a:srgbClr val="FFFFFF"/>
                </a:highlight>
              </a:rPr>
              <a:t>RNNs can use their internal state (memory) to 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9144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202122"/>
                </a:solidFill>
                <a:highlight>
                  <a:srgbClr val="FFFFFF"/>
                </a:highlight>
              </a:rPr>
              <a:t>process variable length sequences of inputs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IN" sz="2400">
                <a:solidFill>
                  <a:srgbClr val="202122"/>
                </a:solidFill>
                <a:highlight>
                  <a:srgbClr val="FFFFFF"/>
                </a:highlight>
              </a:rPr>
              <a:t>RNNs process  </a:t>
            </a:r>
            <a:r>
              <a:rPr lang="en-IN" sz="2400"/>
              <a:t>v</a:t>
            </a:r>
            <a:r>
              <a:rPr lang="en-IN" sz="2400"/>
              <a:t>ariable sized input and output(Architectures).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447" y="1980989"/>
            <a:ext cx="39052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1097280" y="26884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LSTM</a:t>
            </a:r>
            <a:endParaRPr/>
          </a:p>
        </p:txBody>
      </p:sp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IN" sz="2400"/>
              <a:t>A special kind of RNN’s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3C4043"/>
                </a:solidFill>
                <a:highlight>
                  <a:srgbClr val="FFFFFF"/>
                </a:highlight>
              </a:rPr>
              <a:t>capable of learning 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3C4043"/>
                </a:solidFill>
                <a:highlight>
                  <a:srgbClr val="FFFFFF"/>
                </a:highlight>
              </a:rPr>
              <a:t>long-term dependencies.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 It can not only process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 single data points, but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 also entire sequences of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 data.</a:t>
            </a:r>
            <a:r>
              <a:rPr b="1" lang="en-IN" sz="2400">
                <a:solidFill>
                  <a:srgbClr val="52565A"/>
                </a:solidFill>
                <a:highlight>
                  <a:srgbClr val="FFFFFF"/>
                </a:highlight>
              </a:rPr>
              <a:t>LSTM</a:t>
            </a:r>
            <a:r>
              <a:rPr lang="en-IN" sz="2400">
                <a:solidFill>
                  <a:srgbClr val="3C4043"/>
                </a:solidFill>
                <a:highlight>
                  <a:srgbClr val="FFFFFF"/>
                </a:highlight>
              </a:rPr>
              <a:t> has feedback 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3C4043"/>
                </a:solidFill>
                <a:highlight>
                  <a:srgbClr val="FFFFFF"/>
                </a:highlight>
              </a:rPr>
              <a:t>connections.</a:t>
            </a:r>
            <a:endParaRPr sz="2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i="1" sz="2400"/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967" y="1845734"/>
            <a:ext cx="7309282" cy="427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102" y="4"/>
            <a:ext cx="4353824" cy="324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2667" y="112461"/>
            <a:ext cx="4193542" cy="301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 rotWithShape="1">
          <a:blip r:embed="rId5">
            <a:alphaModFix/>
          </a:blip>
          <a:srcRect b="0" l="-2850" r="2849" t="0"/>
          <a:stretch/>
        </p:blipFill>
        <p:spPr>
          <a:xfrm>
            <a:off x="925102" y="3325643"/>
            <a:ext cx="4287914" cy="289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1"/>
          <p:cNvPicPr preferRelativeResize="0"/>
          <p:nvPr/>
        </p:nvPicPr>
        <p:blipFill rotWithShape="1">
          <a:blip r:embed="rId6">
            <a:alphaModFix/>
          </a:blip>
          <a:srcRect b="6864" l="0" r="0" t="0"/>
          <a:stretch/>
        </p:blipFill>
        <p:spPr>
          <a:xfrm>
            <a:off x="5470875" y="3240975"/>
            <a:ext cx="4877125" cy="30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646111" y="336807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Seq2Seq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1099594" y="2419109"/>
            <a:ext cx="87157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IN" sz="2400">
                <a:solidFill>
                  <a:srgbClr val="52565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seq2seq</a:t>
            </a:r>
            <a:r>
              <a:rPr lang="en-IN" sz="2400">
                <a:solidFill>
                  <a:srgbClr val="3C40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a general-purpose encoder-decoder framework for Tensorflow</a:t>
            </a:r>
            <a:endParaRPr sz="2400">
              <a:solidFill>
                <a:srgbClr val="3C404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❑"/>
            </a:pPr>
            <a:r>
              <a:rPr lang="en-IN" sz="2400">
                <a:solidFill>
                  <a:srgbClr val="000305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This can be used for free-from question answering (generating a natural language answer given a natural language question) .</a:t>
            </a:r>
            <a:endParaRPr sz="2400">
              <a:solidFill>
                <a:srgbClr val="000305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673" y="4024216"/>
            <a:ext cx="10976657" cy="216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2"/>
          <p:cNvSpPr txBox="1"/>
          <p:nvPr/>
        </p:nvSpPr>
        <p:spPr>
          <a:xfrm>
            <a:off x="2120499" y="5945374"/>
            <a:ext cx="28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/>
          </a:p>
        </p:txBody>
      </p:sp>
      <p:sp>
        <p:nvSpPr>
          <p:cNvPr id="190" name="Google Shape;190;p12"/>
          <p:cNvSpPr txBox="1"/>
          <p:nvPr/>
        </p:nvSpPr>
        <p:spPr>
          <a:xfrm>
            <a:off x="8380422" y="5945386"/>
            <a:ext cx="19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be65e912_0_5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PRE PROCESSING </a:t>
            </a:r>
            <a:endParaRPr/>
          </a:p>
        </p:txBody>
      </p:sp>
      <p:sp>
        <p:nvSpPr>
          <p:cNvPr id="196" name="Google Shape;196;g8bbe65e912_0_5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</a:rPr>
              <a:t>STEPS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-IN" sz="2400">
                <a:solidFill>
                  <a:srgbClr val="000000"/>
                </a:solidFill>
              </a:rPr>
              <a:t>Splitting</a:t>
            </a:r>
            <a:r>
              <a:rPr lang="en-IN" sz="2400">
                <a:solidFill>
                  <a:srgbClr val="000000"/>
                </a:solidFill>
              </a:rPr>
              <a:t> Questions , Answers and removing </a:t>
            </a:r>
            <a:r>
              <a:rPr lang="en-IN" sz="2400">
                <a:solidFill>
                  <a:srgbClr val="000000"/>
                </a:solidFill>
                <a:highlight>
                  <a:srgbClr val="FFFFFE"/>
                </a:highlight>
              </a:rPr>
              <a:t>&lt;SILENCE&gt;</a:t>
            </a:r>
            <a:endParaRPr sz="240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-IN" sz="2400">
                <a:solidFill>
                  <a:srgbClr val="000000"/>
                </a:solidFill>
              </a:rPr>
              <a:t>Removing Unwanted Symbols like ? , ! And adding </a:t>
            </a:r>
            <a:r>
              <a:rPr lang="en-IN" sz="2400">
                <a:solidFill>
                  <a:srgbClr val="000000"/>
                </a:solidFill>
                <a:highlight>
                  <a:srgbClr val="FFFFFE"/>
                </a:highlight>
              </a:rPr>
              <a:t>&lt;start&gt; and &lt;end&gt; to the end of each </a:t>
            </a:r>
            <a:r>
              <a:rPr lang="en-IN" sz="2400">
                <a:solidFill>
                  <a:srgbClr val="000000"/>
                </a:solidFill>
                <a:highlight>
                  <a:srgbClr val="FFFFFE"/>
                </a:highlight>
              </a:rPr>
              <a:t>sentence</a:t>
            </a:r>
            <a:endParaRPr sz="240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-IN" sz="2400">
                <a:solidFill>
                  <a:srgbClr val="000000"/>
                </a:solidFill>
              </a:rPr>
              <a:t>Tokenize	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-IN" sz="2400">
                <a:solidFill>
                  <a:srgbClr val="000000"/>
                </a:solidFill>
                <a:highlight>
                  <a:srgbClr val="FFFFFE"/>
                </a:highlight>
              </a:rPr>
              <a:t>index to word mapping</a:t>
            </a:r>
            <a:endParaRPr sz="240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c4a33df5_0_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Splitting Questions , Answers</a:t>
            </a:r>
            <a:endParaRPr/>
          </a:p>
        </p:txBody>
      </p:sp>
      <p:sp>
        <p:nvSpPr>
          <p:cNvPr id="202" name="Google Shape;202;g8bc4a33df5_0_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400"/>
              <a:t>c</a:t>
            </a:r>
            <a:r>
              <a:rPr b="1" lang="en-IN" sz="2400"/>
              <a:t>ode snippet: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03" name="Google Shape;203;g8bc4a33df5_0_3"/>
          <p:cNvPicPr preferRelativeResize="0"/>
          <p:nvPr/>
        </p:nvPicPr>
        <p:blipFill rotWithShape="1">
          <a:blip r:embed="rId3">
            <a:alphaModFix/>
          </a:blip>
          <a:srcRect b="5372" l="0" r="21685" t="23462"/>
          <a:stretch/>
        </p:blipFill>
        <p:spPr>
          <a:xfrm>
            <a:off x="3223425" y="2038975"/>
            <a:ext cx="7170476" cy="389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be65e912_0_6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IN">
                <a:solidFill>
                  <a:schemeClr val="dk1"/>
                </a:solidFill>
              </a:rPr>
              <a:t>Splitting Questions , Answers </a:t>
            </a:r>
            <a:endParaRPr/>
          </a:p>
        </p:txBody>
      </p:sp>
      <p:sp>
        <p:nvSpPr>
          <p:cNvPr id="209" name="Google Shape;209;g8bbe65e912_0_60"/>
          <p:cNvSpPr txBox="1"/>
          <p:nvPr>
            <p:ph idx="1" type="body"/>
          </p:nvPr>
        </p:nvSpPr>
        <p:spPr>
          <a:xfrm>
            <a:off x="1066805" y="19608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IN"/>
              <a:t>	</a:t>
            </a:r>
            <a:r>
              <a:rPr b="1" lang="en-IN" sz="2300"/>
              <a:t>Output:</a:t>
            </a:r>
            <a:endParaRPr b="1" sz="2300"/>
          </a:p>
        </p:txBody>
      </p:sp>
      <p:pic>
        <p:nvPicPr>
          <p:cNvPr id="210" name="Google Shape;210;g8bbe65e912_0_60"/>
          <p:cNvPicPr preferRelativeResize="0"/>
          <p:nvPr/>
        </p:nvPicPr>
        <p:blipFill rotWithShape="1">
          <a:blip r:embed="rId3">
            <a:alphaModFix/>
          </a:blip>
          <a:srcRect b="29853" l="4382" r="10857" t="55750"/>
          <a:stretch/>
        </p:blipFill>
        <p:spPr>
          <a:xfrm>
            <a:off x="1097275" y="2770150"/>
            <a:ext cx="10058401" cy="14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bbe65e912_0_6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IN">
                <a:solidFill>
                  <a:schemeClr val="dk1"/>
                </a:solidFill>
              </a:rPr>
              <a:t>Removing Unwanted Symbols</a:t>
            </a:r>
            <a:endParaRPr/>
          </a:p>
        </p:txBody>
      </p:sp>
      <p:sp>
        <p:nvSpPr>
          <p:cNvPr id="216" name="Google Shape;216;g8bbe65e912_0_6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   </a:t>
            </a:r>
            <a:r>
              <a:rPr b="1" lang="en-IN" sz="2500"/>
              <a:t>  code snippet:  </a:t>
            </a:r>
            <a:r>
              <a:rPr lang="en-IN" sz="2100"/>
              <a:t>1.remove the accents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100"/>
              <a:t>				       2.clean the sentence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2100"/>
              <a:t>				       3.return the word-pairs in the format : [questions, answers] </a:t>
            </a:r>
            <a:endParaRPr sz="2100"/>
          </a:p>
        </p:txBody>
      </p:sp>
      <p:pic>
        <p:nvPicPr>
          <p:cNvPr id="217" name="Google Shape;217;g8bbe65e912_0_65"/>
          <p:cNvPicPr preferRelativeResize="0"/>
          <p:nvPr/>
        </p:nvPicPr>
        <p:blipFill rotWithShape="1">
          <a:blip r:embed="rId3">
            <a:alphaModFix/>
          </a:blip>
          <a:srcRect b="30593" l="4315" r="28253" t="38813"/>
          <a:stretch/>
        </p:blipFill>
        <p:spPr>
          <a:xfrm>
            <a:off x="1278212" y="3533650"/>
            <a:ext cx="9242424" cy="24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c4a33df5_0_1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Removing Unwanted Symbols</a:t>
            </a:r>
            <a:endParaRPr/>
          </a:p>
        </p:txBody>
      </p:sp>
      <p:sp>
        <p:nvSpPr>
          <p:cNvPr id="223" name="Google Shape;223;g8bc4a33df5_0_1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IN"/>
              <a:t>      </a:t>
            </a:r>
            <a:r>
              <a:rPr b="1" lang="en-IN" sz="2400"/>
              <a:t>Output:</a:t>
            </a:r>
            <a:endParaRPr b="1" sz="2400"/>
          </a:p>
        </p:txBody>
      </p:sp>
      <p:pic>
        <p:nvPicPr>
          <p:cNvPr id="224" name="Google Shape;224;g8bc4a33df5_0_10"/>
          <p:cNvPicPr preferRelativeResize="0"/>
          <p:nvPr/>
        </p:nvPicPr>
        <p:blipFill rotWithShape="1">
          <a:blip r:embed="rId3">
            <a:alphaModFix/>
          </a:blip>
          <a:srcRect b="8318" l="4044" r="56837" t="70516"/>
          <a:stretch/>
        </p:blipFill>
        <p:spPr>
          <a:xfrm>
            <a:off x="2187300" y="2703600"/>
            <a:ext cx="7656000" cy="23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be65e912_0_75"/>
          <p:cNvSpPr txBox="1"/>
          <p:nvPr>
            <p:ph type="title"/>
          </p:nvPr>
        </p:nvSpPr>
        <p:spPr>
          <a:xfrm>
            <a:off x="1097280" y="879928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rgbClr val="FFFFFE"/>
                </a:highlight>
              </a:rPr>
              <a:t>index to word mapping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sp>
        <p:nvSpPr>
          <p:cNvPr id="230" name="Google Shape;230;g8bbe65e912_0_7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IN"/>
              <a:t>	</a:t>
            </a:r>
            <a:r>
              <a:rPr b="1" lang="en-IN" sz="2300"/>
              <a:t>Code snippet:</a:t>
            </a:r>
            <a:endParaRPr b="1" sz="2300"/>
          </a:p>
        </p:txBody>
      </p:sp>
      <p:pic>
        <p:nvPicPr>
          <p:cNvPr id="231" name="Google Shape;231;g8bbe65e912_0_75"/>
          <p:cNvPicPr preferRelativeResize="0"/>
          <p:nvPr/>
        </p:nvPicPr>
        <p:blipFill rotWithShape="1">
          <a:blip r:embed="rId3">
            <a:alphaModFix/>
          </a:blip>
          <a:srcRect b="46584" l="4281" r="54980" t="22704"/>
          <a:stretch/>
        </p:blipFill>
        <p:spPr>
          <a:xfrm>
            <a:off x="2006450" y="2697175"/>
            <a:ext cx="6518774" cy="276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646100" y="452728"/>
            <a:ext cx="94047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727969" y="2121763"/>
            <a:ext cx="9322865" cy="3960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460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IN" sz="2300"/>
              <a:t>Introduction</a:t>
            </a:r>
            <a:endParaRPr sz="2300"/>
          </a:p>
          <a:p>
            <a:pPr indent="-1460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00"/>
              <a:buChar char="❑"/>
            </a:pPr>
            <a:r>
              <a:rPr lang="en-IN" sz="2300"/>
              <a:t>Objective</a:t>
            </a:r>
            <a:endParaRPr sz="2300"/>
          </a:p>
          <a:p>
            <a:pPr indent="-1460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00"/>
              <a:buChar char="❑"/>
            </a:pPr>
            <a:r>
              <a:rPr lang="en-IN" sz="2300"/>
              <a:t>Previous works</a:t>
            </a:r>
            <a:endParaRPr sz="2300"/>
          </a:p>
          <a:p>
            <a:pPr indent="-1460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00"/>
              <a:buChar char="❑"/>
            </a:pPr>
            <a:r>
              <a:rPr lang="en-IN" sz="2300"/>
              <a:t>Datasets</a:t>
            </a:r>
            <a:endParaRPr sz="2300"/>
          </a:p>
          <a:p>
            <a:pPr indent="-1460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00"/>
              <a:buChar char="❑"/>
            </a:pPr>
            <a:r>
              <a:rPr lang="en-IN" sz="2300"/>
              <a:t>Methodology</a:t>
            </a:r>
            <a:endParaRPr sz="2300"/>
          </a:p>
          <a:p>
            <a:pPr indent="-1460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00"/>
              <a:buChar char="❑"/>
            </a:pPr>
            <a:r>
              <a:rPr lang="en-IN" sz="2300"/>
              <a:t>Output</a:t>
            </a:r>
            <a:endParaRPr sz="2300"/>
          </a:p>
          <a:p>
            <a:pPr indent="-1333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Char char="❑"/>
            </a:pPr>
            <a:r>
              <a:rPr lang="en-IN" sz="2300"/>
              <a:t>Improvements</a:t>
            </a:r>
            <a:endParaRPr sz="2300"/>
          </a:p>
          <a:p>
            <a:pPr indent="-1333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Char char="❑"/>
            </a:pPr>
            <a:r>
              <a:rPr lang="en-IN" sz="2300"/>
              <a:t>Overall Learning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3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3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c4a33df5_0_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highlight>
                  <a:srgbClr val="FFFFFE"/>
                </a:highlight>
              </a:rPr>
              <a:t>index to word mapping</a:t>
            </a:r>
            <a:endParaRPr/>
          </a:p>
        </p:txBody>
      </p:sp>
      <p:sp>
        <p:nvSpPr>
          <p:cNvPr id="237" name="Google Shape;237;g8bc4a33df5_0_22"/>
          <p:cNvSpPr txBox="1"/>
          <p:nvPr>
            <p:ph idx="1" type="body"/>
          </p:nvPr>
        </p:nvSpPr>
        <p:spPr>
          <a:xfrm>
            <a:off x="1195955" y="1969859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200"/>
              <a:t>	Output: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238" name="Google Shape;238;g8bc4a33df5_0_22"/>
          <p:cNvPicPr preferRelativeResize="0"/>
          <p:nvPr/>
        </p:nvPicPr>
        <p:blipFill rotWithShape="1">
          <a:blip r:embed="rId3">
            <a:alphaModFix/>
          </a:blip>
          <a:srcRect b="9676" l="6764" r="69373" t="23218"/>
          <a:stretch/>
        </p:blipFill>
        <p:spPr>
          <a:xfrm>
            <a:off x="2894475" y="2037450"/>
            <a:ext cx="4210200" cy="41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be65e912_0_3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Without-Attention</a:t>
            </a:r>
            <a:endParaRPr/>
          </a:p>
        </p:txBody>
      </p:sp>
      <p:sp>
        <p:nvSpPr>
          <p:cNvPr id="244" name="Google Shape;244;g8bbe65e912_0_3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❏"/>
            </a:pPr>
            <a:r>
              <a:rPr lang="en-IN" sz="2400">
                <a:solidFill>
                  <a:srgbClr val="595858"/>
                </a:solidFill>
                <a:highlight>
                  <a:srgbClr val="FFFFFF"/>
                </a:highlight>
              </a:rPr>
              <a:t>A typical sequence to sequence model has two parts – an </a:t>
            </a:r>
            <a:r>
              <a:rPr b="1" lang="en-IN" sz="2400">
                <a:solidFill>
                  <a:srgbClr val="333333"/>
                </a:solidFill>
                <a:highlight>
                  <a:srgbClr val="FFFFFF"/>
                </a:highlight>
              </a:rPr>
              <a:t>encoder</a:t>
            </a:r>
            <a:r>
              <a:rPr lang="en-IN" sz="2400">
                <a:solidFill>
                  <a:srgbClr val="595858"/>
                </a:solidFill>
                <a:highlight>
                  <a:srgbClr val="FFFFFF"/>
                </a:highlight>
              </a:rPr>
              <a:t> and a </a:t>
            </a:r>
            <a:r>
              <a:rPr b="1" lang="en-IN" sz="2400">
                <a:solidFill>
                  <a:srgbClr val="333333"/>
                </a:solidFill>
                <a:highlight>
                  <a:srgbClr val="FFFFFF"/>
                </a:highlight>
              </a:rPr>
              <a:t>decoder.</a:t>
            </a:r>
            <a:endParaRPr b="1"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IN" sz="2400">
                <a:solidFill>
                  <a:srgbClr val="595858"/>
                </a:solidFill>
                <a:highlight>
                  <a:srgbClr val="FFFFFF"/>
                </a:highlight>
              </a:rPr>
              <a:t> Both the parts are practically two different neural network models combined into one giant network.</a:t>
            </a:r>
            <a:r>
              <a:rPr b="1" lang="en-IN" sz="2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b="1"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IN" sz="2400">
                <a:solidFill>
                  <a:srgbClr val="595858"/>
                </a:solidFill>
                <a:highlight>
                  <a:srgbClr val="FFFFFF"/>
                </a:highlight>
              </a:rPr>
              <a:t>Broadly, the task of an encoder network is to understand the input sequence, and create a smaller dimensional representation of it.</a:t>
            </a:r>
            <a:endParaRPr sz="2400"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IN" sz="2400">
                <a:solidFill>
                  <a:srgbClr val="595858"/>
                </a:solidFill>
                <a:highlight>
                  <a:srgbClr val="FFFFFF"/>
                </a:highlight>
              </a:rPr>
              <a:t> This representation is then forwarded to a decoder network which generates a sequence of its own that represents the output.</a:t>
            </a:r>
            <a:endParaRPr b="1"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bbe65e912_0_4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8bbe65e912_0_4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g8bbe65e912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100" y="575875"/>
            <a:ext cx="6588250" cy="54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c4a33df5_0_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8bc4a33df5_0_3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g8bc4a33df5_0_32"/>
          <p:cNvPicPr preferRelativeResize="0"/>
          <p:nvPr/>
        </p:nvPicPr>
        <p:blipFill rotWithShape="1">
          <a:blip r:embed="rId3">
            <a:alphaModFix/>
          </a:blip>
          <a:srcRect b="2279" l="0" r="0" t="-2280"/>
          <a:stretch/>
        </p:blipFill>
        <p:spPr>
          <a:xfrm>
            <a:off x="1097275" y="97025"/>
            <a:ext cx="6989575" cy="57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>
            <p:ph type="title"/>
          </p:nvPr>
        </p:nvSpPr>
        <p:spPr>
          <a:xfrm>
            <a:off x="669261" y="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Results of previous work</a:t>
            </a:r>
            <a:endParaRPr/>
          </a:p>
        </p:txBody>
      </p:sp>
      <p:pic>
        <p:nvPicPr>
          <p:cNvPr id="264" name="Google Shape;2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18" y="1602478"/>
            <a:ext cx="10914926" cy="446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/>
        </p:nvSpPr>
        <p:spPr>
          <a:xfrm>
            <a:off x="1118300" y="470525"/>
            <a:ext cx="788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 </a:t>
            </a:r>
            <a:r>
              <a:rPr lang="en-I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00" y="1601775"/>
            <a:ext cx="10329151" cy="42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8bbe65e912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475" y="1622875"/>
            <a:ext cx="10419050" cy="42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8bbe65e912_0_27"/>
          <p:cNvSpPr txBox="1"/>
          <p:nvPr/>
        </p:nvSpPr>
        <p:spPr>
          <a:xfrm>
            <a:off x="886475" y="331550"/>
            <a:ext cx="7332600" cy="26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</a:t>
            </a:r>
            <a:r>
              <a:rPr lang="en-I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Results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097681" y="15334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Reference</a:t>
            </a:r>
            <a:endParaRPr sz="13800"/>
          </a:p>
        </p:txBody>
      </p:sp>
      <p:sp>
        <p:nvSpPr>
          <p:cNvPr id="282" name="Google Shape;282;p15"/>
          <p:cNvSpPr txBox="1"/>
          <p:nvPr/>
        </p:nvSpPr>
        <p:spPr>
          <a:xfrm>
            <a:off x="1342663" y="2395959"/>
            <a:ext cx="96532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https://research.fb.com/publications/learning-end-to-end-goal-oriented-dialog/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https://arxiv.org/abs/1409.0473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With Attention</a:t>
            </a:r>
            <a:endParaRPr/>
          </a:p>
        </p:txBody>
      </p:sp>
      <p:sp>
        <p:nvSpPr>
          <p:cNvPr id="288" name="Google Shape;288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</a:rPr>
              <a:t>The basic idea of Attention mechanism is to avoid attempting to learn a single vector representation for each sentence, instead, it pays attention to specific input vectors of the input sequence based on the attention weights.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</a:rPr>
              <a:t>At every decoding step, the decoder will be informed how much “attention” needs to be paid to each input word using a set of </a:t>
            </a:r>
            <a:r>
              <a:rPr b="1" i="1" lang="en-IN" sz="2400">
                <a:solidFill>
                  <a:srgbClr val="000000"/>
                </a:solidFill>
                <a:highlight>
                  <a:srgbClr val="FFFFFF"/>
                </a:highlight>
              </a:rPr>
              <a:t>attention weights</a:t>
            </a:r>
            <a:r>
              <a:rPr i="1" lang="en-IN" sz="2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i="1"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</a:rPr>
              <a:t>To implement attention mechanism, we take input from each time step of the encoder – but give weightage to the timesteps. The weightage depends on the importance of that time step for the decoder to optimally generate the next word in the sequence</a:t>
            </a:r>
            <a:endParaRPr i="1" sz="2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3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Attention Mechanism Architecture:</a:t>
            </a:r>
            <a:r>
              <a:rPr lang="en-I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4" name="Google Shape;294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95" name="Google Shape;2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313" y="1845713"/>
            <a:ext cx="78009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75" y="286596"/>
            <a:ext cx="100584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IN" sz="4320"/>
              <a:t>Introduction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438183" y="2246050"/>
            <a:ext cx="55574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171852" y="2246050"/>
            <a:ext cx="77146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❑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Chatbots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❑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855" y="3798742"/>
            <a:ext cx="10058400" cy="14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bc4a33df5_0_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8bc4a33df5_0_3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g8bc4a33df5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550" y="1940600"/>
            <a:ext cx="5134889" cy="36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"/>
          <p:cNvSpPr txBox="1"/>
          <p:nvPr>
            <p:ph type="title"/>
          </p:nvPr>
        </p:nvSpPr>
        <p:spPr>
          <a:xfrm>
            <a:off x="965078" y="121350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Best Case Results:</a:t>
            </a:r>
            <a:endParaRPr/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3">
            <a:alphaModFix/>
          </a:blip>
          <a:srcRect b="14008" l="4536" r="27754" t="44023"/>
          <a:stretch/>
        </p:blipFill>
        <p:spPr>
          <a:xfrm>
            <a:off x="965075" y="1902075"/>
            <a:ext cx="9487700" cy="42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Worst Case Results</a:t>
            </a:r>
            <a:endParaRPr/>
          </a:p>
        </p:txBody>
      </p:sp>
      <p:sp>
        <p:nvSpPr>
          <p:cNvPr id="314" name="Google Shape;314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15" name="Google Shape;31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087" l="4616" r="29624" t="38574"/>
          <a:stretch/>
        </p:blipFill>
        <p:spPr>
          <a:xfrm>
            <a:off x="818075" y="1950463"/>
            <a:ext cx="10952700" cy="40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References:</a:t>
            </a:r>
            <a:endParaRPr/>
          </a:p>
        </p:txBody>
      </p:sp>
      <p:sp>
        <p:nvSpPr>
          <p:cNvPr id="321" name="Google Shape;321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https://research.fb.com/publications/learning-end-to-end-goal-oriented-dialog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https://www.tensorflow.org/tutorials/text/nmt_with_attention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 u="sng">
                <a:solidFill>
                  <a:schemeClr val="hlink"/>
                </a:solidFill>
                <a:hlinkClick r:id="rId7"/>
              </a:rPr>
              <a:t>https://arxiv.org/pdf/1409.0473.pdf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bc4a33df5_0_4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Overall learning</a:t>
            </a:r>
            <a:endParaRPr/>
          </a:p>
        </p:txBody>
      </p:sp>
      <p:sp>
        <p:nvSpPr>
          <p:cNvPr id="327" name="Google Shape;327;g8bc4a33df5_0_4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learned how to develop the encoder decoder model with seq2seq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learnt few nlp techniques to pre-process the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bc4a33df5_0_4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Accuracy comparison</a:t>
            </a:r>
            <a:endParaRPr/>
          </a:p>
        </p:txBody>
      </p:sp>
      <p:sp>
        <p:nvSpPr>
          <p:cNvPr id="333" name="Google Shape;333;g8bc4a33df5_0_4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Accuracy for without Attention - 95.105%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Accuracy for with Attention - 95.115%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c7bed969f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8c7bed969f_0_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IN" sz="5900"/>
              <a:t>                   </a:t>
            </a:r>
            <a:r>
              <a:rPr lang="en-IN" sz="5900"/>
              <a:t>Thank You</a:t>
            </a:r>
            <a:endParaRPr sz="5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671025" y="843969"/>
            <a:ext cx="9404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Objective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671015" y="2113518"/>
            <a:ext cx="8946541" cy="4626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Build A task oriented conversational model using seq2seq approaches :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without-Attention,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with-Attention,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with-Transfer Learning.</a:t>
            </a:r>
            <a:endParaRPr sz="2400"/>
          </a:p>
        </p:txBody>
      </p:sp>
      <p:sp>
        <p:nvSpPr>
          <p:cNvPr id="123" name="Google Shape;123;p4"/>
          <p:cNvSpPr/>
          <p:nvPr/>
        </p:nvSpPr>
        <p:spPr>
          <a:xfrm>
            <a:off x="8761028" y="3130396"/>
            <a:ext cx="879677" cy="460094"/>
          </a:xfrm>
          <a:prstGeom prst="wedgeRectCallout">
            <a:avLst>
              <a:gd fmla="val 123903" name="adj1"/>
              <a:gd fmla="val 137972" name="adj2"/>
            </a:avLst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8818902" y="3164939"/>
            <a:ext cx="2106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4679946" y="4070544"/>
            <a:ext cx="4456253" cy="484966"/>
          </a:xfrm>
          <a:prstGeom prst="wedgeRoundRectCallout">
            <a:avLst>
              <a:gd fmla="val -60574" name="adj1"/>
              <a:gd fmla="val 125476" name="adj2"/>
              <a:gd fmla="val 16667" name="adj3"/>
            </a:avLst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953964" y="4186177"/>
            <a:ext cx="7048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!! What can I help you with today ?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4201610" y="2801073"/>
            <a:ext cx="6204031" cy="3032568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6C7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Previous work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1296365" y="2314936"/>
            <a:ext cx="10058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❑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successful goal-oriented dialog systems model conversation as partially observable Markov decision processes (POMDP) (Young et al., 2013).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❑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End-to-End Goal-Oriented Dialog(ICLR 2017) by By Antoine Bordes, Y-Lan Boureau, Jason Weston.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53" y="4273041"/>
            <a:ext cx="10567687" cy="1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Datasets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1103312" y="1846854"/>
            <a:ext cx="8946541" cy="3897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238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b="1" lang="en-IN" sz="2400"/>
              <a:t>The bAbI project</a:t>
            </a:r>
            <a:endParaRPr sz="2400"/>
          </a:p>
          <a:p>
            <a:pPr indent="-336550" lvl="2" marL="92583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❑"/>
            </a:pPr>
            <a:r>
              <a:rPr b="1" lang="en-IN" sz="2200"/>
              <a:t>The (6) dialog bAbI tasks</a:t>
            </a:r>
            <a:endParaRPr b="1" sz="2200"/>
          </a:p>
          <a:p>
            <a:pPr indent="-254000" lvl="7" marL="149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b="1" lang="en-IN" sz="2200"/>
              <a:t>dialog-babi-task1-API-calls </a:t>
            </a:r>
            <a:endParaRPr b="1" sz="2200"/>
          </a:p>
          <a:p>
            <a:pPr indent="-254000" lvl="7" marL="149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b="1" lang="en-IN" sz="2200"/>
              <a:t>dialog-babi-task2-API-refine </a:t>
            </a:r>
            <a:endParaRPr b="1" sz="2200"/>
          </a:p>
          <a:p>
            <a:pPr indent="-254000" lvl="7" marL="149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b="1" lang="en-IN" sz="2200"/>
              <a:t>dialog-babi-task3-options </a:t>
            </a:r>
            <a:endParaRPr b="1" sz="2200"/>
          </a:p>
          <a:p>
            <a:pPr indent="-254000" lvl="7" marL="149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b="1" lang="en-IN" sz="2200"/>
              <a:t>dialog-babi-task4-phone-address </a:t>
            </a:r>
            <a:endParaRPr b="1" sz="2200"/>
          </a:p>
          <a:p>
            <a:pPr indent="-254000" lvl="7" marL="149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b="1" lang="en-IN" sz="2200"/>
              <a:t>dialog-babi-task5-full-dialogs </a:t>
            </a:r>
            <a:r>
              <a:rPr b="1" lang="en-IN" sz="2200"/>
              <a:t> </a:t>
            </a:r>
            <a:endParaRPr b="1" sz="2200"/>
          </a:p>
          <a:p>
            <a:pPr indent="-254000" lvl="7" marL="149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b="1" lang="en-IN" sz="2200"/>
              <a:t>dialog-babi-task6-dstc2 </a:t>
            </a:r>
            <a:endParaRPr b="1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be65e912_0_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bbe65e912_0_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g8bbe65e912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450" y="1737400"/>
            <a:ext cx="8915325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Why </a:t>
            </a:r>
            <a:r>
              <a:rPr b="1" lang="en-IN"/>
              <a:t>NO</a:t>
            </a:r>
            <a:r>
              <a:rPr lang="en-IN"/>
              <a:t> One-Hot Encoding? 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IN" sz="2600"/>
              <a:t>  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❏"/>
            </a:pPr>
            <a:r>
              <a:rPr lang="en-IN" sz="2400"/>
              <a:t>Doesn’t take word order into account.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❏"/>
            </a:pPr>
            <a:r>
              <a:rPr lang="en-IN" sz="2400"/>
              <a:t>Fixed sized input/output .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❏"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Dummy Variable Trap.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222222"/>
              </a:buClr>
              <a:buSzPts val="2400"/>
              <a:buChar char="❏"/>
            </a:pPr>
            <a:r>
              <a:rPr lang="en-IN" sz="2400">
                <a:solidFill>
                  <a:srgbClr val="242729"/>
                </a:solidFill>
                <a:highlight>
                  <a:srgbClr val="FFFFFF"/>
                </a:highlight>
              </a:rPr>
              <a:t>high cardinality, the feature space can really blow up quickly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So Word Embedding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❑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</a:rPr>
              <a:t> Word embeddings are a type of word representation that allows words with similar meaning to have a similar representation.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</a:rPr>
              <a:t>Preserves the semantic relationship between </a:t>
            </a:r>
            <a:r>
              <a:rPr b="1" lang="en-IN" sz="2400">
                <a:solidFill>
                  <a:srgbClr val="000000"/>
                </a:solidFill>
                <a:highlight>
                  <a:srgbClr val="FFFFFF"/>
                </a:highlight>
              </a:rPr>
              <a:t>words</a:t>
            </a:r>
            <a:endParaRPr sz="2400">
              <a:solidFill>
                <a:srgbClr val="000000"/>
              </a:solidFill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❑"/>
            </a:pPr>
            <a:r>
              <a:rPr lang="en-IN" sz="2400">
                <a:solidFill>
                  <a:srgbClr val="000000"/>
                </a:solidFill>
              </a:rPr>
              <a:t>Efficient size of input/output vectors.</a:t>
            </a:r>
            <a:endParaRPr sz="2400">
              <a:solidFill>
                <a:srgbClr val="000000"/>
              </a:solidFill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❑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</a:rPr>
              <a:t> It uses SVD at its core, which produces more accurate </a:t>
            </a:r>
            <a:r>
              <a:rPr b="1" lang="en-IN" sz="2400">
                <a:solidFill>
                  <a:srgbClr val="000000"/>
                </a:solidFill>
                <a:highlight>
                  <a:srgbClr val="FFFFFF"/>
                </a:highlight>
              </a:rPr>
              <a:t>word</a:t>
            </a: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</a:rPr>
              <a:t> vector representations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2018-05-18T05:49:32Z</dcterms:created>
  <dc:creator>Bakemono</dc:creator>
</cp:coreProperties>
</file>