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lstStyle/>
          <a:p>
            <a:pPr>
              <a:lnSpc>
                <a:spcPct val="100000"/>
              </a:lnSpc>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709F82C8-93BA-4DB3-8870-F6A17F277274}" type="datetime1">
              <a:rPr lang="en-US" sz="900" b="0" strike="noStrike" spc="-1">
                <a:solidFill>
                  <a:srgbClr val="404040"/>
                </a:solidFill>
                <a:latin typeface="Franklin Gothic Book"/>
              </a:rPr>
              <a:t>4/2/2024</a:t>
            </a:fld>
            <a:endParaRPr lang="en-IN" sz="900" b="0" strike="noStrike" spc="-1">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noAutofit/>
          </a:bodyPr>
          <a:lstStyle/>
          <a:p>
            <a:endParaRPr lang="en-IN" sz="2400" b="0" strike="noStrike" spc="-1">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4275425F-83AF-43BD-9EF5-6F43A14E52EA}" type="slidenum">
              <a:rPr lang="en-US" sz="900" b="0" strike="noStrike" spc="-1">
                <a:solidFill>
                  <a:srgbClr val="404040"/>
                </a:solidFill>
                <a:latin typeface="Franklin Gothic Book"/>
              </a:rPr>
              <a:t>‹#›</a:t>
            </a:fld>
            <a:endParaRPr lang="en-IN" sz="900" b="0" strike="noStrike" spc="-1">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lstStyle/>
          <a:p>
            <a:pPr marL="306000" indent="-30564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564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6964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2"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4C85583D-3A64-4238-9DC9-7F8E98429ABB}" type="datetime1">
              <a:rPr lang="en-US" sz="900" b="0" strike="noStrike" spc="-1">
                <a:solidFill>
                  <a:srgbClr val="404040"/>
                </a:solidFill>
                <a:latin typeface="Franklin Gothic Book"/>
              </a:rPr>
              <a:t>4/2/2024</a:t>
            </a:fld>
            <a:endParaRPr lang="en-IN"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3146AA41-0260-4C9C-86F3-ADB77A2DC6A4}" type="datetime1">
              <a:rPr lang="en-US" sz="900" b="0" strike="noStrike" spc="-1">
                <a:solidFill>
                  <a:srgbClr val="404040"/>
                </a:solidFill>
                <a:latin typeface="Franklin Gothic Book"/>
              </a:rPr>
              <a:t>4/2/2024</a:t>
            </a:fld>
            <a:endParaRPr lang="en-IN" sz="900" b="0" strike="noStrike" spc="-1">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tIns="45000" rIns="90000" bIns="45000">
            <a:noAutofit/>
          </a:bodyPr>
          <a:lstStyle/>
          <a:p>
            <a:endParaRPr lang="en-IN" sz="2400" b="0" strike="noStrike" spc="-1">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102A93B3-CD57-4FF7-ACE7-5A6332C7FCBB}" type="slidenum">
              <a:rPr lang="en-US" sz="900" b="0" strike="noStrike" spc="-1">
                <a:solidFill>
                  <a:srgbClr val="404040"/>
                </a:solidFill>
                <a:latin typeface="Franklin Gothic Book"/>
              </a:rPr>
              <a:t>‹#›</a:t>
            </a:fld>
            <a:endParaRPr lang="en-IN" sz="900" b="0" strike="noStrike" spc="-1">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lstStyle/>
          <a:p>
            <a:pPr algn="ctr">
              <a:lnSpc>
                <a:spcPct val="100000"/>
              </a:lnSpc>
            </a:pPr>
            <a:r>
              <a:rPr lang="en-US" sz="3600" b="1" strike="noStrike" cap="all" spc="-1" dirty="0">
                <a:solidFill>
                  <a:srgbClr val="1CADE4"/>
                </a:solidFill>
                <a:latin typeface="Arial"/>
              </a:rPr>
              <a:t>KEY LOGGER AND SECURITY</a:t>
            </a:r>
            <a:endParaRPr lang="en-US" sz="3600" b="0" strike="noStrike" spc="-1" dirty="0">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gn="ctr">
              <a:lnSpc>
                <a:spcPct val="100000"/>
              </a:lnSpc>
            </a:pPr>
            <a:r>
              <a:rPr lang="en-US" sz="3200" b="1" strike="noStrike" spc="-1" dirty="0">
                <a:solidFill>
                  <a:srgbClr val="1482AC"/>
                </a:solidFill>
                <a:latin typeface="Arial"/>
              </a:rPr>
              <a:t>CAPSTONE PROJECT</a:t>
            </a:r>
            <a:endParaRPr lang="en-IN" sz="3200" b="0" strike="noStrike" spc="-1" dirty="0">
              <a:latin typeface="Arial"/>
            </a:endParaRPr>
          </a:p>
        </p:txBody>
      </p:sp>
      <p:sp>
        <p:nvSpPr>
          <p:cNvPr id="136" name="CustomShape 3"/>
          <p:cNvSpPr/>
          <p:nvPr/>
        </p:nvSpPr>
        <p:spPr>
          <a:xfrm>
            <a:off x="2604240" y="4320000"/>
            <a:ext cx="7979760" cy="10058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2000" b="1" strike="noStrike" spc="-1">
                <a:solidFill>
                  <a:srgbClr val="1482AC"/>
                </a:solidFill>
                <a:latin typeface="Arial"/>
              </a:rPr>
              <a:t>Presented By:</a:t>
            </a:r>
            <a:endParaRPr lang="en-IN" sz="2000" b="0" strike="noStrike" spc="-1">
              <a:latin typeface="Arial"/>
            </a:endParaRPr>
          </a:p>
          <a:p>
            <a:pPr>
              <a:lnSpc>
                <a:spcPct val="100000"/>
              </a:lnSpc>
            </a:pPr>
            <a:r>
              <a:rPr lang="en-US" sz="2000" b="1" strike="noStrike" spc="-1">
                <a:solidFill>
                  <a:srgbClr val="1482AC"/>
                </a:solidFill>
                <a:latin typeface="Arial"/>
              </a:rPr>
              <a:t>1. Nivedha – College of Engineering, Guindy – Computer science and Engineering</a:t>
            </a:r>
            <a:endParaRPr lang="en-IN" sz="2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ea typeface="Franklin Gothic Demi"/>
              </a:rPr>
              <a:t>Conclusion</a:t>
            </a:r>
            <a:endParaRPr lang="en-US" sz="4400" b="0" strike="noStrike" spc="-1">
              <a:solidFill>
                <a:srgbClr val="000000"/>
              </a:solidFill>
              <a:latin typeface="Franklin Gothic Book"/>
            </a:endParaRPr>
          </a:p>
        </p:txBody>
      </p:sp>
      <p:sp>
        <p:nvSpPr>
          <p:cNvPr id="152" name="TextShape 2"/>
          <p:cNvSpPr txBox="1"/>
          <p:nvPr/>
        </p:nvSpPr>
        <p:spPr>
          <a:xfrm>
            <a:off x="581040" y="1483200"/>
            <a:ext cx="11029320" cy="4672800"/>
          </a:xfrm>
          <a:prstGeom prst="rect">
            <a:avLst/>
          </a:prstGeom>
          <a:noFill/>
          <a:ln>
            <a:noFill/>
          </a:ln>
        </p:spPr>
        <p:txBody>
          <a:bodyPr anchor="ctr">
            <a:normAutofit lnSpcReduction="10000"/>
          </a:bodyPr>
          <a:lstStyle/>
          <a:p>
            <a:pPr marL="305280" indent="-304920">
              <a:lnSpc>
                <a:spcPct val="110000"/>
              </a:lnSpc>
              <a:spcBef>
                <a:spcPts val="400"/>
              </a:spcBef>
              <a:spcAft>
                <a:spcPts val="601"/>
              </a:spcAft>
              <a:buClr>
                <a:srgbClr val="1CADE4"/>
              </a:buClr>
              <a:buSzPct val="92000"/>
              <a:buFont typeface="Wingdings 2" charset="2"/>
              <a:buChar char=""/>
            </a:pPr>
            <a:r>
              <a:rPr lang="en-US" sz="2000" b="0" strike="noStrike" spc="-1" dirty="0">
                <a:solidFill>
                  <a:srgbClr val="404040"/>
                </a:solidFill>
                <a:latin typeface="Arial" panose="020B0604020202020204" pitchFamily="34" charset="0"/>
                <a:cs typeface="Arial" panose="020B0604020202020204" pitchFamily="34" charset="0"/>
              </a:rPr>
              <a:t>Our project focuses on implementing a basic keylogger using Python and the </a:t>
            </a:r>
            <a:r>
              <a:rPr lang="en-US" sz="2000" b="0" strike="noStrike" spc="-1" dirty="0" err="1">
                <a:solidFill>
                  <a:srgbClr val="404040"/>
                </a:solidFill>
                <a:latin typeface="Arial" panose="020B0604020202020204" pitchFamily="34" charset="0"/>
                <a:cs typeface="Arial" panose="020B0604020202020204" pitchFamily="34" charset="0"/>
              </a:rPr>
              <a:t>pynput</a:t>
            </a:r>
            <a:r>
              <a:rPr lang="en-US" sz="2000" b="0" strike="noStrike" spc="-1" dirty="0">
                <a:solidFill>
                  <a:srgbClr val="404040"/>
                </a:solidFill>
                <a:latin typeface="Arial" panose="020B0604020202020204" pitchFamily="34" charset="0"/>
                <a:cs typeface="Arial" panose="020B0604020202020204" pitchFamily="34" charset="0"/>
              </a:rPr>
              <a:t> library.</a:t>
            </a:r>
          </a:p>
          <a:p>
            <a:pPr marL="305280" indent="-304920">
              <a:lnSpc>
                <a:spcPct val="110000"/>
              </a:lnSpc>
              <a:spcBef>
                <a:spcPts val="400"/>
              </a:spcBef>
              <a:spcAft>
                <a:spcPts val="601"/>
              </a:spcAft>
              <a:buClr>
                <a:srgbClr val="1CADE4"/>
              </a:buClr>
              <a:buSzPct val="92000"/>
              <a:buFont typeface="Wingdings 2" charset="2"/>
              <a:buChar char=""/>
            </a:pPr>
            <a:r>
              <a:rPr lang="en-US" sz="2000" b="0" strike="noStrike" spc="-1" dirty="0">
                <a:solidFill>
                  <a:srgbClr val="404040"/>
                </a:solidFill>
                <a:latin typeface="Arial" panose="020B0604020202020204" pitchFamily="34" charset="0"/>
                <a:cs typeface="Arial" panose="020B0604020202020204" pitchFamily="34" charset="0"/>
              </a:rPr>
              <a:t>The keylogger captures key presses, holds, and releases, logging them in both text and JSON formats.</a:t>
            </a:r>
          </a:p>
          <a:p>
            <a:pPr marL="305280" indent="-304920">
              <a:lnSpc>
                <a:spcPct val="110000"/>
              </a:lnSpc>
              <a:spcBef>
                <a:spcPts val="400"/>
              </a:spcBef>
              <a:spcAft>
                <a:spcPts val="601"/>
              </a:spcAft>
              <a:buClr>
                <a:srgbClr val="1CADE4"/>
              </a:buClr>
              <a:buSzPct val="92000"/>
              <a:buFont typeface="Wingdings 2" charset="2"/>
              <a:buChar char=""/>
            </a:pPr>
            <a:r>
              <a:rPr lang="en-US" sz="2000" b="0" strike="noStrike" spc="-1" dirty="0">
                <a:solidFill>
                  <a:srgbClr val="404040"/>
                </a:solidFill>
                <a:latin typeface="Arial" panose="020B0604020202020204" pitchFamily="34" charset="0"/>
                <a:cs typeface="Arial" panose="020B0604020202020204" pitchFamily="34" charset="0"/>
              </a:rPr>
              <a:t>A simple GUI built with </a:t>
            </a:r>
            <a:r>
              <a:rPr lang="en-US" sz="2000" b="0" strike="noStrike" spc="-1" dirty="0" err="1">
                <a:solidFill>
                  <a:srgbClr val="404040"/>
                </a:solidFill>
                <a:latin typeface="Arial" panose="020B0604020202020204" pitchFamily="34" charset="0"/>
                <a:cs typeface="Arial" panose="020B0604020202020204" pitchFamily="34" charset="0"/>
              </a:rPr>
              <a:t>Tkinter</a:t>
            </a:r>
            <a:r>
              <a:rPr lang="en-US" sz="2000" b="0" strike="noStrike" spc="-1" dirty="0">
                <a:solidFill>
                  <a:srgbClr val="404040"/>
                </a:solidFill>
                <a:latin typeface="Arial" panose="020B0604020202020204" pitchFamily="34" charset="0"/>
                <a:cs typeface="Arial" panose="020B0604020202020204" pitchFamily="34" charset="0"/>
              </a:rPr>
              <a:t> allows users to start and stop the keylogging process easily.</a:t>
            </a:r>
          </a:p>
          <a:p>
            <a:pPr marL="305280" indent="-304920">
              <a:lnSpc>
                <a:spcPct val="110000"/>
              </a:lnSpc>
              <a:spcBef>
                <a:spcPts val="400"/>
              </a:spcBef>
              <a:spcAft>
                <a:spcPts val="601"/>
              </a:spcAft>
              <a:buClr>
                <a:srgbClr val="1CADE4"/>
              </a:buClr>
              <a:buSzPct val="92000"/>
              <a:buFont typeface="Wingdings 2" charset="2"/>
              <a:buChar char=""/>
            </a:pPr>
            <a:r>
              <a:rPr lang="en-US" sz="2000" b="0" strike="noStrike" spc="-1" dirty="0">
                <a:solidFill>
                  <a:srgbClr val="404040"/>
                </a:solidFill>
                <a:latin typeface="Arial" panose="020B0604020202020204" pitchFamily="34" charset="0"/>
                <a:cs typeface="Arial" panose="020B0604020202020204" pitchFamily="34" charset="0"/>
              </a:rPr>
              <a:t>Key findings include successful implementation of keylogging functionality, user-friendly interface design, and effective file handling for logging keystrokes.</a:t>
            </a:r>
          </a:p>
          <a:p>
            <a:pPr marL="305280" indent="-304920">
              <a:lnSpc>
                <a:spcPct val="110000"/>
              </a:lnSpc>
              <a:spcBef>
                <a:spcPts val="400"/>
              </a:spcBef>
              <a:spcAft>
                <a:spcPts val="601"/>
              </a:spcAft>
              <a:buClr>
                <a:srgbClr val="1CADE4"/>
              </a:buClr>
              <a:buSzPct val="92000"/>
              <a:buFont typeface="Wingdings 2" charset="2"/>
              <a:buChar char=""/>
            </a:pPr>
            <a:r>
              <a:rPr lang="en-US" sz="2000" b="0" strike="noStrike" spc="-1" dirty="0">
                <a:solidFill>
                  <a:srgbClr val="404040"/>
                </a:solidFill>
                <a:latin typeface="Arial" panose="020B0604020202020204" pitchFamily="34" charset="0"/>
                <a:cs typeface="Arial" panose="020B0604020202020204" pitchFamily="34" charset="0"/>
              </a:rPr>
              <a:t>Challenges encountered include potential detection by antivirus software and limited error handling.</a:t>
            </a:r>
          </a:p>
          <a:p>
            <a:pPr marL="305280" indent="-304920">
              <a:lnSpc>
                <a:spcPct val="110000"/>
              </a:lnSpc>
              <a:spcBef>
                <a:spcPts val="400"/>
              </a:spcBef>
              <a:spcAft>
                <a:spcPts val="601"/>
              </a:spcAft>
              <a:buClr>
                <a:srgbClr val="1CADE4"/>
              </a:buClr>
              <a:buSzPct val="92000"/>
              <a:buFont typeface="Wingdings 2" charset="2"/>
              <a:buChar char=""/>
            </a:pPr>
            <a:r>
              <a:rPr lang="en-US" sz="2000" b="0" strike="noStrike" spc="-1" dirty="0">
                <a:solidFill>
                  <a:srgbClr val="404040"/>
                </a:solidFill>
                <a:latin typeface="Arial" panose="020B0604020202020204" pitchFamily="34" charset="0"/>
                <a:cs typeface="Arial" panose="020B0604020202020204" pitchFamily="34" charset="0"/>
              </a:rPr>
              <a:t>Potential improvements include enhanced logging features, better error handling, and considerations for security and cross-platform compatibility.</a:t>
            </a:r>
          </a:p>
          <a:p>
            <a:pPr marL="305280" indent="-304920">
              <a:lnSpc>
                <a:spcPct val="110000"/>
              </a:lnSpc>
              <a:spcBef>
                <a:spcPts val="400"/>
              </a:spcBef>
              <a:spcAft>
                <a:spcPts val="601"/>
              </a:spcAft>
              <a:buClr>
                <a:srgbClr val="1CADE4"/>
              </a:buClr>
              <a:buSzPct val="92000"/>
              <a:buFont typeface="Wingdings 2" charset="2"/>
              <a:buChar char=""/>
            </a:pPr>
            <a:r>
              <a:rPr lang="en-US" sz="2000" b="0" strike="noStrike" spc="-1" dirty="0">
                <a:solidFill>
                  <a:srgbClr val="404040"/>
                </a:solidFill>
                <a:latin typeface="Arial" panose="020B0604020202020204" pitchFamily="34" charset="0"/>
                <a:cs typeface="Arial" panose="020B0604020202020204" pitchFamily="34" charset="0"/>
              </a:rPr>
              <a:t>Overall, our project provides insights into keylogging techniques, their applications, and ethical considerations surrounding their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1162680" y="1374480"/>
            <a:ext cx="11029320" cy="4672800"/>
          </a:xfrm>
          <a:prstGeom prst="rect">
            <a:avLst/>
          </a:prstGeom>
          <a:noFill/>
          <a:ln>
            <a:noFill/>
          </a:ln>
        </p:spPr>
        <p:txBody>
          <a:bodyPr anchor="ctr">
            <a:noAutofit/>
          </a:bodyPr>
          <a:lstStyle/>
          <a:p>
            <a:pPr>
              <a:lnSpc>
                <a:spcPct val="110000"/>
              </a:lnSpc>
              <a:spcBef>
                <a:spcPts val="400"/>
              </a:spcBef>
              <a:spcAft>
                <a:spcPts val="601"/>
              </a:spcAft>
              <a:tabLst>
                <a:tab pos="0" algn="l"/>
              </a:tabLst>
            </a:pPr>
            <a:endParaRPr lang="en-US" sz="1500" b="0" strike="noStrike" spc="-1" dirty="0">
              <a:solidFill>
                <a:srgbClr val="404040"/>
              </a:solidFill>
              <a:latin typeface="Arial" panose="020B0604020202020204" pitchFamily="34" charset="0"/>
              <a:cs typeface="Arial" panose="020B0604020202020204" pitchFamily="34" charset="0"/>
            </a:endParaRPr>
          </a:p>
          <a:p>
            <a:pPr>
              <a:lnSpc>
                <a:spcPct val="110000"/>
              </a:lnSpc>
              <a:spcBef>
                <a:spcPts val="400"/>
              </a:spcBef>
              <a:spcAft>
                <a:spcPts val="601"/>
              </a:spcAft>
              <a:tabLst>
                <a:tab pos="0" algn="l"/>
              </a:tabLst>
            </a:pPr>
            <a:r>
              <a:rPr lang="en-US" sz="1500" b="1" strike="noStrike" spc="-1" dirty="0">
                <a:solidFill>
                  <a:srgbClr val="404040"/>
                </a:solidFill>
                <a:latin typeface="Arial" panose="020B0604020202020204" pitchFamily="34" charset="0"/>
                <a:ea typeface="Franklin Gothic Book"/>
                <a:cs typeface="Arial" panose="020B0604020202020204" pitchFamily="34" charset="0"/>
              </a:rPr>
              <a:t>Focus on Ethical Enhancements:</a:t>
            </a:r>
            <a:endParaRPr lang="en-US" sz="1500" b="0" strike="noStrike" spc="-1" dirty="0">
              <a:solidFill>
                <a:srgbClr val="404040"/>
              </a:solidFill>
              <a:latin typeface="Arial" panose="020B0604020202020204" pitchFamily="34" charset="0"/>
              <a:cs typeface="Arial" panose="020B0604020202020204" pitchFamily="34" charset="0"/>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1500" b="0" strike="noStrike" spc="-1" dirty="0">
                <a:solidFill>
                  <a:srgbClr val="404040"/>
                </a:solidFill>
                <a:latin typeface="Arial" panose="020B0604020202020204" pitchFamily="34" charset="0"/>
                <a:ea typeface="Franklin Gothic Book"/>
                <a:cs typeface="Arial" panose="020B0604020202020204" pitchFamily="34" charset="0"/>
              </a:rPr>
              <a:t>Prioritize user consent, data security (encryption, access controls), and transparency.</a:t>
            </a:r>
            <a:endParaRPr lang="en-US" sz="1500" b="0" strike="noStrike" spc="-1" dirty="0">
              <a:solidFill>
                <a:srgbClr val="404040"/>
              </a:solidFill>
              <a:latin typeface="Arial" panose="020B0604020202020204" pitchFamily="34" charset="0"/>
              <a:cs typeface="Arial" panose="020B0604020202020204" pitchFamily="34" charset="0"/>
            </a:endParaRPr>
          </a:p>
          <a:p>
            <a:pPr>
              <a:lnSpc>
                <a:spcPct val="110000"/>
              </a:lnSpc>
              <a:spcBef>
                <a:spcPts val="400"/>
              </a:spcBef>
              <a:spcAft>
                <a:spcPts val="601"/>
              </a:spcAft>
              <a:tabLst>
                <a:tab pos="0" algn="l"/>
              </a:tabLst>
            </a:pPr>
            <a:r>
              <a:rPr lang="en-US" sz="1500" b="1" strike="noStrike" spc="-1" dirty="0">
                <a:solidFill>
                  <a:srgbClr val="404040"/>
                </a:solidFill>
                <a:latin typeface="Arial" panose="020B0604020202020204" pitchFamily="34" charset="0"/>
                <a:ea typeface="Franklin Gothic Book"/>
                <a:cs typeface="Arial" panose="020B0604020202020204" pitchFamily="34" charset="0"/>
              </a:rPr>
              <a:t>Improve Core Functionality:</a:t>
            </a:r>
            <a:endParaRPr lang="en-US" sz="1500" b="0" strike="noStrike" spc="-1" dirty="0">
              <a:solidFill>
                <a:srgbClr val="404040"/>
              </a:solidFill>
              <a:latin typeface="Arial" panose="020B0604020202020204" pitchFamily="34" charset="0"/>
              <a:cs typeface="Arial" panose="020B0604020202020204" pitchFamily="34" charset="0"/>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1500" b="0" strike="noStrike" spc="-1" dirty="0">
                <a:solidFill>
                  <a:srgbClr val="404040"/>
                </a:solidFill>
                <a:latin typeface="Arial" panose="020B0604020202020204" pitchFamily="34" charset="0"/>
                <a:ea typeface="Franklin Gothic Book"/>
                <a:cs typeface="Arial" panose="020B0604020202020204" pitchFamily="34" charset="0"/>
              </a:rPr>
              <a:t>Implement secure storage for captured keystrokes.</a:t>
            </a:r>
            <a:endParaRPr lang="en-US" sz="1500" b="0" strike="noStrike" spc="-1" dirty="0">
              <a:solidFill>
                <a:srgbClr val="404040"/>
              </a:solidFill>
              <a:latin typeface="Arial" panose="020B0604020202020204" pitchFamily="34" charset="0"/>
              <a:cs typeface="Arial" panose="020B0604020202020204" pitchFamily="34" charset="0"/>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1500" b="0" strike="noStrike" spc="-1" dirty="0">
                <a:solidFill>
                  <a:srgbClr val="404040"/>
                </a:solidFill>
                <a:latin typeface="Arial" panose="020B0604020202020204" pitchFamily="34" charset="0"/>
                <a:ea typeface="Franklin Gothic Book"/>
                <a:cs typeface="Arial" panose="020B0604020202020204" pitchFamily="34" charset="0"/>
              </a:rPr>
              <a:t>Integrate user management and logging control options (if ethically justifiable).</a:t>
            </a:r>
            <a:endParaRPr lang="en-US" sz="1500" b="0" strike="noStrike" spc="-1" dirty="0">
              <a:solidFill>
                <a:srgbClr val="404040"/>
              </a:solidFill>
              <a:latin typeface="Arial" panose="020B0604020202020204" pitchFamily="34" charset="0"/>
              <a:cs typeface="Arial" panose="020B0604020202020204" pitchFamily="34" charset="0"/>
            </a:endParaRPr>
          </a:p>
          <a:p>
            <a:pPr>
              <a:lnSpc>
                <a:spcPct val="110000"/>
              </a:lnSpc>
              <a:spcBef>
                <a:spcPts val="400"/>
              </a:spcBef>
              <a:spcAft>
                <a:spcPts val="601"/>
              </a:spcAft>
              <a:tabLst>
                <a:tab pos="0" algn="l"/>
              </a:tabLst>
            </a:pPr>
            <a:r>
              <a:rPr lang="en-US" sz="1500" b="1" strike="noStrike" spc="-1" dirty="0">
                <a:solidFill>
                  <a:srgbClr val="404040"/>
                </a:solidFill>
                <a:latin typeface="Arial" panose="020B0604020202020204" pitchFamily="34" charset="0"/>
                <a:ea typeface="Franklin Gothic Book"/>
                <a:cs typeface="Arial" panose="020B0604020202020204" pitchFamily="34" charset="0"/>
              </a:rPr>
              <a:t>Data Analysis :</a:t>
            </a:r>
            <a:endParaRPr lang="en-US" sz="1500" b="0" strike="noStrike" spc="-1" dirty="0">
              <a:solidFill>
                <a:srgbClr val="404040"/>
              </a:solidFill>
              <a:latin typeface="Arial" panose="020B0604020202020204" pitchFamily="34" charset="0"/>
              <a:cs typeface="Arial" panose="020B0604020202020204" pitchFamily="34" charset="0"/>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1500" b="0" strike="noStrike" spc="-1" dirty="0">
                <a:solidFill>
                  <a:srgbClr val="404040"/>
                </a:solidFill>
                <a:latin typeface="Arial" panose="020B0604020202020204" pitchFamily="34" charset="0"/>
                <a:ea typeface="Franklin Gothic Book"/>
                <a:cs typeface="Arial" panose="020B0604020202020204" pitchFamily="34" charset="0"/>
              </a:rPr>
              <a:t>Explore feature engineering, data preprocessing, and anonymized machine learning for specific analysis goals.</a:t>
            </a:r>
            <a:endParaRPr lang="en-US" sz="1500" b="0" strike="noStrike" spc="-1" dirty="0">
              <a:solidFill>
                <a:srgbClr val="404040"/>
              </a:solidFill>
              <a:latin typeface="Arial" panose="020B0604020202020204" pitchFamily="34" charset="0"/>
              <a:cs typeface="Arial" panose="020B0604020202020204" pitchFamily="34" charset="0"/>
            </a:endParaRPr>
          </a:p>
          <a:p>
            <a:pPr>
              <a:lnSpc>
                <a:spcPct val="110000"/>
              </a:lnSpc>
              <a:spcBef>
                <a:spcPts val="400"/>
              </a:spcBef>
              <a:spcAft>
                <a:spcPts val="601"/>
              </a:spcAft>
              <a:tabLst>
                <a:tab pos="0" algn="l"/>
              </a:tabLst>
            </a:pPr>
            <a:r>
              <a:rPr lang="en-US" sz="1500" b="1" strike="noStrike" spc="-1" dirty="0">
                <a:solidFill>
                  <a:srgbClr val="404040"/>
                </a:solidFill>
                <a:latin typeface="Arial" panose="020B0604020202020204" pitchFamily="34" charset="0"/>
                <a:ea typeface="Franklin Gothic Book"/>
                <a:cs typeface="Arial" panose="020B0604020202020204" pitchFamily="34" charset="0"/>
              </a:rPr>
              <a:t>Emerging Technologies:</a:t>
            </a:r>
            <a:endParaRPr lang="en-US" sz="1500" b="0" strike="noStrike" spc="-1" dirty="0">
              <a:solidFill>
                <a:srgbClr val="404040"/>
              </a:solidFill>
              <a:latin typeface="Arial" panose="020B0604020202020204" pitchFamily="34" charset="0"/>
              <a:cs typeface="Arial" panose="020B0604020202020204" pitchFamily="34" charset="0"/>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1500" b="0" strike="noStrike" spc="-1" dirty="0">
                <a:solidFill>
                  <a:srgbClr val="404040"/>
                </a:solidFill>
                <a:latin typeface="Arial" panose="020B0604020202020204" pitchFamily="34" charset="0"/>
                <a:ea typeface="Franklin Gothic Book"/>
                <a:cs typeface="Arial" panose="020B0604020202020204" pitchFamily="34" charset="0"/>
              </a:rPr>
              <a:t>Investigate edge computing for privacy-preserving analysis (if applicable).</a:t>
            </a:r>
            <a:endParaRPr lang="en-US" sz="1500" b="0" strike="noStrike" spc="-1" dirty="0">
              <a:solidFill>
                <a:srgbClr val="404040"/>
              </a:solidFill>
              <a:latin typeface="Arial" panose="020B0604020202020204" pitchFamily="34" charset="0"/>
              <a:cs typeface="Arial" panose="020B0604020202020204" pitchFamily="34" charset="0"/>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1500" b="0" strike="noStrike" spc="-1" dirty="0">
                <a:solidFill>
                  <a:srgbClr val="404040"/>
                </a:solidFill>
                <a:latin typeface="Arial" panose="020B0604020202020204" pitchFamily="34" charset="0"/>
                <a:ea typeface="Franklin Gothic Book"/>
                <a:cs typeface="Arial" panose="020B0604020202020204" pitchFamily="34" charset="0"/>
              </a:rPr>
              <a:t>Explore advanced machine learning techniques cautiously, prioritizing user consent and privacy-preserving methods.</a:t>
            </a:r>
            <a:endParaRPr lang="en-US" sz="1500" b="0" strike="noStrike" spc="-1" dirty="0">
              <a:solidFill>
                <a:srgbClr val="404040"/>
              </a:solidFill>
              <a:latin typeface="Arial" panose="020B0604020202020204" pitchFamily="34" charset="0"/>
              <a:cs typeface="Arial" panose="020B0604020202020204" pitchFamily="34" charset="0"/>
            </a:endParaRPr>
          </a:p>
          <a:p>
            <a:pPr>
              <a:lnSpc>
                <a:spcPct val="110000"/>
              </a:lnSpc>
              <a:spcBef>
                <a:spcPts val="340"/>
              </a:spcBef>
              <a:spcAft>
                <a:spcPts val="601"/>
              </a:spcAft>
              <a:tabLst>
                <a:tab pos="0" algn="l"/>
              </a:tabLst>
            </a:pPr>
            <a:endParaRPr lang="en-US" sz="1500" b="0" strike="noStrike" spc="-1" dirty="0">
              <a:solidFill>
                <a:srgbClr val="404040"/>
              </a:solidFill>
              <a:latin typeface="Arial" panose="020B0604020202020204" pitchFamily="34" charset="0"/>
              <a:cs typeface="Arial" panose="020B0604020202020204" pitchFamily="34" charset="0"/>
            </a:endParaRPr>
          </a:p>
        </p:txBody>
      </p:sp>
      <p:sp>
        <p:nvSpPr>
          <p:cNvPr id="154" name="CustomShape 2"/>
          <p:cNvSpPr/>
          <p:nvPr/>
        </p:nvSpPr>
        <p:spPr>
          <a:xfrm>
            <a:off x="535680" y="844560"/>
            <a:ext cx="11029320" cy="529920"/>
          </a:xfrm>
          <a:prstGeom prst="rect">
            <a:avLst/>
          </a:prstGeom>
          <a:noFill/>
          <a:ln>
            <a:noFill/>
          </a:ln>
        </p:spPr>
        <p:style>
          <a:lnRef idx="0">
            <a:scrgbClr r="0" g="0" b="0"/>
          </a:lnRef>
          <a:fillRef idx="0">
            <a:scrgbClr r="0" g="0" b="0"/>
          </a:fillRef>
          <a:effectRef idx="0">
            <a:scrgbClr r="0" g="0" b="0"/>
          </a:effectRef>
          <a:fontRef idx="minor"/>
        </p:style>
        <p:txBody>
          <a:bodyPr anchor="b">
            <a:normAutofit fontScale="78500" lnSpcReduction="20000"/>
          </a:bodyPr>
          <a:lstStyle/>
          <a:p>
            <a:pPr>
              <a:lnSpc>
                <a:spcPct val="100000"/>
              </a:lnSpc>
            </a:pPr>
            <a:r>
              <a:rPr lang="en-US" sz="4400" b="1" strike="noStrike" cap="all" spc="-1">
                <a:solidFill>
                  <a:srgbClr val="1CADE4"/>
                </a:solidFill>
                <a:latin typeface="Arial"/>
              </a:rPr>
              <a:t>Future scope</a:t>
            </a:r>
            <a:endParaRPr lang="en-IN" sz="44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ea typeface="Franklin Gothic Demi"/>
              </a:rPr>
              <a:t>References</a:t>
            </a:r>
            <a:endParaRPr lang="en-US" sz="4400" b="0" strike="noStrike" spc="-1">
              <a:solidFill>
                <a:srgbClr val="000000"/>
              </a:solidFill>
              <a:latin typeface="Franklin Gothic Book"/>
            </a:endParaRPr>
          </a:p>
        </p:txBody>
      </p:sp>
      <p:sp>
        <p:nvSpPr>
          <p:cNvPr id="156" name="TextShape 2"/>
          <p:cNvSpPr txBox="1"/>
          <p:nvPr/>
        </p:nvSpPr>
        <p:spPr>
          <a:xfrm>
            <a:off x="581040" y="1302120"/>
            <a:ext cx="11029320" cy="4672800"/>
          </a:xfrm>
          <a:prstGeom prst="rect">
            <a:avLst/>
          </a:prstGeom>
          <a:noFill/>
          <a:ln>
            <a:noFill/>
          </a:ln>
        </p:spPr>
        <p:txBody>
          <a:bodyPr anchor="ctr">
            <a:normAutofit/>
          </a:bodyPr>
          <a:lstStyle/>
          <a:p>
            <a:pPr marL="305280" indent="-304920">
              <a:lnSpc>
                <a:spcPct val="110000"/>
              </a:lnSpc>
              <a:spcBef>
                <a:spcPts val="479"/>
              </a:spcBef>
              <a:spcAft>
                <a:spcPts val="601"/>
              </a:spcAft>
              <a:buClr>
                <a:srgbClr val="1CADE4"/>
              </a:buClr>
              <a:buSzPct val="92000"/>
              <a:buFont typeface="Wingdings 2" charset="2"/>
              <a:buChar char=""/>
            </a:pPr>
            <a:r>
              <a:rPr lang="en-IN" sz="1400" b="0" i="0" dirty="0">
                <a:solidFill>
                  <a:srgbClr val="222222"/>
                </a:solidFill>
                <a:effectLst/>
                <a:latin typeface="Arial" panose="020B0604020202020204" pitchFamily="34" charset="0"/>
              </a:rPr>
              <a:t>Rai, S., Choubey, V., &amp; Garg, P. (2022, July). A Systematic Review of Encryption and Keylogging for Computer System Security. In </a:t>
            </a:r>
            <a:r>
              <a:rPr lang="en-IN" sz="1400" b="0" i="1" dirty="0">
                <a:solidFill>
                  <a:srgbClr val="222222"/>
                </a:solidFill>
                <a:effectLst/>
                <a:latin typeface="Arial" panose="020B0604020202020204" pitchFamily="34" charset="0"/>
              </a:rPr>
              <a:t>2022 Fifth International Conference on Computational Intelligence and Communication Technologies (CCICT)</a:t>
            </a:r>
            <a:r>
              <a:rPr lang="en-IN" sz="1400" b="0" i="0" dirty="0">
                <a:solidFill>
                  <a:srgbClr val="222222"/>
                </a:solidFill>
                <a:effectLst/>
                <a:latin typeface="Arial" panose="020B0604020202020204" pitchFamily="34" charset="0"/>
              </a:rPr>
              <a:t> (pp. 157-163). IEEE</a:t>
            </a:r>
            <a:endParaRPr lang="en-US" sz="1400" i="0" spc="-1" dirty="0">
              <a:solidFill>
                <a:srgbClr val="404040"/>
              </a:solidFill>
              <a:effectLst/>
              <a:latin typeface="Arial" panose="020B0604020202020204" pitchFamily="34" charset="0"/>
              <a:cs typeface="Arial" panose="020B0604020202020204" pitchFamily="34" charset="0"/>
            </a:endParaRPr>
          </a:p>
          <a:p>
            <a:pPr marL="305280" indent="-304920">
              <a:lnSpc>
                <a:spcPct val="110000"/>
              </a:lnSpc>
              <a:spcBef>
                <a:spcPts val="479"/>
              </a:spcBef>
              <a:spcAft>
                <a:spcPts val="601"/>
              </a:spcAft>
              <a:buClr>
                <a:srgbClr val="1CADE4"/>
              </a:buClr>
              <a:buSzPct val="92000"/>
              <a:buFont typeface="Wingdings 2" charset="2"/>
              <a:buChar char=""/>
            </a:pPr>
            <a:r>
              <a:rPr lang="en-IN" sz="1400" b="0" i="0" dirty="0">
                <a:solidFill>
                  <a:srgbClr val="222222"/>
                </a:solidFill>
                <a:effectLst/>
                <a:latin typeface="Arial" panose="020B0604020202020204" pitchFamily="34" charset="0"/>
              </a:rPr>
              <a:t>Joy, J., Rajaram, V., Aditya, A. R., &amp; </a:t>
            </a:r>
            <a:r>
              <a:rPr lang="en-IN" sz="1400" b="0" i="0" dirty="0" err="1">
                <a:solidFill>
                  <a:srgbClr val="222222"/>
                </a:solidFill>
                <a:effectLst/>
                <a:latin typeface="Arial" panose="020B0604020202020204" pitchFamily="34" charset="0"/>
              </a:rPr>
              <a:t>Pandimurugan</a:t>
            </a:r>
            <a:r>
              <a:rPr lang="en-IN" sz="1400" b="0" i="0" dirty="0">
                <a:solidFill>
                  <a:srgbClr val="222222"/>
                </a:solidFill>
                <a:effectLst/>
                <a:latin typeface="Arial" panose="020B0604020202020204" pitchFamily="34" charset="0"/>
              </a:rPr>
              <a:t>, V. (2023, December). Developing Advanced Software Keylogger using Python and Creating Awareness of their Functionalities. In </a:t>
            </a:r>
            <a:r>
              <a:rPr lang="en-IN" sz="1400" b="0" i="1" dirty="0">
                <a:solidFill>
                  <a:srgbClr val="222222"/>
                </a:solidFill>
                <a:effectLst/>
                <a:latin typeface="Arial" panose="020B0604020202020204" pitchFamily="34" charset="0"/>
              </a:rPr>
              <a:t>2023 2nd International Conference on Automation, Computing and Renewable Systems (ICACRS)</a:t>
            </a:r>
            <a:r>
              <a:rPr lang="en-IN" sz="1400" b="0" i="0" dirty="0">
                <a:solidFill>
                  <a:srgbClr val="222222"/>
                </a:solidFill>
                <a:effectLst/>
                <a:latin typeface="Arial" panose="020B0604020202020204" pitchFamily="34" charset="0"/>
              </a:rPr>
              <a:t> (pp. 1551-1557). IEEE</a:t>
            </a:r>
            <a:endParaRPr lang="en-US" sz="1400" b="0" spc="-1" dirty="0">
              <a:solidFill>
                <a:srgbClr val="404040"/>
              </a:solidFill>
              <a:latin typeface="Arial" panose="020B0604020202020204" pitchFamily="34" charset="0"/>
              <a:cs typeface="Arial" panose="020B0604020202020204" pitchFamily="34" charset="0"/>
            </a:endParaRPr>
          </a:p>
          <a:p>
            <a:pPr marL="305280" indent="-304920">
              <a:lnSpc>
                <a:spcPct val="110000"/>
              </a:lnSpc>
              <a:spcBef>
                <a:spcPts val="479"/>
              </a:spcBef>
              <a:spcAft>
                <a:spcPts val="601"/>
              </a:spcAft>
              <a:buClr>
                <a:srgbClr val="1CADE4"/>
              </a:buClr>
              <a:buSzPct val="92000"/>
              <a:buFont typeface="Wingdings 2" charset="2"/>
              <a:buChar char=""/>
            </a:pPr>
            <a:r>
              <a:rPr lang="en-US" sz="1400" b="0" i="0" dirty="0" err="1">
                <a:solidFill>
                  <a:srgbClr val="222222"/>
                </a:solidFill>
                <a:effectLst/>
                <a:latin typeface="Arial" panose="020B0604020202020204" pitchFamily="34" charset="0"/>
              </a:rPr>
              <a:t>Shirke</a:t>
            </a:r>
            <a:r>
              <a:rPr lang="en-US" sz="1400" b="0" i="0" dirty="0">
                <a:solidFill>
                  <a:srgbClr val="222222"/>
                </a:solidFill>
                <a:effectLst/>
                <a:latin typeface="Arial" panose="020B0604020202020204" pitchFamily="34" charset="0"/>
              </a:rPr>
              <a:t>, A., Pawar, R., </a:t>
            </a:r>
            <a:r>
              <a:rPr lang="en-US" sz="1400" b="0" i="0" dirty="0" err="1">
                <a:solidFill>
                  <a:srgbClr val="222222"/>
                </a:solidFill>
                <a:effectLst/>
                <a:latin typeface="Arial" panose="020B0604020202020204" pitchFamily="34" charset="0"/>
              </a:rPr>
              <a:t>Bivalkar</a:t>
            </a:r>
            <a:r>
              <a:rPr lang="en-US" sz="1400" b="0" i="0" dirty="0">
                <a:solidFill>
                  <a:srgbClr val="222222"/>
                </a:solidFill>
                <a:effectLst/>
                <a:latin typeface="Arial" panose="020B0604020202020204" pitchFamily="34" charset="0"/>
              </a:rPr>
              <a:t>, M., </a:t>
            </a:r>
            <a:r>
              <a:rPr lang="en-US" sz="1400" b="0" i="0" dirty="0" err="1">
                <a:solidFill>
                  <a:srgbClr val="222222"/>
                </a:solidFill>
                <a:effectLst/>
                <a:latin typeface="Arial" panose="020B0604020202020204" pitchFamily="34" charset="0"/>
              </a:rPr>
              <a:t>Waghela</a:t>
            </a:r>
            <a:r>
              <a:rPr lang="en-US" sz="1400" b="0" i="0" dirty="0">
                <a:solidFill>
                  <a:srgbClr val="222222"/>
                </a:solidFill>
                <a:effectLst/>
                <a:latin typeface="Arial" panose="020B0604020202020204" pitchFamily="34" charset="0"/>
              </a:rPr>
              <a:t>, H., &amp; Shah, Z. (2023, December). Advance Keylogger–Capturing Keystrokes. In </a:t>
            </a:r>
            <a:r>
              <a:rPr lang="en-US" sz="1400" b="0" i="1" dirty="0">
                <a:solidFill>
                  <a:srgbClr val="222222"/>
                </a:solidFill>
                <a:effectLst/>
                <a:latin typeface="Arial" panose="020B0604020202020204" pitchFamily="34" charset="0"/>
              </a:rPr>
              <a:t>2023 6th International Conference on Advances in Science and Technology (ICAST)</a:t>
            </a:r>
            <a:r>
              <a:rPr lang="en-US" sz="1400" b="0" i="0" dirty="0">
                <a:solidFill>
                  <a:srgbClr val="222222"/>
                </a:solidFill>
                <a:effectLst/>
                <a:latin typeface="Arial" panose="020B0604020202020204" pitchFamily="34" charset="0"/>
              </a:rPr>
              <a:t> (pp. 250-255). IEEE.</a:t>
            </a:r>
          </a:p>
          <a:p>
            <a:pPr marL="305280" indent="-304920">
              <a:lnSpc>
                <a:spcPct val="110000"/>
              </a:lnSpc>
              <a:spcBef>
                <a:spcPts val="479"/>
              </a:spcBef>
              <a:spcAft>
                <a:spcPts val="601"/>
              </a:spcAft>
              <a:buClr>
                <a:srgbClr val="1CADE4"/>
              </a:buClr>
              <a:buSzPct val="92000"/>
              <a:buFont typeface="Wingdings 2" charset="2"/>
              <a:buChar char=""/>
            </a:pPr>
            <a:r>
              <a:rPr lang="en-US" sz="1400" b="0" i="0" dirty="0" err="1">
                <a:solidFill>
                  <a:srgbClr val="222222"/>
                </a:solidFill>
                <a:effectLst/>
                <a:latin typeface="Arial" panose="020B0604020202020204" pitchFamily="34" charset="0"/>
              </a:rPr>
              <a:t>Bejo</a:t>
            </a:r>
            <a:r>
              <a:rPr lang="en-US" sz="1400" b="0" i="0" dirty="0">
                <a:solidFill>
                  <a:srgbClr val="222222"/>
                </a:solidFill>
                <a:effectLst/>
                <a:latin typeface="Arial" panose="020B0604020202020204" pitchFamily="34" charset="0"/>
              </a:rPr>
              <a:t>, S. P., Kumar, B., Banerjee, P., Jha, P., Singh, A. N., &amp; </a:t>
            </a:r>
            <a:r>
              <a:rPr lang="en-US" sz="1400" b="0" i="0" dirty="0" err="1">
                <a:solidFill>
                  <a:srgbClr val="222222"/>
                </a:solidFill>
                <a:effectLst/>
                <a:latin typeface="Arial" panose="020B0604020202020204" pitchFamily="34" charset="0"/>
              </a:rPr>
              <a:t>Dehury</a:t>
            </a:r>
            <a:r>
              <a:rPr lang="en-US" sz="1400" b="0" i="0" dirty="0">
                <a:solidFill>
                  <a:srgbClr val="222222"/>
                </a:solidFill>
                <a:effectLst/>
                <a:latin typeface="Arial" panose="020B0604020202020204" pitchFamily="34" charset="0"/>
              </a:rPr>
              <a:t>, M. K. (2023, March). Design, Analysis and Implementation of an Advanced Keylogger to Defend Cyber Threats. In </a:t>
            </a:r>
            <a:r>
              <a:rPr lang="en-US" sz="1400" b="0" i="1" dirty="0">
                <a:solidFill>
                  <a:srgbClr val="222222"/>
                </a:solidFill>
                <a:effectLst/>
                <a:latin typeface="Arial" panose="020B0604020202020204" pitchFamily="34" charset="0"/>
              </a:rPr>
              <a:t>2023 9th International Conference on Advanced Computing and Communication Systems (ICACCS)</a:t>
            </a:r>
            <a:r>
              <a:rPr lang="en-US" sz="1400" b="0" i="0" dirty="0">
                <a:solidFill>
                  <a:srgbClr val="222222"/>
                </a:solidFill>
                <a:effectLst/>
                <a:latin typeface="Arial" panose="020B0604020202020204" pitchFamily="34" charset="0"/>
              </a:rPr>
              <a:t> (Vol. 1, pp. 2269-2274). IEEE.</a:t>
            </a:r>
            <a:endParaRPr lang="en-US" sz="1400" dirty="0">
              <a:solidFill>
                <a:srgbClr val="222222"/>
              </a:solidFill>
              <a:latin typeface="Arial" panose="020B0604020202020204" pitchFamily="34" charset="0"/>
            </a:endParaRPr>
          </a:p>
          <a:p>
            <a:pPr marL="305280" indent="-304920">
              <a:lnSpc>
                <a:spcPct val="110000"/>
              </a:lnSpc>
              <a:spcBef>
                <a:spcPts val="479"/>
              </a:spcBef>
              <a:spcAft>
                <a:spcPts val="601"/>
              </a:spcAft>
              <a:buClr>
                <a:srgbClr val="1CADE4"/>
              </a:buClr>
              <a:buSzPct val="92000"/>
              <a:buFont typeface="Wingdings 2" charset="2"/>
              <a:buChar char=""/>
            </a:pPr>
            <a:r>
              <a:rPr lang="en-US" sz="1400" b="0" i="0" dirty="0">
                <a:solidFill>
                  <a:srgbClr val="222222"/>
                </a:solidFill>
                <a:effectLst/>
                <a:latin typeface="Arial" panose="020B0604020202020204" pitchFamily="34" charset="0"/>
              </a:rPr>
              <a:t>Ahmed, M. B., </a:t>
            </a:r>
            <a:r>
              <a:rPr lang="en-US" sz="1400" b="0" i="0" dirty="0" err="1">
                <a:solidFill>
                  <a:srgbClr val="222222"/>
                </a:solidFill>
                <a:effectLst/>
                <a:latin typeface="Arial" panose="020B0604020202020204" pitchFamily="34" charset="0"/>
              </a:rPr>
              <a:t>Shoikot</a:t>
            </a:r>
            <a:r>
              <a:rPr lang="en-US" sz="1400" b="0" i="0" dirty="0">
                <a:solidFill>
                  <a:srgbClr val="222222"/>
                </a:solidFill>
                <a:effectLst/>
                <a:latin typeface="Arial" panose="020B0604020202020204" pitchFamily="34" charset="0"/>
              </a:rPr>
              <a:t>, M., Hossain, J., &amp; Rahman, A. (2019). Key logger detection using memory forensic and network monitoring. </a:t>
            </a:r>
            <a:r>
              <a:rPr lang="en-US" sz="1400" b="0" i="1" dirty="0">
                <a:solidFill>
                  <a:srgbClr val="222222"/>
                </a:solidFill>
                <a:effectLst/>
                <a:latin typeface="Arial" panose="020B0604020202020204" pitchFamily="34" charset="0"/>
              </a:rPr>
              <a:t>International Journal of Computer Applications</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975</a:t>
            </a:r>
            <a:r>
              <a:rPr lang="en-US" sz="1400" b="0" i="0" dirty="0">
                <a:solidFill>
                  <a:srgbClr val="222222"/>
                </a:solidFill>
                <a:effectLst/>
                <a:latin typeface="Arial" panose="020B0604020202020204" pitchFamily="34" charset="0"/>
              </a:rPr>
              <a:t>, 8887.</a:t>
            </a:r>
          </a:p>
          <a:p>
            <a:pPr marL="305280" indent="-304920">
              <a:lnSpc>
                <a:spcPct val="110000"/>
              </a:lnSpc>
              <a:spcBef>
                <a:spcPts val="479"/>
              </a:spcBef>
              <a:spcAft>
                <a:spcPts val="601"/>
              </a:spcAft>
              <a:buClr>
                <a:srgbClr val="1CADE4"/>
              </a:buClr>
              <a:buSzPct val="92000"/>
              <a:buFont typeface="Wingdings 2" charset="2"/>
              <a:buChar char=""/>
            </a:pPr>
            <a:r>
              <a:rPr lang="en-IN" sz="1400" b="0" i="0" dirty="0">
                <a:solidFill>
                  <a:srgbClr val="222222"/>
                </a:solidFill>
                <a:effectLst/>
                <a:latin typeface="Arial" panose="020B0604020202020204" pitchFamily="34" charset="0"/>
              </a:rPr>
              <a:t>Parekh, D. H., </a:t>
            </a:r>
            <a:r>
              <a:rPr lang="en-IN" sz="1400" b="0" i="0" dirty="0" err="1">
                <a:solidFill>
                  <a:srgbClr val="222222"/>
                </a:solidFill>
                <a:effectLst/>
                <a:latin typeface="Arial" panose="020B0604020202020204" pitchFamily="34" charset="0"/>
              </a:rPr>
              <a:t>Adhvaryu</a:t>
            </a:r>
            <a:r>
              <a:rPr lang="en-IN" sz="1400" b="0" i="0" dirty="0">
                <a:solidFill>
                  <a:srgbClr val="222222"/>
                </a:solidFill>
                <a:effectLst/>
                <a:latin typeface="Arial" panose="020B0604020202020204" pitchFamily="34" charset="0"/>
              </a:rPr>
              <a:t>, N., &amp; </a:t>
            </a:r>
            <a:r>
              <a:rPr lang="en-IN" sz="1400" b="0" i="0" dirty="0" err="1">
                <a:solidFill>
                  <a:srgbClr val="222222"/>
                </a:solidFill>
                <a:effectLst/>
                <a:latin typeface="Arial" panose="020B0604020202020204" pitchFamily="34" charset="0"/>
              </a:rPr>
              <a:t>Dahiy</a:t>
            </a:r>
            <a:r>
              <a:rPr lang="en-IN" sz="1400" b="0" i="0" dirty="0">
                <a:solidFill>
                  <a:srgbClr val="222222"/>
                </a:solidFill>
                <a:effectLst/>
                <a:latin typeface="Arial" panose="020B0604020202020204" pitchFamily="34" charset="0"/>
              </a:rPr>
              <a:t>, V. (2020). Keystroke Logging: Integrating Natural Language Processing Technique to </a:t>
            </a:r>
            <a:r>
              <a:rPr lang="en-IN" sz="1400" b="0" i="0" dirty="0" err="1">
                <a:solidFill>
                  <a:srgbClr val="222222"/>
                </a:solidFill>
                <a:effectLst/>
                <a:latin typeface="Arial" panose="020B0604020202020204" pitchFamily="34" charset="0"/>
              </a:rPr>
              <a:t>Analyze</a:t>
            </a:r>
            <a:r>
              <a:rPr lang="en-IN" sz="1400" b="0" i="0" dirty="0">
                <a:solidFill>
                  <a:srgbClr val="222222"/>
                </a:solidFill>
                <a:effectLst/>
                <a:latin typeface="Arial" panose="020B0604020202020204" pitchFamily="34" charset="0"/>
              </a:rPr>
              <a:t> Log Data. </a:t>
            </a:r>
            <a:r>
              <a:rPr lang="en-IN" sz="1400" b="0" i="1" dirty="0">
                <a:solidFill>
                  <a:srgbClr val="222222"/>
                </a:solidFill>
                <a:effectLst/>
                <a:latin typeface="Arial" panose="020B0604020202020204" pitchFamily="34" charset="0"/>
              </a:rPr>
              <a:t>International Journal of Innovative Technology and Exploring Engineering (IJITEE)</a:t>
            </a:r>
            <a:r>
              <a:rPr lang="en-IN" sz="1400" b="0" i="0" dirty="0">
                <a:solidFill>
                  <a:srgbClr val="222222"/>
                </a:solidFill>
                <a:effectLst/>
                <a:latin typeface="Arial" panose="020B0604020202020204" pitchFamily="34" charset="0"/>
              </a:rPr>
              <a:t>, </a:t>
            </a:r>
            <a:r>
              <a:rPr lang="en-IN" sz="1400" b="0" i="1" dirty="0">
                <a:solidFill>
                  <a:srgbClr val="222222"/>
                </a:solidFill>
                <a:effectLst/>
                <a:latin typeface="Arial" panose="020B0604020202020204" pitchFamily="34" charset="0"/>
              </a:rPr>
              <a:t>9</a:t>
            </a:r>
            <a:r>
              <a:rPr lang="en-IN" sz="1400" b="0" i="0" dirty="0">
                <a:solidFill>
                  <a:srgbClr val="222222"/>
                </a:solidFill>
                <a:effectLst/>
                <a:latin typeface="Arial" panose="020B0604020202020204" pitchFamily="34" charset="0"/>
              </a:rPr>
              <a:t>(3), 2028-2033.</a:t>
            </a:r>
            <a:endParaRPr lang="en-US" sz="1400" b="0" strike="noStrike" spc="-1" dirty="0">
              <a:solidFill>
                <a:srgbClr val="404040"/>
              </a:solidFill>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463040" y="2766240"/>
            <a:ext cx="9298440" cy="1325160"/>
          </a:xfrm>
          <a:prstGeom prst="rect">
            <a:avLst/>
          </a:prstGeom>
          <a:noFill/>
          <a:ln>
            <a:noFill/>
          </a:ln>
        </p:spPr>
        <p:txBody>
          <a:bodyPr anchor="b">
            <a:noAutofit/>
          </a:bodyPr>
          <a:lstStyle/>
          <a:p>
            <a:pPr algn="ctr">
              <a:lnSpc>
                <a:spcPct val="100000"/>
              </a:lnSpc>
            </a:pPr>
            <a:r>
              <a:rPr lang="en-US" sz="2800" b="1" strike="noStrike" cap="all" spc="-1" dirty="0">
                <a:solidFill>
                  <a:srgbClr val="002060"/>
                </a:solidFill>
                <a:latin typeface="Arial"/>
              </a:rPr>
              <a:t>THANK YOU</a:t>
            </a:r>
            <a:endParaRPr lang="en-US" sz="2800" b="0" strike="noStrike" spc="-1" dirty="0">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lstStyle/>
          <a:p>
            <a:pPr>
              <a:lnSpc>
                <a:spcPct val="100000"/>
              </a:lnSpc>
            </a:pPr>
            <a:r>
              <a:rPr lang="en-US" sz="2800" b="1" strike="noStrike" cap="all" spc="-1">
                <a:solidFill>
                  <a:srgbClr val="002060"/>
                </a:solidFill>
                <a:latin typeface="Arial"/>
              </a:rPr>
              <a:t>OUTLINE</a:t>
            </a:r>
            <a:endParaRPr lang="en-US" sz="2800" b="0" strike="noStrike" spc="-1">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lstStyle/>
          <a:p>
            <a:pPr>
              <a:lnSpc>
                <a:spcPct val="110000"/>
              </a:lnSpc>
              <a:spcBef>
                <a:spcPts val="400"/>
              </a:spcBef>
              <a:spcAft>
                <a:spcPts val="601"/>
              </a:spcAft>
              <a:tabLst>
                <a:tab pos="0" algn="l"/>
              </a:tabLst>
            </a:pPr>
            <a:r>
              <a:rPr lang="en-US" sz="2000" b="1" strike="noStrike" spc="-1" dirty="0">
                <a:solidFill>
                  <a:srgbClr val="404040"/>
                </a:solidFill>
                <a:latin typeface="Arial"/>
                <a:ea typeface="Franklin Gothic Book"/>
              </a:rPr>
              <a:t>  </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Problem Statement </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Proposed System/Solution</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System Development Approach</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Algorithm &amp; Deployment  </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Result </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Conclusion</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Future Scope</a:t>
            </a:r>
            <a:endParaRPr lang="en-US" sz="2000" b="0" strike="noStrike" spc="-1" dirty="0">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dirty="0">
                <a:solidFill>
                  <a:srgbClr val="404040"/>
                </a:solidFill>
                <a:latin typeface="Arial"/>
                <a:ea typeface="Franklin Gothic Book"/>
              </a:rPr>
              <a:t>References</a:t>
            </a:r>
            <a:endParaRPr lang="en-US" sz="2000" b="0" strike="noStrike" spc="-1" dirty="0">
              <a:solidFill>
                <a:srgbClr val="404040"/>
              </a:solidFill>
              <a:latin typeface="Franklin Gothic Book"/>
            </a:endParaRPr>
          </a:p>
          <a:p>
            <a:pPr>
              <a:lnSpc>
                <a:spcPct val="110000"/>
              </a:lnSpc>
              <a:spcBef>
                <a:spcPts val="340"/>
              </a:spcBef>
              <a:spcAft>
                <a:spcPts val="601"/>
              </a:spcAft>
              <a:tabLst>
                <a:tab pos="0" algn="l"/>
              </a:tabLst>
            </a:pPr>
            <a:endParaRPr lang="en-US" sz="2000" b="0" strike="noStrike" spc="-1" dirty="0">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rPr>
              <a:t>Problem Statement</a:t>
            </a:r>
            <a:endParaRPr lang="en-US" sz="4400" b="0" strike="noStrike" spc="-1">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Autofit/>
          </a:bodyPr>
          <a:lstStyle/>
          <a:p>
            <a:pPr>
              <a:lnSpc>
                <a:spcPct val="110000"/>
              </a:lnSpc>
              <a:spcBef>
                <a:spcPts val="641"/>
              </a:spcBef>
              <a:spcAft>
                <a:spcPts val="601"/>
              </a:spcAft>
              <a:tabLst>
                <a:tab pos="0" algn="l"/>
              </a:tabLst>
            </a:pPr>
            <a:r>
              <a:rPr lang="en-IN" sz="1700" b="0" strike="noStrike" spc="-1" dirty="0">
                <a:solidFill>
                  <a:srgbClr val="0F0F0F"/>
                </a:solidFill>
                <a:latin typeface="Arial" panose="020B0604020202020204" pitchFamily="34" charset="0"/>
                <a:ea typeface="Franklin Gothic Book"/>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	</a:t>
            </a:r>
            <a:endParaRPr lang="en-US" sz="1700" b="0" strike="noStrike" spc="-1" dirty="0">
              <a:solidFill>
                <a:srgbClr val="404040"/>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rPr>
              <a:t>Proposed Solution</a:t>
            </a:r>
            <a:endParaRPr lang="en-US" sz="4400" b="0" strike="noStrike" spc="-1">
              <a:solidFill>
                <a:srgbClr val="000000"/>
              </a:solidFill>
              <a:latin typeface="Franklin Gothic Book"/>
            </a:endParaRPr>
          </a:p>
        </p:txBody>
      </p:sp>
      <p:sp>
        <p:nvSpPr>
          <p:cNvPr id="142" name="TextShape 2"/>
          <p:cNvSpPr txBox="1"/>
          <p:nvPr/>
        </p:nvSpPr>
        <p:spPr>
          <a:xfrm>
            <a:off x="401333" y="1231920"/>
            <a:ext cx="11613240" cy="556344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r>
              <a:rPr lang="en-US" sz="1500" b="1" strike="noStrike" spc="-1" dirty="0">
                <a:solidFill>
                  <a:srgbClr val="404040"/>
                </a:solidFill>
                <a:latin typeface="Arial" panose="020B0604020202020204" pitchFamily="34" charset="0"/>
                <a:cs typeface="Arial" panose="020B0604020202020204" pitchFamily="34" charset="0"/>
              </a:rPr>
              <a:t>Keystroke Capture:</a:t>
            </a:r>
          </a:p>
          <a:p>
            <a:pPr marL="864000" lvl="1" indent="-324000">
              <a:spcBef>
                <a:spcPts val="1134"/>
              </a:spcBef>
              <a:buClr>
                <a:srgbClr val="000000"/>
              </a:buClr>
              <a:buSzPct val="75000"/>
              <a:buFont typeface="Symbol" charset="2"/>
              <a:buChar char=""/>
            </a:pPr>
            <a:r>
              <a:rPr lang="en-US" sz="1500" b="0" strike="noStrike" spc="-1" dirty="0">
                <a:solidFill>
                  <a:srgbClr val="404040"/>
                </a:solidFill>
                <a:latin typeface="Arial" panose="020B0604020202020204" pitchFamily="34" charset="0"/>
                <a:cs typeface="Arial" panose="020B0604020202020204" pitchFamily="34" charset="0"/>
              </a:rPr>
              <a:t>It listens for keyboard events using </a:t>
            </a:r>
            <a:r>
              <a:rPr lang="en-US" sz="1500" b="0" strike="noStrike" spc="-1" dirty="0" err="1">
                <a:solidFill>
                  <a:srgbClr val="404040"/>
                </a:solidFill>
                <a:latin typeface="Arial" panose="020B0604020202020204" pitchFamily="34" charset="0"/>
                <a:cs typeface="Arial" panose="020B0604020202020204" pitchFamily="34" charset="0"/>
              </a:rPr>
              <a:t>pynput</a:t>
            </a:r>
            <a:r>
              <a:rPr lang="en-US" sz="1500" b="0" strike="noStrike" spc="-1" dirty="0">
                <a:solidFill>
                  <a:srgbClr val="404040"/>
                </a:solidFill>
                <a:latin typeface="Arial" panose="020B0604020202020204" pitchFamily="34" charset="0"/>
                <a:cs typeface="Arial" panose="020B0604020202020204" pitchFamily="34" charset="0"/>
              </a:rPr>
              <a:t>.</a:t>
            </a:r>
          </a:p>
          <a:p>
            <a:pPr marL="864000" lvl="1" indent="-324000">
              <a:spcBef>
                <a:spcPts val="1134"/>
              </a:spcBef>
              <a:buClr>
                <a:srgbClr val="000000"/>
              </a:buClr>
              <a:buSzPct val="75000"/>
              <a:buFont typeface="Symbol" charset="2"/>
              <a:buChar char=""/>
            </a:pPr>
            <a:r>
              <a:rPr lang="en-US" sz="1500" b="0" strike="noStrike" spc="-1" dirty="0">
                <a:solidFill>
                  <a:srgbClr val="404040"/>
                </a:solidFill>
                <a:latin typeface="Arial" panose="020B0604020202020204" pitchFamily="34" charset="0"/>
                <a:cs typeface="Arial" panose="020B0604020202020204" pitchFamily="34" charset="0"/>
              </a:rPr>
              <a:t>Stores each keystroke in a list (</a:t>
            </a:r>
            <a:r>
              <a:rPr lang="en-US" sz="1500" b="0" strike="noStrike" spc="-1" dirty="0" err="1">
                <a:solidFill>
                  <a:srgbClr val="404040"/>
                </a:solidFill>
                <a:latin typeface="Arial" panose="020B0604020202020204" pitchFamily="34" charset="0"/>
                <a:cs typeface="Arial" panose="020B0604020202020204" pitchFamily="34" charset="0"/>
              </a:rPr>
              <a:t>keys_used</a:t>
            </a:r>
            <a:r>
              <a:rPr lang="en-US" sz="1500" b="0" strike="noStrike" spc="-1" dirty="0">
                <a:solidFill>
                  <a:srgbClr val="404040"/>
                </a:solidFill>
                <a:latin typeface="Arial" panose="020B0604020202020204" pitchFamily="34" charset="0"/>
                <a:cs typeface="Arial" panose="020B0604020202020204" pitchFamily="34" charset="0"/>
              </a:rPr>
              <a:t>).</a:t>
            </a:r>
          </a:p>
          <a:p>
            <a:pPr marL="864000" lvl="1" indent="-324000">
              <a:spcBef>
                <a:spcPts val="1134"/>
              </a:spcBef>
              <a:buClr>
                <a:srgbClr val="000000"/>
              </a:buClr>
              <a:buSzPct val="75000"/>
              <a:buFont typeface="Symbol" charset="2"/>
              <a:buChar char=""/>
            </a:pPr>
            <a:r>
              <a:rPr lang="en-US" sz="1500" b="0" strike="noStrike" spc="-1" dirty="0">
                <a:solidFill>
                  <a:srgbClr val="404040"/>
                </a:solidFill>
                <a:latin typeface="Arial" panose="020B0604020202020204" pitchFamily="34" charset="0"/>
                <a:cs typeface="Arial" panose="020B0604020202020204" pitchFamily="34" charset="0"/>
              </a:rPr>
              <a:t>Distinguishes between pressed, held, and released keys for potential further analysis (though the current code doesn't utilize this distinction).</a:t>
            </a:r>
          </a:p>
          <a:p>
            <a:pPr marL="432000" indent="-324000">
              <a:spcBef>
                <a:spcPts val="1417"/>
              </a:spcBef>
              <a:buClr>
                <a:srgbClr val="000000"/>
              </a:buClr>
              <a:buSzPct val="45000"/>
              <a:buFont typeface="Wingdings" charset="2"/>
              <a:buChar char=""/>
            </a:pPr>
            <a:r>
              <a:rPr lang="en-US" sz="1500" b="1" strike="noStrike" spc="-1" dirty="0">
                <a:solidFill>
                  <a:srgbClr val="404040"/>
                </a:solidFill>
                <a:latin typeface="Arial" panose="020B0604020202020204" pitchFamily="34" charset="0"/>
                <a:cs typeface="Arial" panose="020B0604020202020204" pitchFamily="34" charset="0"/>
              </a:rPr>
              <a:t>Data Storage:</a:t>
            </a:r>
          </a:p>
          <a:p>
            <a:pPr marL="864000" lvl="1" indent="-324000">
              <a:spcBef>
                <a:spcPts val="1134"/>
              </a:spcBef>
              <a:buClr>
                <a:srgbClr val="000000"/>
              </a:buClr>
              <a:buSzPct val="75000"/>
              <a:buFont typeface="Symbol" charset="2"/>
              <a:buChar char=""/>
            </a:pPr>
            <a:r>
              <a:rPr lang="en-US" sz="1500" b="0" strike="noStrike" spc="-1" dirty="0">
                <a:solidFill>
                  <a:srgbClr val="404040"/>
                </a:solidFill>
                <a:latin typeface="Arial" panose="020B0604020202020204" pitchFamily="34" charset="0"/>
                <a:cs typeface="Arial" panose="020B0604020202020204" pitchFamily="34" charset="0"/>
              </a:rPr>
              <a:t>Creates two output files:</a:t>
            </a:r>
          </a:p>
          <a:p>
            <a:pPr marL="864000" lvl="1" indent="-324000">
              <a:spcBef>
                <a:spcPts val="1134"/>
              </a:spcBef>
              <a:buClr>
                <a:srgbClr val="000000"/>
              </a:buClr>
              <a:buSzPct val="75000"/>
              <a:buFont typeface="Symbol" charset="2"/>
              <a:buChar char=""/>
            </a:pPr>
            <a:r>
              <a:rPr lang="en-US" sz="1500" b="0" strike="noStrike" spc="-1" dirty="0">
                <a:solidFill>
                  <a:srgbClr val="404040"/>
                </a:solidFill>
                <a:latin typeface="Arial" panose="020B0604020202020204" pitchFamily="34" charset="0"/>
                <a:cs typeface="Arial" panose="020B0604020202020204" pitchFamily="34" charset="0"/>
              </a:rPr>
              <a:t>key_log.txt: Contains a simple text log of all keys pressed in their order.</a:t>
            </a:r>
          </a:p>
          <a:p>
            <a:pPr marL="864000" lvl="1" indent="-324000">
              <a:spcBef>
                <a:spcPts val="1134"/>
              </a:spcBef>
              <a:buClr>
                <a:srgbClr val="000000"/>
              </a:buClr>
              <a:buSzPct val="75000"/>
              <a:buFont typeface="Symbol" charset="2"/>
              <a:buChar char=""/>
            </a:pPr>
            <a:r>
              <a:rPr lang="en-US" sz="1500" b="0" strike="noStrike" spc="-1" dirty="0" err="1">
                <a:solidFill>
                  <a:srgbClr val="404040"/>
                </a:solidFill>
                <a:latin typeface="Arial" panose="020B0604020202020204" pitchFamily="34" charset="0"/>
                <a:cs typeface="Arial" panose="020B0604020202020204" pitchFamily="34" charset="0"/>
              </a:rPr>
              <a:t>key_log.json</a:t>
            </a:r>
            <a:r>
              <a:rPr lang="en-US" sz="1500" b="0" strike="noStrike" spc="-1" dirty="0">
                <a:solidFill>
                  <a:srgbClr val="404040"/>
                </a:solidFill>
                <a:latin typeface="Arial" panose="020B0604020202020204" pitchFamily="34" charset="0"/>
                <a:cs typeface="Arial" panose="020B0604020202020204" pitchFamily="34" charset="0"/>
              </a:rPr>
              <a:t>: Stores a JSON-formatted list of keys with additional information about their press/release states (if the key was held down for a while).</a:t>
            </a:r>
          </a:p>
          <a:p>
            <a:pPr marL="432000" indent="-324000">
              <a:spcBef>
                <a:spcPts val="1417"/>
              </a:spcBef>
              <a:buClr>
                <a:srgbClr val="000000"/>
              </a:buClr>
              <a:buSzPct val="45000"/>
              <a:buFont typeface="Wingdings" charset="2"/>
              <a:buChar char=""/>
            </a:pPr>
            <a:r>
              <a:rPr lang="en-US" sz="1500" b="1" strike="noStrike" spc="-1" dirty="0">
                <a:solidFill>
                  <a:srgbClr val="404040"/>
                </a:solidFill>
                <a:latin typeface="Arial" panose="020B0604020202020204" pitchFamily="34" charset="0"/>
                <a:cs typeface="Arial" panose="020B0604020202020204" pitchFamily="34" charset="0"/>
              </a:rPr>
              <a:t>Graphical User Interface (GUI):</a:t>
            </a:r>
          </a:p>
          <a:p>
            <a:pPr marL="864000" lvl="1" indent="-324000">
              <a:spcBef>
                <a:spcPts val="1134"/>
              </a:spcBef>
              <a:buClr>
                <a:srgbClr val="000000"/>
              </a:buClr>
              <a:buSzPct val="75000"/>
              <a:buFont typeface="Symbol" charset="2"/>
              <a:buChar char=""/>
            </a:pPr>
            <a:r>
              <a:rPr lang="en-US" sz="1500" b="0" strike="noStrike" spc="-1" dirty="0">
                <a:solidFill>
                  <a:srgbClr val="404040"/>
                </a:solidFill>
                <a:latin typeface="Arial" panose="020B0604020202020204" pitchFamily="34" charset="0"/>
                <a:cs typeface="Arial" panose="020B0604020202020204" pitchFamily="34" charset="0"/>
              </a:rPr>
              <a:t>Employs the </a:t>
            </a:r>
            <a:r>
              <a:rPr lang="en-US" sz="1500" b="0" strike="noStrike" spc="-1" dirty="0" err="1">
                <a:solidFill>
                  <a:srgbClr val="404040"/>
                </a:solidFill>
                <a:latin typeface="Arial" panose="020B0604020202020204" pitchFamily="34" charset="0"/>
                <a:cs typeface="Arial" panose="020B0604020202020204" pitchFamily="34" charset="0"/>
              </a:rPr>
              <a:t>tkinter</a:t>
            </a:r>
            <a:r>
              <a:rPr lang="en-US" sz="1500" b="0" strike="noStrike" spc="-1" dirty="0">
                <a:solidFill>
                  <a:srgbClr val="404040"/>
                </a:solidFill>
                <a:latin typeface="Arial" panose="020B0604020202020204" pitchFamily="34" charset="0"/>
                <a:cs typeface="Arial" panose="020B0604020202020204" pitchFamily="34" charset="0"/>
              </a:rPr>
              <a:t> library to build a basic GUI with:</a:t>
            </a:r>
          </a:p>
          <a:p>
            <a:pPr marL="864000" lvl="1" indent="-324000">
              <a:spcBef>
                <a:spcPts val="1134"/>
              </a:spcBef>
              <a:buClr>
                <a:srgbClr val="000000"/>
              </a:buClr>
              <a:buSzPct val="75000"/>
              <a:buFont typeface="Symbol" charset="2"/>
              <a:buChar char=""/>
            </a:pPr>
            <a:r>
              <a:rPr lang="en-US" sz="1500" b="0" strike="noStrike" spc="-1" dirty="0">
                <a:solidFill>
                  <a:srgbClr val="404040"/>
                </a:solidFill>
                <a:latin typeface="Arial" panose="020B0604020202020204" pitchFamily="34" charset="0"/>
                <a:cs typeface="Arial" panose="020B0604020202020204" pitchFamily="34" charset="0"/>
              </a:rPr>
              <a:t>A label displaying status messages.</a:t>
            </a:r>
          </a:p>
          <a:p>
            <a:pPr marL="864000" lvl="1" indent="-324000">
              <a:spcBef>
                <a:spcPts val="1134"/>
              </a:spcBef>
              <a:buClr>
                <a:srgbClr val="000000"/>
              </a:buClr>
              <a:buSzPct val="75000"/>
              <a:buFont typeface="Symbol" charset="2"/>
              <a:buChar char=""/>
            </a:pPr>
            <a:r>
              <a:rPr lang="en-US" sz="1500" b="0" strike="noStrike" spc="-1" dirty="0">
                <a:solidFill>
                  <a:srgbClr val="404040"/>
                </a:solidFill>
                <a:latin typeface="Arial" panose="020B0604020202020204" pitchFamily="34" charset="0"/>
                <a:cs typeface="Arial" panose="020B0604020202020204" pitchFamily="34" charset="0"/>
              </a:rPr>
              <a:t>"Start" and "Stop" buttons to control keylogging functionality.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6624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ea typeface="Franklin Gothic Demi"/>
              </a:rPr>
              <a:t>System  Approach</a:t>
            </a:r>
            <a:endParaRPr lang="en-US" sz="4400" b="0" strike="noStrike" spc="-1">
              <a:solidFill>
                <a:srgbClr val="000000"/>
              </a:solidFill>
              <a:latin typeface="Franklin Gothic Book"/>
            </a:endParaRPr>
          </a:p>
        </p:txBody>
      </p:sp>
      <p:sp>
        <p:nvSpPr>
          <p:cNvPr id="144" name="TextShape 2"/>
          <p:cNvSpPr txBox="1"/>
          <p:nvPr/>
        </p:nvSpPr>
        <p:spPr>
          <a:xfrm>
            <a:off x="581040" y="1414318"/>
            <a:ext cx="11029320" cy="5176800"/>
          </a:xfrm>
          <a:prstGeom prst="rect">
            <a:avLst/>
          </a:prstGeom>
          <a:noFill/>
          <a:ln>
            <a:noFill/>
          </a:ln>
        </p:spPr>
        <p:txBody>
          <a:bodyPr>
            <a:noAutofit/>
          </a:bodyPr>
          <a:lstStyle/>
          <a:p>
            <a:pPr>
              <a:lnSpc>
                <a:spcPct val="110000"/>
              </a:lnSpc>
              <a:spcBef>
                <a:spcPts val="360"/>
              </a:spcBef>
              <a:spcAft>
                <a:spcPts val="601"/>
              </a:spcAft>
              <a:tabLst>
                <a:tab pos="0" algn="l"/>
              </a:tabLst>
            </a:pPr>
            <a:r>
              <a:rPr lang="en-IN" sz="1500" b="1" strike="noStrike" spc="-1" dirty="0">
                <a:solidFill>
                  <a:srgbClr val="0F0F0F"/>
                </a:solidFill>
                <a:latin typeface="Arial" panose="020B0604020202020204" pitchFamily="34" charset="0"/>
                <a:ea typeface="Franklin Gothic Book"/>
                <a:cs typeface="Arial" panose="020B0604020202020204" pitchFamily="34" charset="0"/>
              </a:rPr>
              <a:t> System Requirements</a:t>
            </a:r>
          </a:p>
          <a:p>
            <a:pPr>
              <a:lnSpc>
                <a:spcPct val="110000"/>
              </a:lnSpc>
              <a:spcBef>
                <a:spcPts val="360"/>
              </a:spcBef>
              <a:spcAft>
                <a:spcPts val="601"/>
              </a:spcAft>
              <a:tabLst>
                <a:tab pos="0" algn="l"/>
              </a:tabLst>
            </a:pPr>
            <a:endParaRPr lang="en-US" sz="1500" b="0" strike="noStrike" spc="-1" dirty="0">
              <a:solidFill>
                <a:srgbClr val="404040"/>
              </a:solidFill>
              <a:latin typeface="Arial" panose="020B0604020202020204" pitchFamily="34" charset="0"/>
              <a:cs typeface="Arial" panose="020B0604020202020204" pitchFamily="34" charset="0"/>
            </a:endParaRPr>
          </a:p>
          <a:p>
            <a:pPr lvl="1">
              <a:lnSpc>
                <a:spcPct val="110000"/>
              </a:lnSpc>
              <a:spcBef>
                <a:spcPts val="360"/>
              </a:spcBef>
              <a:spcAft>
                <a:spcPts val="601"/>
              </a:spcAft>
              <a:tabLst>
                <a:tab pos="0" algn="l"/>
              </a:tabLst>
            </a:pPr>
            <a:r>
              <a:rPr lang="en-IN" sz="1500" b="1" strike="noStrike" spc="-1" dirty="0">
                <a:solidFill>
                  <a:srgbClr val="0F0F0F"/>
                </a:solidFill>
                <a:latin typeface="Arial" panose="020B0604020202020204" pitchFamily="34" charset="0"/>
                <a:ea typeface="Franklin Gothic Book"/>
                <a:cs typeface="Arial" panose="020B0604020202020204" pitchFamily="34" charset="0"/>
              </a:rPr>
              <a:t>Functional Requirements:</a:t>
            </a:r>
            <a:endParaRPr lang="en-US" sz="1500" b="0" strike="noStrike" spc="-1" dirty="0">
              <a:solidFill>
                <a:srgbClr val="404040"/>
              </a:solidFill>
              <a:latin typeface="Arial" panose="020B0604020202020204" pitchFamily="34" charset="0"/>
              <a:cs typeface="Arial" panose="020B0604020202020204" pitchFamily="34" charset="0"/>
            </a:endParaRPr>
          </a:p>
          <a:p>
            <a:pPr marL="889200" lvl="2" indent="-216000">
              <a:spcBef>
                <a:spcPts val="1134"/>
              </a:spcBef>
              <a:buClr>
                <a:srgbClr val="000000"/>
              </a:buClr>
              <a:buSzPct val="45000"/>
              <a:buFont typeface="Wingdings" charset="2"/>
              <a:buChar char=""/>
              <a:tabLst>
                <a:tab pos="0" algn="l"/>
              </a:tabLst>
            </a:pPr>
            <a:r>
              <a:rPr lang="en-IN" sz="1500" b="0" strike="noStrike" spc="-1" dirty="0">
                <a:solidFill>
                  <a:srgbClr val="0F0F0F"/>
                </a:solidFill>
                <a:latin typeface="Arial" panose="020B0604020202020204" pitchFamily="34" charset="0"/>
                <a:ea typeface="Franklin Gothic Book"/>
                <a:cs typeface="Arial" panose="020B0604020202020204" pitchFamily="34" charset="0"/>
              </a:rPr>
              <a:t>Capture keystroke events (presses and releases) using a library like </a:t>
            </a:r>
            <a:r>
              <a:rPr lang="en-IN" sz="1500" b="0" strike="noStrike" spc="-1" dirty="0" err="1">
                <a:solidFill>
                  <a:srgbClr val="0F0F0F"/>
                </a:solidFill>
                <a:latin typeface="Arial" panose="020B0604020202020204" pitchFamily="34" charset="0"/>
                <a:ea typeface="Franklin Gothic Book"/>
                <a:cs typeface="Arial" panose="020B0604020202020204" pitchFamily="34" charset="0"/>
              </a:rPr>
              <a:t>pynput</a:t>
            </a:r>
            <a:r>
              <a:rPr lang="en-IN" sz="1500" b="0" strike="noStrike" spc="-1" dirty="0">
                <a:solidFill>
                  <a:srgbClr val="0F0F0F"/>
                </a:solidFill>
                <a:latin typeface="Arial" panose="020B0604020202020204" pitchFamily="34" charset="0"/>
                <a:ea typeface="Franklin Gothic Book"/>
                <a:cs typeface="Arial" panose="020B0604020202020204" pitchFamily="34" charset="0"/>
              </a:rPr>
              <a:t>.</a:t>
            </a:r>
            <a:endParaRPr lang="en-US" sz="1500" b="0" strike="noStrike" spc="-1" dirty="0">
              <a:solidFill>
                <a:srgbClr val="404040"/>
              </a:solidFill>
              <a:latin typeface="Arial" panose="020B0604020202020204" pitchFamily="34" charset="0"/>
              <a:cs typeface="Arial" panose="020B0604020202020204" pitchFamily="34" charset="0"/>
            </a:endParaRPr>
          </a:p>
          <a:p>
            <a:pPr marL="889200" lvl="2" indent="-216000">
              <a:spcBef>
                <a:spcPts val="1134"/>
              </a:spcBef>
              <a:buClr>
                <a:srgbClr val="000000"/>
              </a:buClr>
              <a:buSzPct val="45000"/>
              <a:buFont typeface="Wingdings" charset="2"/>
              <a:buChar char=""/>
              <a:tabLst>
                <a:tab pos="0" algn="l"/>
              </a:tabLst>
            </a:pPr>
            <a:r>
              <a:rPr lang="en-IN" sz="1500" b="0" strike="noStrike" spc="-1" dirty="0">
                <a:solidFill>
                  <a:srgbClr val="0F0F0F"/>
                </a:solidFill>
                <a:latin typeface="Arial" panose="020B0604020202020204" pitchFamily="34" charset="0"/>
                <a:ea typeface="Franklin Gothic Book"/>
                <a:cs typeface="Arial" panose="020B0604020202020204" pitchFamily="34" charset="0"/>
              </a:rPr>
              <a:t>Store captured keystrokes in a designated file format (text or JSON in this case).</a:t>
            </a:r>
            <a:endParaRPr lang="en-US" sz="1500" b="0" strike="noStrike" spc="-1" dirty="0">
              <a:solidFill>
                <a:srgbClr val="404040"/>
              </a:solidFill>
              <a:latin typeface="Arial" panose="020B0604020202020204" pitchFamily="34" charset="0"/>
              <a:cs typeface="Arial" panose="020B0604020202020204" pitchFamily="34" charset="0"/>
            </a:endParaRPr>
          </a:p>
          <a:p>
            <a:pPr marL="889200" lvl="2" indent="-216000">
              <a:spcBef>
                <a:spcPts val="1134"/>
              </a:spcBef>
              <a:buClr>
                <a:srgbClr val="000000"/>
              </a:buClr>
              <a:buSzPct val="45000"/>
              <a:buFont typeface="Wingdings" charset="2"/>
              <a:buChar char=""/>
              <a:tabLst>
                <a:tab pos="0" algn="l"/>
              </a:tabLst>
            </a:pPr>
            <a:r>
              <a:rPr lang="en-IN" sz="1500" b="0" strike="noStrike" spc="-1" dirty="0">
                <a:solidFill>
                  <a:srgbClr val="0F0F0F"/>
                </a:solidFill>
                <a:latin typeface="Arial" panose="020B0604020202020204" pitchFamily="34" charset="0"/>
                <a:ea typeface="Franklin Gothic Book"/>
                <a:cs typeface="Arial" panose="020B0604020202020204" pitchFamily="34" charset="0"/>
              </a:rPr>
              <a:t>Provide a user interface (GUI) for controlling the keylogging process.</a:t>
            </a:r>
            <a:endParaRPr lang="en-US" sz="1500" b="0" strike="noStrike" spc="-1" dirty="0">
              <a:solidFill>
                <a:srgbClr val="404040"/>
              </a:solidFill>
              <a:latin typeface="Arial" panose="020B0604020202020204" pitchFamily="34" charset="0"/>
              <a:cs typeface="Arial" panose="020B0604020202020204" pitchFamily="34" charset="0"/>
            </a:endParaRPr>
          </a:p>
          <a:p>
            <a:pPr marL="1105200" lvl="3" indent="-216000">
              <a:spcBef>
                <a:spcPts val="850"/>
              </a:spcBef>
              <a:buClr>
                <a:srgbClr val="000000"/>
              </a:buClr>
              <a:buSzPct val="45000"/>
              <a:buFont typeface="Wingdings" charset="2"/>
              <a:buChar char=""/>
              <a:tabLst>
                <a:tab pos="0" algn="l"/>
              </a:tabLst>
            </a:pPr>
            <a:r>
              <a:rPr lang="en-IN" sz="1500" b="0" strike="noStrike" spc="-1" dirty="0">
                <a:solidFill>
                  <a:srgbClr val="0F0F0F"/>
                </a:solidFill>
                <a:latin typeface="Arial" panose="020B0604020202020204" pitchFamily="34" charset="0"/>
                <a:ea typeface="Franklin Gothic Book"/>
                <a:cs typeface="Arial" panose="020B0604020202020204" pitchFamily="34" charset="0"/>
              </a:rPr>
              <a:t>The GUI should offer functions to:</a:t>
            </a:r>
            <a:endParaRPr lang="en-US" sz="1500" b="0" strike="noStrike" spc="-1" dirty="0">
              <a:solidFill>
                <a:srgbClr val="404040"/>
              </a:solidFill>
              <a:latin typeface="Arial" panose="020B0604020202020204" pitchFamily="34" charset="0"/>
              <a:cs typeface="Arial" panose="020B0604020202020204" pitchFamily="34" charset="0"/>
            </a:endParaRPr>
          </a:p>
          <a:p>
            <a:pPr marL="1321200" lvl="4" indent="-216000">
              <a:spcBef>
                <a:spcPts val="567"/>
              </a:spcBef>
              <a:buClr>
                <a:srgbClr val="000000"/>
              </a:buClr>
              <a:buSzPct val="45000"/>
              <a:buFont typeface="Wingdings" charset="2"/>
              <a:buChar char=""/>
              <a:tabLst>
                <a:tab pos="0" algn="l"/>
              </a:tabLst>
            </a:pPr>
            <a:r>
              <a:rPr lang="en-IN" sz="1500" b="0" strike="noStrike" spc="-1" dirty="0">
                <a:solidFill>
                  <a:srgbClr val="0F0F0F"/>
                </a:solidFill>
                <a:latin typeface="Arial" panose="020B0604020202020204" pitchFamily="34" charset="0"/>
                <a:ea typeface="Franklin Gothic Book"/>
                <a:cs typeface="Arial" panose="020B0604020202020204" pitchFamily="34" charset="0"/>
              </a:rPr>
              <a:t>Start keylogging.	</a:t>
            </a:r>
            <a:endParaRPr lang="en-US" sz="1500" b="0" strike="noStrike" spc="-1" dirty="0">
              <a:solidFill>
                <a:srgbClr val="404040"/>
              </a:solidFill>
              <a:latin typeface="Arial" panose="020B0604020202020204" pitchFamily="34" charset="0"/>
              <a:cs typeface="Arial" panose="020B0604020202020204" pitchFamily="34" charset="0"/>
            </a:endParaRPr>
          </a:p>
          <a:p>
            <a:pPr marL="1321200" lvl="4" indent="-216000">
              <a:spcBef>
                <a:spcPts val="567"/>
              </a:spcBef>
              <a:buClr>
                <a:srgbClr val="000000"/>
              </a:buClr>
              <a:buSzPct val="45000"/>
              <a:buFont typeface="Wingdings" charset="2"/>
              <a:buChar char=""/>
              <a:tabLst>
                <a:tab pos="0" algn="l"/>
              </a:tabLst>
            </a:pPr>
            <a:r>
              <a:rPr lang="en-IN" sz="1500" b="0" strike="noStrike" spc="-1" dirty="0">
                <a:solidFill>
                  <a:srgbClr val="0F0F0F"/>
                </a:solidFill>
                <a:latin typeface="Arial" panose="020B0604020202020204" pitchFamily="34" charset="0"/>
                <a:ea typeface="Franklin Gothic Book"/>
                <a:cs typeface="Arial" panose="020B0604020202020204" pitchFamily="34" charset="0"/>
              </a:rPr>
              <a:t>Stop keylogging.</a:t>
            </a:r>
            <a:endParaRPr lang="en-US" sz="1500" b="0" strike="noStrike" spc="-1" dirty="0">
              <a:solidFill>
                <a:srgbClr val="404040"/>
              </a:solidFill>
              <a:latin typeface="Arial" panose="020B0604020202020204" pitchFamily="34" charset="0"/>
              <a:cs typeface="Arial" panose="020B0604020202020204" pitchFamily="34" charset="0"/>
            </a:endParaRPr>
          </a:p>
          <a:p>
            <a:pPr marL="1321200" lvl="4" indent="-216000">
              <a:spcBef>
                <a:spcPts val="567"/>
              </a:spcBef>
              <a:buClr>
                <a:srgbClr val="000000"/>
              </a:buClr>
              <a:buSzPct val="45000"/>
              <a:buFont typeface="Wingdings" charset="2"/>
              <a:buChar char=""/>
              <a:tabLst>
                <a:tab pos="0" algn="l"/>
              </a:tabLst>
            </a:pPr>
            <a:endParaRPr lang="en-US" sz="1500" b="0" strike="noStrike" spc="-1" dirty="0">
              <a:solidFill>
                <a:srgbClr val="404040"/>
              </a:solidFill>
              <a:latin typeface="Arial" panose="020B0604020202020204" pitchFamily="34" charset="0"/>
              <a:cs typeface="Arial" panose="020B0604020202020204" pitchFamily="34" charset="0"/>
            </a:endParaRPr>
          </a:p>
          <a:p>
            <a:pPr marL="1105200" lvl="3" indent="-216000">
              <a:spcBef>
                <a:spcPts val="850"/>
              </a:spcBef>
              <a:buClr>
                <a:srgbClr val="000000"/>
              </a:buClr>
              <a:buSzPct val="45000"/>
              <a:buFont typeface="Wingdings" charset="2"/>
              <a:buChar char=""/>
              <a:tabLst>
                <a:tab pos="0" algn="l"/>
              </a:tabLst>
            </a:pPr>
            <a:endParaRPr lang="en-US" sz="1500" b="0" strike="noStrike" spc="-1" dirty="0">
              <a:solidFill>
                <a:srgbClr val="404040"/>
              </a:solidFill>
              <a:latin typeface="Arial" panose="020B0604020202020204" pitchFamily="34" charset="0"/>
              <a:cs typeface="Arial" panose="020B0604020202020204" pitchFamily="34" charset="0"/>
            </a:endParaRPr>
          </a:p>
          <a:p>
            <a:pPr lvl="1">
              <a:lnSpc>
                <a:spcPct val="110000"/>
              </a:lnSpc>
              <a:spcBef>
                <a:spcPts val="360"/>
              </a:spcBef>
              <a:spcAft>
                <a:spcPts val="601"/>
              </a:spcAft>
              <a:tabLst>
                <a:tab pos="0" algn="l"/>
              </a:tabLst>
            </a:pPr>
            <a:r>
              <a:rPr lang="en-IN" sz="1500" b="1" strike="noStrike" spc="-1" dirty="0">
                <a:solidFill>
                  <a:srgbClr val="0F0F0F"/>
                </a:solidFill>
                <a:latin typeface="Arial" panose="020B0604020202020204" pitchFamily="34" charset="0"/>
                <a:ea typeface="Franklin Gothic Book"/>
                <a:cs typeface="Arial" panose="020B0604020202020204" pitchFamily="34" charset="0"/>
              </a:rPr>
              <a:t>Non-Functional Requirements:</a:t>
            </a:r>
            <a:endParaRPr lang="en-US" sz="1500" b="0" strike="noStrike" spc="-1" dirty="0">
              <a:solidFill>
                <a:srgbClr val="404040"/>
              </a:solidFill>
              <a:latin typeface="Arial" panose="020B0604020202020204" pitchFamily="34" charset="0"/>
              <a:cs typeface="Arial" panose="020B0604020202020204" pitchFamily="34" charset="0"/>
            </a:endParaRPr>
          </a:p>
          <a:p>
            <a:pPr marL="889200" lvl="2" indent="-216000">
              <a:spcBef>
                <a:spcPts val="1134"/>
              </a:spcBef>
              <a:buClr>
                <a:srgbClr val="000000"/>
              </a:buClr>
              <a:buSzPct val="45000"/>
              <a:buFont typeface="Wingdings" charset="2"/>
              <a:buChar char=""/>
              <a:tabLst>
                <a:tab pos="0" algn="l"/>
              </a:tabLst>
            </a:pPr>
            <a:r>
              <a:rPr lang="en-IN" sz="1500" b="0" strike="noStrike" spc="-1" dirty="0">
                <a:solidFill>
                  <a:srgbClr val="0F0F0F"/>
                </a:solidFill>
                <a:latin typeface="Arial" panose="020B0604020202020204" pitchFamily="34" charset="0"/>
                <a:ea typeface="Franklin Gothic Book"/>
                <a:cs typeface="Arial" panose="020B0604020202020204" pitchFamily="34" charset="0"/>
              </a:rPr>
              <a:t>User-friendly interface with clear labels and functionality.</a:t>
            </a:r>
            <a:endParaRPr lang="en-US" sz="1500" b="0" strike="noStrike" spc="-1" dirty="0">
              <a:solidFill>
                <a:srgbClr val="404040"/>
              </a:solidFill>
              <a:latin typeface="Arial" panose="020B0604020202020204" pitchFamily="34" charset="0"/>
              <a:cs typeface="Arial" panose="020B0604020202020204" pitchFamily="34" charset="0"/>
            </a:endParaRPr>
          </a:p>
          <a:p>
            <a:pPr marL="889200" lvl="2" indent="-216000">
              <a:spcBef>
                <a:spcPts val="1134"/>
              </a:spcBef>
              <a:buClr>
                <a:srgbClr val="000000"/>
              </a:buClr>
              <a:buSzPct val="45000"/>
              <a:buFont typeface="Wingdings" charset="2"/>
              <a:buChar char=""/>
              <a:tabLst>
                <a:tab pos="0" algn="l"/>
              </a:tabLst>
            </a:pPr>
            <a:r>
              <a:rPr lang="en-IN" sz="1500" b="0" strike="noStrike" spc="-1" dirty="0">
                <a:solidFill>
                  <a:srgbClr val="0F0F0F"/>
                </a:solidFill>
                <a:latin typeface="Arial" panose="020B0604020202020204" pitchFamily="34" charset="0"/>
                <a:ea typeface="Franklin Gothic Book"/>
                <a:cs typeface="Arial" panose="020B0604020202020204" pitchFamily="34" charset="0"/>
              </a:rPr>
              <a:t>Reliable keystroke capture with minimal errors.</a:t>
            </a:r>
            <a:endParaRPr lang="en-US" sz="1500" b="0" strike="noStrike" spc="-1" dirty="0">
              <a:solidFill>
                <a:srgbClr val="404040"/>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828890" y="1623488"/>
            <a:ext cx="10296000" cy="3873960"/>
          </a:xfrm>
          <a:prstGeom prst="rect">
            <a:avLst/>
          </a:prstGeom>
          <a:noFill/>
          <a:ln>
            <a:noFill/>
          </a:ln>
        </p:spPr>
        <p:txBody>
          <a:bodyPr lIns="90000" tIns="45000" rIns="90000" bIns="45000">
            <a:noAutofit/>
          </a:bodyPr>
          <a:lstStyle/>
          <a:p>
            <a:r>
              <a:rPr lang="en-IN" sz="1500" b="1" strike="noStrike" spc="-1" dirty="0">
                <a:solidFill>
                  <a:srgbClr val="0F0F0F"/>
                </a:solidFill>
                <a:latin typeface="Arial" panose="020B0604020202020204" pitchFamily="34" charset="0"/>
                <a:ea typeface="Franklin Gothic Book"/>
                <a:cs typeface="Arial" panose="020B0604020202020204" pitchFamily="34" charset="0"/>
              </a:rPr>
              <a:t>Libraries and Tools</a:t>
            </a:r>
            <a:endParaRPr lang="en-IN" sz="1500" b="0" strike="noStrike" spc="-1" dirty="0">
              <a:latin typeface="Arial" panose="020B0604020202020204" pitchFamily="34" charset="0"/>
              <a:cs typeface="Arial" panose="020B0604020202020204" pitchFamily="34" charset="0"/>
            </a:endParaRPr>
          </a:p>
          <a:p>
            <a:endParaRPr lang="en-IN" sz="1500" b="0" strike="noStrike" spc="-1" dirty="0">
              <a:latin typeface="Arial" panose="020B0604020202020204" pitchFamily="34" charset="0"/>
              <a:cs typeface="Arial" panose="020B0604020202020204" pitchFamily="34" charset="0"/>
            </a:endParaRPr>
          </a:p>
          <a:p>
            <a:endParaRPr lang="en-IN" sz="1500" b="0" strike="noStrike" spc="-1" dirty="0">
              <a:latin typeface="Arial" panose="020B0604020202020204" pitchFamily="34" charset="0"/>
              <a:cs typeface="Arial" panose="020B0604020202020204" pitchFamily="34" charset="0"/>
            </a:endParaRPr>
          </a:p>
          <a:p>
            <a:r>
              <a:rPr lang="en-IN" sz="1500" b="1" strike="noStrike" spc="-1" dirty="0">
                <a:solidFill>
                  <a:srgbClr val="0F0F0F"/>
                </a:solidFill>
                <a:latin typeface="Arial" panose="020B0604020202020204" pitchFamily="34" charset="0"/>
                <a:ea typeface="Franklin Gothic Book"/>
                <a:cs typeface="Arial" panose="020B0604020202020204" pitchFamily="34" charset="0"/>
              </a:rPr>
              <a:t>Keystroke Capture:</a:t>
            </a:r>
            <a:endParaRPr lang="en-IN" sz="1500" b="0" strike="noStrike" spc="-1" dirty="0">
              <a:latin typeface="Arial" panose="020B0604020202020204" pitchFamily="34" charset="0"/>
              <a:cs typeface="Arial" panose="020B0604020202020204" pitchFamily="34" charset="0"/>
            </a:endParaRPr>
          </a:p>
          <a:p>
            <a:endParaRPr lang="en-IN" sz="1500" b="0" strike="noStrike" spc="-1" dirty="0">
              <a:latin typeface="Arial" panose="020B0604020202020204" pitchFamily="34" charset="0"/>
              <a:cs typeface="Arial" panose="020B0604020202020204" pitchFamily="34" charset="0"/>
            </a:endParaRPr>
          </a:p>
          <a:p>
            <a:pPr marL="864000" lvl="3" indent="-216000">
              <a:buClr>
                <a:srgbClr val="000000"/>
              </a:buClr>
              <a:buSzPct val="45000"/>
              <a:buFont typeface="Wingdings" charset="2"/>
              <a:buChar char=""/>
            </a:pPr>
            <a:r>
              <a:rPr lang="en-IN" sz="1500" b="0" strike="noStrike" spc="-1" dirty="0">
                <a:solidFill>
                  <a:srgbClr val="0F0F0F"/>
                </a:solidFill>
                <a:latin typeface="Arial" panose="020B0604020202020204" pitchFamily="34" charset="0"/>
                <a:ea typeface="Franklin Gothic Book"/>
                <a:cs typeface="Arial" panose="020B0604020202020204" pitchFamily="34" charset="0"/>
              </a:rPr>
              <a:t>The code utilizes the </a:t>
            </a:r>
            <a:r>
              <a:rPr lang="en-IN" sz="1500" b="0" strike="noStrike" spc="-1" dirty="0" err="1">
                <a:solidFill>
                  <a:srgbClr val="0F0F0F"/>
                </a:solidFill>
                <a:latin typeface="Arial" panose="020B0604020202020204" pitchFamily="34" charset="0"/>
                <a:ea typeface="Franklin Gothic Book"/>
                <a:cs typeface="Arial" panose="020B0604020202020204" pitchFamily="34" charset="0"/>
              </a:rPr>
              <a:t>pynput</a:t>
            </a:r>
            <a:r>
              <a:rPr lang="en-IN" sz="1500" b="0" strike="noStrike" spc="-1" dirty="0">
                <a:solidFill>
                  <a:srgbClr val="0F0F0F"/>
                </a:solidFill>
                <a:latin typeface="Arial" panose="020B0604020202020204" pitchFamily="34" charset="0"/>
                <a:ea typeface="Franklin Gothic Book"/>
                <a:cs typeface="Arial" panose="020B0604020202020204" pitchFamily="34" charset="0"/>
              </a:rPr>
              <a:t> library to listen for keyboard events.</a:t>
            </a:r>
            <a:endParaRPr lang="en-IN" sz="1500" b="0" strike="noStrike" spc="-1" dirty="0">
              <a:latin typeface="Arial" panose="020B0604020202020204" pitchFamily="34" charset="0"/>
              <a:cs typeface="Arial" panose="020B0604020202020204" pitchFamily="34" charset="0"/>
            </a:endParaRPr>
          </a:p>
          <a:p>
            <a:pPr marL="864000" lvl="3" indent="-216000">
              <a:buClr>
                <a:srgbClr val="000000"/>
              </a:buClr>
              <a:buSzPct val="45000"/>
              <a:buFont typeface="Wingdings" charset="2"/>
              <a:buChar char=""/>
            </a:pPr>
            <a:endParaRPr lang="en-IN" sz="1500" b="0" strike="noStrike" spc="-1" dirty="0">
              <a:latin typeface="Arial" panose="020B0604020202020204" pitchFamily="34" charset="0"/>
              <a:cs typeface="Arial" panose="020B0604020202020204" pitchFamily="34" charset="0"/>
            </a:endParaRPr>
          </a:p>
          <a:p>
            <a:r>
              <a:rPr lang="en-IN" sz="1500" b="1" strike="noStrike" spc="-1" dirty="0">
                <a:solidFill>
                  <a:srgbClr val="0F0F0F"/>
                </a:solidFill>
                <a:latin typeface="Arial" panose="020B0604020202020204" pitchFamily="34" charset="0"/>
                <a:ea typeface="Franklin Gothic Book"/>
                <a:cs typeface="Arial" panose="020B0604020202020204" pitchFamily="34" charset="0"/>
              </a:rPr>
              <a:t>Data Storage: </a:t>
            </a:r>
            <a:endParaRPr lang="en-IN" sz="1500" b="0" strike="noStrike" spc="-1" dirty="0">
              <a:latin typeface="Arial" panose="020B0604020202020204" pitchFamily="34" charset="0"/>
              <a:cs typeface="Arial" panose="020B0604020202020204" pitchFamily="34" charset="0"/>
            </a:endParaRPr>
          </a:p>
          <a:p>
            <a:endParaRPr lang="en-IN" sz="1500" b="0" strike="noStrike" spc="-1" dirty="0">
              <a:latin typeface="Arial" panose="020B0604020202020204" pitchFamily="34" charset="0"/>
              <a:cs typeface="Arial" panose="020B0604020202020204" pitchFamily="34" charset="0"/>
            </a:endParaRPr>
          </a:p>
          <a:p>
            <a:pPr marL="864000" lvl="3" indent="-216000">
              <a:buClr>
                <a:srgbClr val="000000"/>
              </a:buClr>
              <a:buSzPct val="45000"/>
              <a:buFont typeface="Wingdings" charset="2"/>
              <a:buChar char=""/>
            </a:pPr>
            <a:r>
              <a:rPr lang="en-IN" sz="1500" b="0" strike="noStrike" spc="-1" dirty="0">
                <a:solidFill>
                  <a:srgbClr val="0F0F0F"/>
                </a:solidFill>
                <a:latin typeface="Arial" panose="020B0604020202020204" pitchFamily="34" charset="0"/>
                <a:ea typeface="Franklin Gothic Book"/>
                <a:cs typeface="Arial" panose="020B0604020202020204" pitchFamily="34" charset="0"/>
              </a:rPr>
              <a:t>The code currently stores keystrokes in two files: key_log.txt (plain text) and </a:t>
            </a:r>
            <a:r>
              <a:rPr lang="en-IN" sz="1500" b="0" strike="noStrike" spc="-1" dirty="0" err="1">
                <a:solidFill>
                  <a:srgbClr val="0F0F0F"/>
                </a:solidFill>
                <a:latin typeface="Arial" panose="020B0604020202020204" pitchFamily="34" charset="0"/>
                <a:ea typeface="Franklin Gothic Book"/>
                <a:cs typeface="Arial" panose="020B0604020202020204" pitchFamily="34" charset="0"/>
              </a:rPr>
              <a:t>key_log.json</a:t>
            </a:r>
            <a:r>
              <a:rPr lang="en-IN" sz="1500" b="0" strike="noStrike" spc="-1" dirty="0">
                <a:solidFill>
                  <a:srgbClr val="0F0F0F"/>
                </a:solidFill>
                <a:latin typeface="Arial" panose="020B0604020202020204" pitchFamily="34" charset="0"/>
                <a:ea typeface="Franklin Gothic Book"/>
                <a:cs typeface="Arial" panose="020B0604020202020204" pitchFamily="34" charset="0"/>
              </a:rPr>
              <a:t> (JSON format). Secure storage methods like encryption are not implemented (important for future enhancements).</a:t>
            </a:r>
            <a:endParaRPr lang="en-IN" sz="1500" b="0" strike="noStrike" spc="-1" dirty="0">
              <a:latin typeface="Arial" panose="020B0604020202020204" pitchFamily="34" charset="0"/>
              <a:cs typeface="Arial" panose="020B0604020202020204" pitchFamily="34" charset="0"/>
            </a:endParaRPr>
          </a:p>
          <a:p>
            <a:pPr marL="864000" lvl="3" indent="-216000">
              <a:buClr>
                <a:srgbClr val="000000"/>
              </a:buClr>
              <a:buSzPct val="45000"/>
              <a:buFont typeface="Wingdings" charset="2"/>
              <a:buChar char=""/>
            </a:pPr>
            <a:endParaRPr lang="en-IN" sz="1500" b="0" strike="noStrike" spc="-1" dirty="0">
              <a:latin typeface="Arial" panose="020B0604020202020204" pitchFamily="34" charset="0"/>
              <a:cs typeface="Arial" panose="020B0604020202020204" pitchFamily="34" charset="0"/>
            </a:endParaRPr>
          </a:p>
          <a:p>
            <a:r>
              <a:rPr lang="en-IN" sz="1500" b="1" strike="noStrike" spc="-1" dirty="0">
                <a:solidFill>
                  <a:srgbClr val="0F0F0F"/>
                </a:solidFill>
                <a:latin typeface="Arial" panose="020B0604020202020204" pitchFamily="34" charset="0"/>
                <a:ea typeface="Franklin Gothic Book"/>
                <a:cs typeface="Arial" panose="020B0604020202020204" pitchFamily="34" charset="0"/>
              </a:rPr>
              <a:t>User Interface: </a:t>
            </a:r>
            <a:endParaRPr lang="en-IN" sz="1500" b="0" strike="noStrike" spc="-1" dirty="0">
              <a:latin typeface="Arial" panose="020B0604020202020204" pitchFamily="34" charset="0"/>
              <a:cs typeface="Arial" panose="020B0604020202020204" pitchFamily="34" charset="0"/>
            </a:endParaRPr>
          </a:p>
          <a:p>
            <a:endParaRPr lang="en-IN" sz="1500" b="0" strike="noStrike" spc="-1" dirty="0">
              <a:latin typeface="Arial" panose="020B0604020202020204" pitchFamily="34" charset="0"/>
              <a:cs typeface="Arial" panose="020B0604020202020204" pitchFamily="34" charset="0"/>
            </a:endParaRPr>
          </a:p>
          <a:p>
            <a:pPr marL="648000" lvl="2" indent="-216000">
              <a:buClr>
                <a:srgbClr val="000000"/>
              </a:buClr>
              <a:buSzPct val="45000"/>
              <a:buFont typeface="Wingdings" charset="2"/>
              <a:buChar char=""/>
            </a:pPr>
            <a:r>
              <a:rPr lang="en-IN" sz="1500" b="0" strike="noStrike" spc="-1" dirty="0">
                <a:solidFill>
                  <a:srgbClr val="0F0F0F"/>
                </a:solidFill>
                <a:latin typeface="Arial" panose="020B0604020202020204" pitchFamily="34" charset="0"/>
                <a:ea typeface="Franklin Gothic Book"/>
                <a:cs typeface="Arial" panose="020B0604020202020204" pitchFamily="34" charset="0"/>
              </a:rPr>
              <a:t>The code employs the </a:t>
            </a:r>
            <a:r>
              <a:rPr lang="en-IN" sz="1500" b="0" strike="noStrike" spc="-1" dirty="0" err="1">
                <a:solidFill>
                  <a:srgbClr val="0F0F0F"/>
                </a:solidFill>
                <a:latin typeface="Arial" panose="020B0604020202020204" pitchFamily="34" charset="0"/>
                <a:ea typeface="Franklin Gothic Book"/>
                <a:cs typeface="Arial" panose="020B0604020202020204" pitchFamily="34" charset="0"/>
              </a:rPr>
              <a:t>tkinter</a:t>
            </a:r>
            <a:r>
              <a:rPr lang="en-IN" sz="1500" b="0" strike="noStrike" spc="-1" dirty="0">
                <a:solidFill>
                  <a:srgbClr val="0F0F0F"/>
                </a:solidFill>
                <a:latin typeface="Arial" panose="020B0604020202020204" pitchFamily="34" charset="0"/>
                <a:ea typeface="Franklin Gothic Book"/>
                <a:cs typeface="Arial" panose="020B0604020202020204" pitchFamily="34" charset="0"/>
              </a:rPr>
              <a:t> library to create a simple GUI with "Start" and "Stop" buttons for controlling keylogging.</a:t>
            </a:r>
            <a:endParaRPr lang="en-IN" sz="1500" b="0" strike="noStrike" spc="-1" dirty="0">
              <a:latin typeface="Arial" panose="020B0604020202020204" pitchFamily="34" charset="0"/>
              <a:cs typeface="Arial" panose="020B0604020202020204" pitchFamily="34" charset="0"/>
            </a:endParaRPr>
          </a:p>
          <a:p>
            <a:endParaRPr lang="en-IN" sz="15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ea typeface="Franklin Gothic Demi"/>
              </a:rPr>
              <a:t>Algorithm &amp; Deployment</a:t>
            </a:r>
            <a:endParaRPr lang="en-US" sz="4400" b="0" strike="noStrike" spc="-1">
              <a:solidFill>
                <a:srgbClr val="000000"/>
              </a:solidFill>
              <a:latin typeface="Franklin Gothic Book"/>
            </a:endParaRPr>
          </a:p>
        </p:txBody>
      </p:sp>
      <p:sp>
        <p:nvSpPr>
          <p:cNvPr id="147" name="TextShape 2"/>
          <p:cNvSpPr txBox="1"/>
          <p:nvPr/>
        </p:nvSpPr>
        <p:spPr>
          <a:xfrm>
            <a:off x="581040" y="1231920"/>
            <a:ext cx="11029320" cy="5735498"/>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r>
              <a:rPr lang="en-US" sz="1500" b="1" strike="noStrike" spc="-1" dirty="0">
                <a:solidFill>
                  <a:srgbClr val="404040"/>
                </a:solidFill>
                <a:latin typeface="Arial" panose="020B0604020202020204" pitchFamily="34" charset="0"/>
                <a:cs typeface="Arial" panose="020B0604020202020204" pitchFamily="34" charset="0"/>
              </a:rPr>
              <a:t>1. Library Import:</a:t>
            </a:r>
            <a:endParaRPr lang="en-US" sz="1500" b="0" strike="noStrike" spc="-1" dirty="0">
              <a:solidFill>
                <a:srgbClr val="404040"/>
              </a:solidFill>
              <a:latin typeface="Arial" panose="020B0604020202020204" pitchFamily="34" charset="0"/>
              <a:cs typeface="Arial" panose="020B0604020202020204" pitchFamily="34" charset="0"/>
            </a:endParaRPr>
          </a:p>
          <a:p>
            <a:pPr marL="850950" lvl="1" indent="-285750">
              <a:spcBef>
                <a:spcPts val="1417"/>
              </a:spcBef>
              <a:buClr>
                <a:srgbClr val="000000"/>
              </a:buClr>
              <a:buSzPct val="45000"/>
              <a:buFont typeface="Arial" panose="020B0604020202020204" pitchFamily="34" charset="0"/>
              <a:buChar char="‾"/>
            </a:pPr>
            <a:r>
              <a:rPr lang="en-US" sz="1500" b="0" strike="noStrike" spc="-1" dirty="0">
                <a:solidFill>
                  <a:srgbClr val="404040"/>
                </a:solidFill>
                <a:latin typeface="Arial" panose="020B0604020202020204" pitchFamily="34" charset="0"/>
                <a:cs typeface="Arial" panose="020B0604020202020204" pitchFamily="34" charset="0"/>
              </a:rPr>
              <a:t>The code starts by importing the necessary library: </a:t>
            </a:r>
            <a:r>
              <a:rPr lang="en-US" sz="1500" b="0" strike="noStrike" spc="-1" dirty="0" err="1">
                <a:solidFill>
                  <a:srgbClr val="404040"/>
                </a:solidFill>
                <a:latin typeface="Arial" panose="020B0604020202020204" pitchFamily="34" charset="0"/>
                <a:cs typeface="Arial" panose="020B0604020202020204" pitchFamily="34" charset="0"/>
              </a:rPr>
              <a:t>pynput</a:t>
            </a:r>
            <a:r>
              <a:rPr lang="en-US" sz="1500" b="0" strike="noStrike" spc="-1" dirty="0">
                <a:solidFill>
                  <a:srgbClr val="404040"/>
                </a:solidFill>
                <a:latin typeface="Arial" panose="020B0604020202020204" pitchFamily="34" charset="0"/>
                <a:cs typeface="Arial" panose="020B0604020202020204" pitchFamily="34" charset="0"/>
              </a:rPr>
              <a:t>. This library provides functions to listen for keyboard events on the user's computer.</a:t>
            </a:r>
          </a:p>
          <a:p>
            <a:pPr marL="432000" indent="-324000">
              <a:spcBef>
                <a:spcPts val="1417"/>
              </a:spcBef>
              <a:buClr>
                <a:srgbClr val="000000"/>
              </a:buClr>
              <a:buSzPct val="45000"/>
              <a:buFont typeface="Wingdings" charset="2"/>
              <a:buChar char=""/>
            </a:pPr>
            <a:r>
              <a:rPr lang="en-US" sz="1500" b="1" strike="noStrike" spc="-1" dirty="0">
                <a:solidFill>
                  <a:srgbClr val="404040"/>
                </a:solidFill>
                <a:latin typeface="Arial" panose="020B0604020202020204" pitchFamily="34" charset="0"/>
                <a:cs typeface="Arial" panose="020B0604020202020204" pitchFamily="34" charset="0"/>
              </a:rPr>
              <a:t>2. Keystroke Capture Function:</a:t>
            </a:r>
            <a:endParaRPr lang="en-US" sz="1500" b="0" strike="noStrike" spc="-1" dirty="0">
              <a:solidFill>
                <a:srgbClr val="404040"/>
              </a:solidFill>
              <a:latin typeface="Arial" panose="020B0604020202020204" pitchFamily="34" charset="0"/>
              <a:cs typeface="Arial" panose="020B0604020202020204" pitchFamily="34" charset="0"/>
            </a:endParaRPr>
          </a:p>
          <a:p>
            <a:pPr marL="864000" lvl="1" indent="-324000">
              <a:spcBef>
                <a:spcPts val="1134"/>
              </a:spcBef>
              <a:buClr>
                <a:srgbClr val="000000"/>
              </a:buClr>
              <a:buSzPct val="75000"/>
              <a:buFont typeface="Symbol" charset="2"/>
              <a:buChar char=""/>
            </a:pPr>
            <a:r>
              <a:rPr lang="en-US" sz="1500" b="0" strike="noStrike" spc="-1" dirty="0">
                <a:solidFill>
                  <a:srgbClr val="404040"/>
                </a:solidFill>
                <a:latin typeface="Arial" panose="020B0604020202020204" pitchFamily="34" charset="0"/>
                <a:cs typeface="Arial" panose="020B0604020202020204" pitchFamily="34" charset="0"/>
              </a:rPr>
              <a:t>A function named </a:t>
            </a:r>
            <a:r>
              <a:rPr lang="en-US" sz="1500" b="0" strike="noStrike" spc="-1" dirty="0" err="1">
                <a:solidFill>
                  <a:srgbClr val="404040"/>
                </a:solidFill>
                <a:latin typeface="Arial" panose="020B0604020202020204" pitchFamily="34" charset="0"/>
                <a:cs typeface="Arial" panose="020B0604020202020204" pitchFamily="34" charset="0"/>
              </a:rPr>
              <a:t>on_press</a:t>
            </a:r>
            <a:r>
              <a:rPr lang="en-US" sz="1500" b="0" strike="noStrike" spc="-1" dirty="0">
                <a:solidFill>
                  <a:srgbClr val="404040"/>
                </a:solidFill>
                <a:latin typeface="Arial" panose="020B0604020202020204" pitchFamily="34" charset="0"/>
                <a:cs typeface="Arial" panose="020B0604020202020204" pitchFamily="34" charset="0"/>
              </a:rPr>
              <a:t> is defined. This function gets called whenever a key is pressed on the keyboard.</a:t>
            </a:r>
          </a:p>
          <a:p>
            <a:pPr marL="864000" lvl="1" indent="-324000">
              <a:spcBef>
                <a:spcPts val="1134"/>
              </a:spcBef>
              <a:buClr>
                <a:srgbClr val="000000"/>
              </a:buClr>
              <a:buSzPct val="75000"/>
              <a:buFont typeface="Symbol" charset="2"/>
              <a:buChar char=""/>
            </a:pPr>
            <a:r>
              <a:rPr lang="en-US" sz="1500" b="0" strike="noStrike" spc="-1" dirty="0">
                <a:solidFill>
                  <a:srgbClr val="404040"/>
                </a:solidFill>
                <a:latin typeface="Arial" panose="020B0604020202020204" pitchFamily="34" charset="0"/>
                <a:cs typeface="Arial" panose="020B0604020202020204" pitchFamily="34" charset="0"/>
              </a:rPr>
              <a:t>Inside the </a:t>
            </a:r>
            <a:r>
              <a:rPr lang="en-US" sz="1500" b="0" strike="noStrike" spc="-1" dirty="0" err="1">
                <a:solidFill>
                  <a:srgbClr val="404040"/>
                </a:solidFill>
                <a:latin typeface="Arial" panose="020B0604020202020204" pitchFamily="34" charset="0"/>
                <a:cs typeface="Arial" panose="020B0604020202020204" pitchFamily="34" charset="0"/>
              </a:rPr>
              <a:t>on_press</a:t>
            </a:r>
            <a:r>
              <a:rPr lang="en-US" sz="1500" b="0" strike="noStrike" spc="-1" dirty="0">
                <a:solidFill>
                  <a:srgbClr val="404040"/>
                </a:solidFill>
                <a:latin typeface="Arial" panose="020B0604020202020204" pitchFamily="34" charset="0"/>
                <a:cs typeface="Arial" panose="020B0604020202020204" pitchFamily="34" charset="0"/>
              </a:rPr>
              <a:t> function:</a:t>
            </a:r>
          </a:p>
          <a:p>
            <a:pPr marL="1296000" lvl="2" indent="-288000">
              <a:spcBef>
                <a:spcPts val="850"/>
              </a:spcBef>
              <a:buClr>
                <a:srgbClr val="000000"/>
              </a:buClr>
              <a:buSzPct val="45000"/>
              <a:buFont typeface="Wingdings" charset="2"/>
              <a:buChar char=""/>
            </a:pPr>
            <a:r>
              <a:rPr lang="en-US" sz="1500" b="0" strike="noStrike" spc="-1" dirty="0">
                <a:solidFill>
                  <a:srgbClr val="404040"/>
                </a:solidFill>
                <a:latin typeface="Arial" panose="020B0604020202020204" pitchFamily="34" charset="0"/>
                <a:cs typeface="Arial" panose="020B0604020202020204" pitchFamily="34" charset="0"/>
              </a:rPr>
              <a:t>The </a:t>
            </a:r>
            <a:r>
              <a:rPr lang="en-US" sz="1500" b="0" strike="noStrike" spc="-1" dirty="0" err="1">
                <a:solidFill>
                  <a:srgbClr val="404040"/>
                </a:solidFill>
                <a:latin typeface="Arial" panose="020B0604020202020204" pitchFamily="34" charset="0"/>
                <a:cs typeface="Arial" panose="020B0604020202020204" pitchFamily="34" charset="0"/>
              </a:rPr>
              <a:t>pressed_key</a:t>
            </a:r>
            <a:r>
              <a:rPr lang="en-US" sz="1500" b="0" strike="noStrike" spc="-1" dirty="0">
                <a:solidFill>
                  <a:srgbClr val="404040"/>
                </a:solidFill>
                <a:latin typeface="Arial" panose="020B0604020202020204" pitchFamily="34" charset="0"/>
                <a:cs typeface="Arial" panose="020B0604020202020204" pitchFamily="34" charset="0"/>
              </a:rPr>
              <a:t> variable stores the information about the pressed key using </a:t>
            </a:r>
            <a:r>
              <a:rPr lang="en-US" sz="1500" b="0" strike="noStrike" spc="-1" dirty="0" err="1">
                <a:solidFill>
                  <a:srgbClr val="404040"/>
                </a:solidFill>
                <a:latin typeface="Arial" panose="020B0604020202020204" pitchFamily="34" charset="0"/>
                <a:cs typeface="Arial" panose="020B0604020202020204" pitchFamily="34" charset="0"/>
              </a:rPr>
              <a:t>key.char</a:t>
            </a:r>
            <a:r>
              <a:rPr lang="en-US" sz="1500" b="0" strike="noStrike" spc="-1" dirty="0">
                <a:solidFill>
                  <a:srgbClr val="404040"/>
                </a:solidFill>
                <a:latin typeface="Arial" panose="020B0604020202020204" pitchFamily="34" charset="0"/>
                <a:cs typeface="Arial" panose="020B0604020202020204" pitchFamily="34" charset="0"/>
              </a:rPr>
              <a:t> (for printable characters) or key.name (for non-printable keys like function keys).</a:t>
            </a:r>
          </a:p>
          <a:p>
            <a:pPr marL="1296000" lvl="2" indent="-288000">
              <a:spcBef>
                <a:spcPts val="850"/>
              </a:spcBef>
              <a:buClr>
                <a:srgbClr val="000000"/>
              </a:buClr>
              <a:buSzPct val="45000"/>
              <a:buFont typeface="Wingdings" charset="2"/>
              <a:buChar char=""/>
            </a:pPr>
            <a:r>
              <a:rPr lang="en-US" sz="1500" b="0" strike="noStrike" spc="-1" dirty="0">
                <a:solidFill>
                  <a:srgbClr val="404040"/>
                </a:solidFill>
                <a:latin typeface="Arial" panose="020B0604020202020204" pitchFamily="34" charset="0"/>
                <a:cs typeface="Arial" panose="020B0604020202020204" pitchFamily="34" charset="0"/>
              </a:rPr>
              <a:t>The captured key information (potentially including press/release state) is appended to a list named </a:t>
            </a:r>
            <a:r>
              <a:rPr lang="en-US" sz="1500" b="0" strike="noStrike" spc="-1" dirty="0" err="1">
                <a:solidFill>
                  <a:srgbClr val="404040"/>
                </a:solidFill>
                <a:latin typeface="Arial" panose="020B0604020202020204" pitchFamily="34" charset="0"/>
                <a:cs typeface="Arial" panose="020B0604020202020204" pitchFamily="34" charset="0"/>
              </a:rPr>
              <a:t>keys_used</a:t>
            </a:r>
            <a:r>
              <a:rPr lang="en-US" sz="1500" b="0" strike="noStrike" spc="-1" dirty="0">
                <a:solidFill>
                  <a:srgbClr val="404040"/>
                </a:solidFill>
                <a:latin typeface="Arial" panose="020B0604020202020204" pitchFamily="34" charset="0"/>
                <a:cs typeface="Arial" panose="020B0604020202020204" pitchFamily="34" charset="0"/>
              </a:rPr>
              <a:t>.</a:t>
            </a:r>
          </a:p>
          <a:p>
            <a:pPr marL="432000" indent="-324000">
              <a:spcBef>
                <a:spcPts val="1417"/>
              </a:spcBef>
              <a:buClr>
                <a:srgbClr val="000000"/>
              </a:buClr>
              <a:buSzPct val="45000"/>
              <a:buFont typeface="Wingdings" charset="2"/>
              <a:buChar char=""/>
            </a:pPr>
            <a:r>
              <a:rPr lang="en-US" sz="1500" b="1" strike="noStrike" spc="-1" dirty="0">
                <a:solidFill>
                  <a:srgbClr val="404040"/>
                </a:solidFill>
                <a:latin typeface="Arial" panose="020B0604020202020204" pitchFamily="34" charset="0"/>
                <a:cs typeface="Arial" panose="020B0604020202020204" pitchFamily="34" charset="0"/>
              </a:rPr>
              <a:t>3. Data Storage:</a:t>
            </a:r>
            <a:endParaRPr lang="en-US" sz="1500" b="0" strike="noStrike" spc="-1" dirty="0">
              <a:solidFill>
                <a:srgbClr val="404040"/>
              </a:solidFill>
              <a:latin typeface="Arial" panose="020B0604020202020204" pitchFamily="34" charset="0"/>
              <a:cs typeface="Arial" panose="020B0604020202020204" pitchFamily="34" charset="0"/>
            </a:endParaRPr>
          </a:p>
          <a:p>
            <a:pPr marL="864000" lvl="1" indent="-324000">
              <a:spcBef>
                <a:spcPts val="1134"/>
              </a:spcBef>
              <a:buClr>
                <a:srgbClr val="000000"/>
              </a:buClr>
              <a:buSzPct val="75000"/>
              <a:buFont typeface="Symbol" charset="2"/>
              <a:buChar char=""/>
            </a:pPr>
            <a:r>
              <a:rPr lang="en-US" sz="1500" b="0" strike="noStrike" spc="-1" dirty="0">
                <a:solidFill>
                  <a:srgbClr val="404040"/>
                </a:solidFill>
                <a:latin typeface="Arial" panose="020B0604020202020204" pitchFamily="34" charset="0"/>
                <a:cs typeface="Arial" panose="020B0604020202020204" pitchFamily="34" charset="0"/>
              </a:rPr>
              <a:t>The code defines two functions for storing the captured keystrokes:</a:t>
            </a:r>
            <a:endParaRPr lang="en-US" sz="1500" spc="-1" dirty="0">
              <a:solidFill>
                <a:srgbClr val="404040"/>
              </a:solidFill>
              <a:latin typeface="Arial" panose="020B0604020202020204" pitchFamily="34" charset="0"/>
              <a:cs typeface="Arial" panose="020B0604020202020204" pitchFamily="34" charset="0"/>
            </a:endParaRPr>
          </a:p>
          <a:p>
            <a:pPr marL="540000" lvl="1">
              <a:spcBef>
                <a:spcPts val="1134"/>
              </a:spcBef>
              <a:buClr>
                <a:srgbClr val="000000"/>
              </a:buClr>
              <a:buSzPct val="75000"/>
            </a:pPr>
            <a:endParaRPr lang="en-US" sz="1500" b="0" strike="noStrike" spc="-1" dirty="0">
              <a:solidFill>
                <a:srgbClr val="404040"/>
              </a:solidFill>
              <a:latin typeface="Arial" panose="020B0604020202020204" pitchFamily="34" charset="0"/>
              <a:cs typeface="Arial" panose="020B0604020202020204" pitchFamily="34" charset="0"/>
            </a:endParaRPr>
          </a:p>
          <a:p>
            <a:pPr marL="1346400" lvl="3" indent="-216000">
              <a:buClr>
                <a:srgbClr val="000000"/>
              </a:buClr>
              <a:buSzPct val="45000"/>
              <a:buFont typeface="Wingdings" charset="2"/>
              <a:buChar char=""/>
            </a:pPr>
            <a:r>
              <a:rPr lang="en-IN" sz="1500" b="1" strike="noStrike" spc="-1" dirty="0" err="1">
                <a:latin typeface="Arial"/>
              </a:rPr>
              <a:t>write_keys_to_file</a:t>
            </a:r>
            <a:r>
              <a:rPr lang="en-IN" sz="1500" b="1" strike="noStrike" spc="-1" dirty="0">
                <a:latin typeface="Arial"/>
              </a:rPr>
              <a:t>(</a:t>
            </a:r>
            <a:r>
              <a:rPr lang="en-IN" sz="1500" b="1" strike="noStrike" spc="-1" dirty="0" err="1">
                <a:latin typeface="Arial"/>
              </a:rPr>
              <a:t>keys_used</a:t>
            </a:r>
            <a:r>
              <a:rPr lang="en-IN" sz="1500" b="1" strike="noStrike" spc="-1" dirty="0">
                <a:latin typeface="Arial"/>
              </a:rPr>
              <a:t>):</a:t>
            </a:r>
            <a:r>
              <a:rPr lang="en-IN" sz="1500" b="0" strike="noStrike" spc="-1" dirty="0">
                <a:latin typeface="Arial"/>
              </a:rPr>
              <a:t>	</a:t>
            </a:r>
          </a:p>
          <a:p>
            <a:pPr marL="1346400" lvl="3" indent="-216000">
              <a:buClr>
                <a:srgbClr val="000000"/>
              </a:buClr>
              <a:buSzPct val="45000"/>
              <a:buFont typeface="Wingdings" charset="2"/>
              <a:buChar char=""/>
            </a:pPr>
            <a:endParaRPr lang="en-IN" sz="1500" b="0" strike="noStrike" spc="-1" dirty="0">
              <a:latin typeface="Arial"/>
            </a:endParaRPr>
          </a:p>
          <a:p>
            <a:pPr marL="1778400" lvl="5" indent="-216000">
              <a:buClr>
                <a:srgbClr val="000000"/>
              </a:buClr>
              <a:buSzPct val="45000"/>
              <a:buFont typeface="Wingdings" charset="2"/>
              <a:buChar char=""/>
            </a:pPr>
            <a:r>
              <a:rPr lang="en-IN" sz="1500" b="0" strike="noStrike" spc="-1" dirty="0">
                <a:latin typeface="Arial"/>
              </a:rPr>
              <a:t>This function takes the list of captured keys (</a:t>
            </a:r>
            <a:r>
              <a:rPr lang="en-IN" sz="1500" b="0" strike="noStrike" spc="-1" dirty="0" err="1">
                <a:latin typeface="Arial"/>
              </a:rPr>
              <a:t>keys_used</a:t>
            </a:r>
            <a:r>
              <a:rPr lang="en-IN" sz="1500" b="0" strike="noStrike" spc="-1" dirty="0">
                <a:latin typeface="Arial"/>
              </a:rPr>
              <a:t>) and writes them to a plain text file named 	key_log.txt. Each key is written on a separate line.</a:t>
            </a:r>
          </a:p>
          <a:p>
            <a:pPr marL="864000" lvl="1" indent="-324000">
              <a:spcBef>
                <a:spcPts val="1134"/>
              </a:spcBef>
              <a:buClr>
                <a:srgbClr val="000000"/>
              </a:buClr>
              <a:buSzPct val="75000"/>
              <a:buFont typeface="Symbol" charset="2"/>
              <a:buChar char=""/>
            </a:pPr>
            <a:endParaRPr lang="en-US" sz="1500" b="0" strike="noStrike" spc="-1" dirty="0">
              <a:solidFill>
                <a:srgbClr val="404040"/>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807564" y="737820"/>
            <a:ext cx="10784264" cy="5382360"/>
          </a:xfrm>
          <a:prstGeom prst="rect">
            <a:avLst/>
          </a:prstGeom>
          <a:noFill/>
          <a:ln>
            <a:noFill/>
          </a:ln>
        </p:spPr>
        <p:txBody>
          <a:bodyPr lIns="90000" tIns="45000" rIns="90000" bIns="45000">
            <a:noAutofit/>
          </a:bodyPr>
          <a:lstStyle/>
          <a:p>
            <a:endParaRPr lang="en-IN" sz="1500" b="0" strike="noStrike" spc="-1" dirty="0">
              <a:latin typeface="Arial"/>
            </a:endParaRPr>
          </a:p>
          <a:p>
            <a:endParaRPr lang="en-IN" sz="1500" b="0" strike="noStrike" spc="-1" dirty="0">
              <a:latin typeface="Arial"/>
            </a:endParaRPr>
          </a:p>
          <a:p>
            <a:pPr marL="889200" lvl="2" indent="-216000">
              <a:buClr>
                <a:srgbClr val="000000"/>
              </a:buClr>
              <a:buSzPct val="45000"/>
              <a:buFont typeface="Wingdings" charset="2"/>
              <a:buChar char=""/>
            </a:pPr>
            <a:r>
              <a:rPr lang="en-IN" sz="1500" b="1" strike="noStrike" spc="-1" dirty="0" err="1">
                <a:latin typeface="Arial"/>
              </a:rPr>
              <a:t>write_keys_to_json</a:t>
            </a:r>
            <a:r>
              <a:rPr lang="en-IN" sz="1500" b="1" strike="noStrike" spc="-1" dirty="0">
                <a:latin typeface="Arial"/>
              </a:rPr>
              <a:t>(</a:t>
            </a:r>
            <a:r>
              <a:rPr lang="en-IN" sz="1500" b="1" strike="noStrike" spc="-1" dirty="0" err="1">
                <a:latin typeface="Arial"/>
              </a:rPr>
              <a:t>keys_used</a:t>
            </a:r>
            <a:r>
              <a:rPr lang="en-IN" sz="1500" b="1" strike="noStrike" spc="-1" dirty="0">
                <a:latin typeface="Arial"/>
              </a:rPr>
              <a:t>):</a:t>
            </a:r>
            <a:r>
              <a:rPr lang="en-IN" sz="1500" b="0" strike="noStrike" spc="-1" dirty="0">
                <a:latin typeface="Arial"/>
              </a:rPr>
              <a:t> </a:t>
            </a:r>
          </a:p>
          <a:p>
            <a:pPr marL="889200" lvl="2" indent="-216000">
              <a:buClr>
                <a:srgbClr val="000000"/>
              </a:buClr>
              <a:buSzPct val="45000"/>
              <a:buFont typeface="Wingdings" charset="2"/>
              <a:buChar char=""/>
            </a:pPr>
            <a:endParaRPr lang="en-IN" sz="1500" b="0" strike="noStrike" spc="-1" dirty="0">
              <a:latin typeface="Arial"/>
            </a:endParaRPr>
          </a:p>
          <a:p>
            <a:pPr marL="1321200" lvl="4" indent="-216000">
              <a:buClr>
                <a:srgbClr val="000000"/>
              </a:buClr>
              <a:buSzPct val="45000"/>
              <a:buFont typeface="Wingdings" charset="2"/>
              <a:buChar char=""/>
            </a:pPr>
            <a:r>
              <a:rPr lang="en-IN" sz="1500" b="0" strike="noStrike" spc="-1" dirty="0">
                <a:latin typeface="Arial"/>
              </a:rPr>
              <a:t>This function also takes the </a:t>
            </a:r>
            <a:r>
              <a:rPr lang="en-IN" sz="1500" b="0" strike="noStrike" spc="-1" dirty="0" err="1">
                <a:latin typeface="Arial"/>
              </a:rPr>
              <a:t>keys_used</a:t>
            </a:r>
            <a:r>
              <a:rPr lang="en-IN" sz="1500" b="0" strike="noStrike" spc="-1" dirty="0">
                <a:latin typeface="Arial"/>
              </a:rPr>
              <a:t> list, but it converts it into JSON format and writes it to a file named </a:t>
            </a:r>
            <a:r>
              <a:rPr lang="en-IN" sz="1500" b="0" strike="noStrike" spc="-1" dirty="0" err="1">
                <a:latin typeface="Arial"/>
              </a:rPr>
              <a:t>key_log.json</a:t>
            </a:r>
            <a:r>
              <a:rPr lang="en-IN" sz="1500" b="0" strike="noStrike" spc="-1" dirty="0">
                <a:latin typeface="Arial"/>
              </a:rPr>
              <a:t>. This JSON file potentially allows for storing additional information about the keystrokes .</a:t>
            </a:r>
          </a:p>
          <a:p>
            <a:pPr marL="1105200" lvl="4">
              <a:buClr>
                <a:srgbClr val="000000"/>
              </a:buClr>
              <a:buSzPct val="45000"/>
            </a:pPr>
            <a:endParaRPr lang="en-IN" sz="1500" b="0" strike="noStrike" spc="-1" dirty="0">
              <a:latin typeface="Arial"/>
            </a:endParaRPr>
          </a:p>
          <a:p>
            <a:endParaRPr lang="en-IN" sz="1500" b="0" strike="noStrike" spc="-1" dirty="0">
              <a:latin typeface="Arial"/>
            </a:endParaRPr>
          </a:p>
          <a:p>
            <a:r>
              <a:rPr lang="en-IN" sz="1500" b="1" strike="noStrike" spc="-1" dirty="0">
                <a:latin typeface="Arial"/>
              </a:rPr>
              <a:t>4. User Interface (GUI):</a:t>
            </a:r>
            <a:endParaRPr lang="en-IN" sz="1500" b="0" strike="noStrike" spc="-1" dirty="0">
              <a:latin typeface="Arial"/>
            </a:endParaRPr>
          </a:p>
          <a:p>
            <a:endParaRPr lang="en-IN" sz="1500" b="0" strike="noStrike" spc="-1" dirty="0">
              <a:latin typeface="Arial"/>
            </a:endParaRPr>
          </a:p>
          <a:p>
            <a:pPr marL="648000" lvl="2" indent="-216000">
              <a:buClr>
                <a:srgbClr val="000000"/>
              </a:buClr>
              <a:buSzPct val="45000"/>
              <a:buFont typeface="Wingdings" charset="2"/>
              <a:buChar char=""/>
            </a:pPr>
            <a:r>
              <a:rPr lang="en-IN" sz="1500" b="0" strike="noStrike" spc="-1" dirty="0">
                <a:latin typeface="Arial"/>
              </a:rPr>
              <a:t>The code utilizes the </a:t>
            </a:r>
            <a:r>
              <a:rPr lang="en-IN" sz="1500" b="0" strike="noStrike" spc="-1" dirty="0" err="1">
                <a:latin typeface="Arial"/>
              </a:rPr>
              <a:t>tkinter</a:t>
            </a:r>
            <a:r>
              <a:rPr lang="en-IN" sz="1500" b="0" strike="noStrike" spc="-1" dirty="0">
                <a:latin typeface="Arial"/>
              </a:rPr>
              <a:t> library to create a simple graphical user interface (GUI).</a:t>
            </a:r>
          </a:p>
          <a:p>
            <a:pPr marL="648000" lvl="2" indent="-216000">
              <a:buClr>
                <a:srgbClr val="000000"/>
              </a:buClr>
              <a:buSzPct val="45000"/>
              <a:buFont typeface="Wingdings" charset="2"/>
              <a:buChar char=""/>
            </a:pPr>
            <a:r>
              <a:rPr lang="en-IN" sz="1500" b="0" strike="noStrike" spc="-1" dirty="0">
                <a:latin typeface="Arial"/>
              </a:rPr>
              <a:t>The GUI consists of a label displaying a message ("Log Started" or "Log Stopped") and two buttons:</a:t>
            </a:r>
          </a:p>
          <a:p>
            <a:pPr marL="648000" lvl="2" indent="-216000">
              <a:buClr>
                <a:srgbClr val="000000"/>
              </a:buClr>
              <a:buSzPct val="45000"/>
              <a:buFont typeface="Wingdings" charset="2"/>
              <a:buChar char=""/>
            </a:pPr>
            <a:endParaRPr lang="en-IN" sz="1500" b="0" strike="noStrike" spc="-1" dirty="0">
              <a:latin typeface="Arial"/>
            </a:endParaRPr>
          </a:p>
          <a:p>
            <a:r>
              <a:rPr lang="en-IN" sz="1500" b="0" strike="noStrike" spc="-1" dirty="0">
                <a:latin typeface="Arial"/>
              </a:rPr>
              <a:t>	</a:t>
            </a:r>
            <a:r>
              <a:rPr lang="en-IN" sz="1500" b="1" strike="noStrike" spc="-1" dirty="0">
                <a:latin typeface="Arial"/>
              </a:rPr>
              <a:t>"Start":  c</a:t>
            </a:r>
            <a:r>
              <a:rPr lang="en-IN" sz="1500" b="0" strike="noStrike" spc="-1" dirty="0">
                <a:latin typeface="Arial"/>
              </a:rPr>
              <a:t>licking this button starts the keylogging process by calling the </a:t>
            </a:r>
            <a:r>
              <a:rPr lang="en-IN" sz="1500" b="0" strike="noStrike" spc="-1" dirty="0" err="1">
                <a:latin typeface="Arial"/>
              </a:rPr>
              <a:t>on_press</a:t>
            </a:r>
            <a:r>
              <a:rPr lang="en-IN" sz="1500" b="0" strike="noStrike" spc="-1" dirty="0">
                <a:latin typeface="Arial"/>
              </a:rPr>
              <a:t> function whenever a key is pressed.</a:t>
            </a:r>
          </a:p>
          <a:p>
            <a:r>
              <a:rPr lang="en-IN" sz="1500" b="0" strike="noStrike" spc="-1" dirty="0">
                <a:latin typeface="Arial"/>
              </a:rPr>
              <a:t>	</a:t>
            </a:r>
            <a:r>
              <a:rPr lang="en-IN" sz="1500" b="1" strike="noStrike" spc="-1" dirty="0">
                <a:latin typeface="Arial"/>
              </a:rPr>
              <a:t>"Stop"</a:t>
            </a:r>
            <a:r>
              <a:rPr lang="en-IN" sz="1500" b="0" strike="noStrike" spc="-1" dirty="0">
                <a:latin typeface="Arial"/>
              </a:rPr>
              <a:t>: Clicking this button stops the keylogging process by presumably preventing the </a:t>
            </a:r>
            <a:r>
              <a:rPr lang="en-IN" sz="1500" b="0" strike="noStrike" spc="-1" dirty="0" err="1">
                <a:latin typeface="Arial"/>
              </a:rPr>
              <a:t>on_press</a:t>
            </a:r>
            <a:r>
              <a:rPr lang="en-IN" sz="1500" b="0" strike="noStrike" spc="-1" dirty="0">
                <a:latin typeface="Arial"/>
              </a:rPr>
              <a:t> function from being called.</a:t>
            </a:r>
          </a:p>
          <a:p>
            <a:endParaRPr lang="en-IN" sz="1500" b="0" strike="noStrike" spc="-1" dirty="0">
              <a:latin typeface="Arial"/>
            </a:endParaRPr>
          </a:p>
          <a:p>
            <a:endParaRPr lang="en-IN" sz="1500" b="0" strike="noStrike" spc="-1" dirty="0">
              <a:latin typeface="Arial"/>
            </a:endParaRPr>
          </a:p>
          <a:p>
            <a:r>
              <a:rPr lang="en-IN" sz="1500" b="1" strike="noStrike" spc="-1" dirty="0">
                <a:latin typeface="Arial"/>
              </a:rPr>
              <a:t>5. Main Execution:</a:t>
            </a:r>
            <a:endParaRPr lang="en-IN" sz="1500" b="0" strike="noStrike" spc="-1" dirty="0">
              <a:latin typeface="Arial"/>
            </a:endParaRPr>
          </a:p>
          <a:p>
            <a:endParaRPr lang="en-IN" sz="1500" b="0" strike="noStrike" spc="-1" dirty="0">
              <a:latin typeface="Arial"/>
            </a:endParaRPr>
          </a:p>
          <a:p>
            <a:pPr marL="648000" lvl="2" indent="-216000">
              <a:buClr>
                <a:srgbClr val="000000"/>
              </a:buClr>
              <a:buSzPct val="45000"/>
              <a:buFont typeface="Wingdings" charset="2"/>
              <a:buChar char=""/>
            </a:pPr>
            <a:r>
              <a:rPr lang="en-IN" sz="1500" b="0" strike="noStrike" spc="-1" dirty="0">
                <a:latin typeface="Arial"/>
              </a:rPr>
              <a:t>The code includes a main function that creates the GUI window and starts the event loop, waiting for user interaction with the buttons.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581040" y="702000"/>
            <a:ext cx="11029320" cy="529920"/>
          </a:xfrm>
          <a:prstGeom prst="rect">
            <a:avLst/>
          </a:prstGeom>
          <a:noFill/>
          <a:ln>
            <a:noFill/>
          </a:ln>
        </p:spPr>
        <p:txBody>
          <a:bodyPr anchor="b">
            <a:normAutofit fontScale="78500" lnSpcReduction="20000"/>
          </a:bodyPr>
          <a:lstStyle/>
          <a:p>
            <a:pPr>
              <a:lnSpc>
                <a:spcPct val="100000"/>
              </a:lnSpc>
            </a:pPr>
            <a:r>
              <a:rPr lang="en-US" sz="4400" b="1" strike="noStrike" cap="all" spc="-1">
                <a:solidFill>
                  <a:srgbClr val="1CADE4"/>
                </a:solidFill>
                <a:latin typeface="Arial"/>
                <a:ea typeface="Franklin Gothic Demi"/>
              </a:rPr>
              <a:t>Result</a:t>
            </a:r>
            <a:endParaRPr lang="en-US" sz="4400" b="0" strike="noStrike" spc="-1">
              <a:solidFill>
                <a:srgbClr val="000000"/>
              </a:solidFill>
              <a:latin typeface="Franklin Gothic Book"/>
            </a:endParaRPr>
          </a:p>
        </p:txBody>
      </p:sp>
      <p:sp>
        <p:nvSpPr>
          <p:cNvPr id="150" name="TextShape 2"/>
          <p:cNvSpPr txBox="1"/>
          <p:nvPr/>
        </p:nvSpPr>
        <p:spPr>
          <a:xfrm>
            <a:off x="581040" y="1302120"/>
            <a:ext cx="11029320" cy="4672800"/>
          </a:xfrm>
          <a:prstGeom prst="rect">
            <a:avLst/>
          </a:prstGeom>
          <a:noFill/>
          <a:ln>
            <a:noFill/>
          </a:ln>
        </p:spPr>
        <p:txBody>
          <a:bodyPr anchor="ctr">
            <a:normAutofit/>
          </a:bodyPr>
          <a:lstStyle/>
          <a:p>
            <a:pPr>
              <a:lnSpc>
                <a:spcPct val="110000"/>
              </a:lnSpc>
              <a:spcBef>
                <a:spcPts val="479"/>
              </a:spcBef>
              <a:spcAft>
                <a:spcPts val="601"/>
              </a:spcAft>
              <a:tabLst>
                <a:tab pos="0" algn="l"/>
              </a:tabLst>
            </a:pPr>
            <a:endParaRPr lang="en-US" sz="2400" b="0" strike="noStrike" spc="-1" dirty="0">
              <a:solidFill>
                <a:srgbClr val="404040"/>
              </a:solidFill>
              <a:latin typeface="Franklin Gothic Book"/>
            </a:endParaRPr>
          </a:p>
        </p:txBody>
      </p:sp>
      <p:pic>
        <p:nvPicPr>
          <p:cNvPr id="3" name="Picture 2">
            <a:extLst>
              <a:ext uri="{FF2B5EF4-FFF2-40B4-BE49-F238E27FC236}">
                <a16:creationId xmlns:a16="http://schemas.microsoft.com/office/drawing/2014/main" id="{5BE2795D-C681-E4E4-6E33-458AF6A11557}"/>
              </a:ext>
            </a:extLst>
          </p:cNvPr>
          <p:cNvPicPr>
            <a:picLocks noChangeAspect="1"/>
          </p:cNvPicPr>
          <p:nvPr/>
        </p:nvPicPr>
        <p:blipFill rotWithShape="1">
          <a:blip r:embed="rId2">
            <a:extLst>
              <a:ext uri="{28A0092B-C50C-407E-A947-70E740481C1C}">
                <a14:useLocalDpi xmlns:a14="http://schemas.microsoft.com/office/drawing/2010/main" val="0"/>
              </a:ext>
            </a:extLst>
          </a:blip>
          <a:srcRect l="10593" t="17963" r="73015" b="50000"/>
          <a:stretch/>
        </p:blipFill>
        <p:spPr>
          <a:xfrm>
            <a:off x="1480008" y="1528232"/>
            <a:ext cx="3157980" cy="3471801"/>
          </a:xfrm>
          <a:prstGeom prst="rect">
            <a:avLst/>
          </a:prstGeom>
        </p:spPr>
      </p:pic>
      <p:pic>
        <p:nvPicPr>
          <p:cNvPr id="7" name="Picture 6">
            <a:extLst>
              <a:ext uri="{FF2B5EF4-FFF2-40B4-BE49-F238E27FC236}">
                <a16:creationId xmlns:a16="http://schemas.microsoft.com/office/drawing/2014/main" id="{C0DAD532-C161-CB2C-E157-377605E0BBEE}"/>
              </a:ext>
            </a:extLst>
          </p:cNvPr>
          <p:cNvPicPr>
            <a:picLocks noChangeAspect="1"/>
          </p:cNvPicPr>
          <p:nvPr/>
        </p:nvPicPr>
        <p:blipFill rotWithShape="1">
          <a:blip r:embed="rId3">
            <a:extLst>
              <a:ext uri="{28A0092B-C50C-407E-A947-70E740481C1C}">
                <a14:useLocalDpi xmlns:a14="http://schemas.microsoft.com/office/drawing/2010/main" val="0"/>
              </a:ext>
            </a:extLst>
          </a:blip>
          <a:srcRect l="45232" t="14020" r="13247" b="18987"/>
          <a:stretch/>
        </p:blipFill>
        <p:spPr>
          <a:xfrm>
            <a:off x="6095700" y="966960"/>
            <a:ext cx="5062193" cy="459434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50</TotalTime>
  <Words>1351</Words>
  <Application>Microsoft Office PowerPoint</Application>
  <PresentationFormat>Widescreen</PresentationFormat>
  <Paragraphs>120</Paragraphs>
  <Slides>13</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13</vt:i4>
      </vt:variant>
    </vt:vector>
  </HeadingPairs>
  <TitlesOfParts>
    <vt:vector size="23" baseType="lpstr">
      <vt:lpstr>Arial</vt:lpstr>
      <vt:lpstr>Franklin Gothic Book</vt:lpstr>
      <vt:lpstr>Franklin Gothic Demi</vt:lpstr>
      <vt:lpst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Balamurugan Gopalakrishnan</cp:lastModifiedBy>
  <cp:revision>35</cp:revision>
  <dcterms:created xsi:type="dcterms:W3CDTF">2021-05-26T16:50:10Z</dcterms:created>
  <dcterms:modified xsi:type="dcterms:W3CDTF">2024-04-02T14:43:44Z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