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5-Amazing-Examples-Of-Natural-Language-Processing-NLP-In-Practice-1200x639.jpeg" descr="5-Amazing-Examples-Of-Natural-Language-Processing-NLP-In-Practice-1200x639.jpeg"/>
          <p:cNvPicPr>
            <a:picLocks noChangeAspect="1"/>
          </p:cNvPicPr>
          <p:nvPr>
            <p:ph type="pic" idx="21"/>
          </p:nvPr>
        </p:nvPicPr>
        <p:blipFill>
          <a:blip r:embed="rId2">
            <a:extLst/>
          </a:blip>
          <a:srcRect l="2666" t="0" r="2666" b="0"/>
          <a:stretch>
            <a:fillRect/>
          </a:stretch>
        </p:blipFill>
        <p:spPr>
          <a:xfrm>
            <a:off x="0" y="0"/>
            <a:ext cx="24384000" cy="13716000"/>
          </a:xfrm>
          <a:prstGeom prst="rect">
            <a:avLst/>
          </a:prstGeom>
        </p:spPr>
      </p:pic>
      <p:sp>
        <p:nvSpPr>
          <p:cNvPr id="152" name="Monoclonal Antibody Treatment"/>
          <p:cNvSpPr txBox="1"/>
          <p:nvPr>
            <p:ph type="title"/>
          </p:nvPr>
        </p:nvSpPr>
        <p:spPr>
          <a:prstGeom prst="rect">
            <a:avLst/>
          </a:prstGeom>
        </p:spPr>
        <p:txBody>
          <a:bodyPr/>
          <a:lstStyle>
            <a:lvl1pPr>
              <a:defRPr>
                <a:solidFill>
                  <a:srgbClr val="040404"/>
                </a:solidFill>
                <a:latin typeface="Arial Narrow"/>
                <a:ea typeface="Arial Narrow"/>
                <a:cs typeface="Arial Narrow"/>
                <a:sym typeface="Arial Narrow"/>
              </a:defRPr>
            </a:lvl1pPr>
          </a:lstStyle>
          <a:p>
            <a:pPr/>
            <a:r>
              <a:t>Monoclonal Antibody Treatment</a:t>
            </a:r>
          </a:p>
        </p:txBody>
      </p:sp>
      <p:sp>
        <p:nvSpPr>
          <p:cNvPr id="153" name="Nivedha Radhakrishnan"/>
          <p:cNvSpPr txBox="1"/>
          <p:nvPr>
            <p:ph type="body" idx="22"/>
          </p:nvPr>
        </p:nvSpPr>
        <p:spPr>
          <a:xfrm>
            <a:off x="1207690" y="1106137"/>
            <a:ext cx="22061650" cy="2028611"/>
          </a:xfrm>
          <a:prstGeom prst="rect">
            <a:avLst/>
          </a:prstGeom>
          <a:extLst>
            <a:ext uri="{C572A759-6A51-4108-AA02-DFA0A04FC94B}">
              <ma14:wrappingTextBoxFlag xmlns:ma14="http://schemas.microsoft.com/office/mac/drawingml/2011/main" val="1"/>
            </a:ext>
          </a:extLst>
        </p:spPr>
        <p:txBody>
          <a:bodyPr/>
          <a:lstStyle>
            <a:lvl1pPr>
              <a:defRPr b="0" sz="4300">
                <a:solidFill>
                  <a:srgbClr val="000000"/>
                </a:solidFill>
                <a:latin typeface="Noteworthy Light"/>
                <a:ea typeface="Noteworthy Light"/>
                <a:cs typeface="Noteworthy Light"/>
                <a:sym typeface="Noteworthy Light"/>
              </a:defRPr>
            </a:lvl1pPr>
          </a:lstStyle>
          <a:p>
            <a:pPr/>
            <a:r>
              <a:t>Nivedha Radhakrishnan</a:t>
            </a:r>
          </a:p>
        </p:txBody>
      </p:sp>
      <p:sp>
        <p:nvSpPr>
          <p:cNvPr id="154" name="NLP Text mining and Sentimental Analysis"/>
          <p:cNvSpPr txBox="1"/>
          <p:nvPr>
            <p:ph type="body" sz="quarter" idx="1"/>
          </p:nvPr>
        </p:nvSpPr>
        <p:spPr>
          <a:prstGeom prst="rect">
            <a:avLst/>
          </a:prstGeom>
        </p:spPr>
        <p:txBody>
          <a:bodyPr/>
          <a:lstStyle>
            <a:lvl1pPr>
              <a:defRPr>
                <a:solidFill>
                  <a:srgbClr val="0D0D0D"/>
                </a:solidFill>
                <a:latin typeface="Arial Narrow"/>
                <a:ea typeface="Arial Narrow"/>
                <a:cs typeface="Arial Narrow"/>
                <a:sym typeface="Arial Narrow"/>
              </a:defRPr>
            </a:lvl1pPr>
          </a:lstStyle>
          <a:p>
            <a:pPr/>
            <a:r>
              <a:t>NLP Text mining and Sentimental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Model Building"/>
          <p:cNvSpPr txBox="1"/>
          <p:nvPr>
            <p:ph type="title"/>
          </p:nvPr>
        </p:nvSpPr>
        <p:spPr>
          <a:prstGeom prst="rect">
            <a:avLst/>
          </a:prstGeom>
        </p:spPr>
        <p:txBody>
          <a:bodyPr/>
          <a:lstStyle/>
          <a:p>
            <a:pPr/>
            <a:r>
              <a:t>Model Building</a:t>
            </a:r>
          </a:p>
        </p:txBody>
      </p:sp>
      <p:sp>
        <p:nvSpPr>
          <p:cNvPr id="186" name="To perform the sentiment analysis I built a model using Naive bayes algorithm using the features extracted from the Bag of words and the TF_IDF methods and based on key words and key features. The accuracy score obtained using the confusion matrix infers"/>
          <p:cNvSpPr txBox="1"/>
          <p:nvPr>
            <p:ph type="body" idx="1"/>
          </p:nvPr>
        </p:nvSpPr>
        <p:spPr>
          <a:xfrm>
            <a:off x="1206500" y="2506512"/>
            <a:ext cx="21971000" cy="9998004"/>
          </a:xfrm>
          <a:prstGeom prst="rect">
            <a:avLst/>
          </a:prstGeom>
        </p:spPr>
        <p:txBody>
          <a:bodyPr/>
          <a:lstStyle/>
          <a:p>
            <a:pPr/>
            <a:r>
              <a:t>To perform the sentiment analysis I built a model using Naive bayes algorithm using the features extracted from the Bag of words and the TF_IDF methods and based on key words and key features. The accuracy score obtained using the confusion matrix infers that the Bag of words model based in key words gives the best accuracy. Hence the same can be used for model building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GettyImages-185002046-5772f4153df78cb62ce1ad69.jpg" descr="GettyImages-185002046-5772f4153df78cb62ce1ad69.jpg"/>
          <p:cNvPicPr>
            <a:picLocks noChangeAspect="1"/>
          </p:cNvPicPr>
          <p:nvPr>
            <p:ph type="pic" idx="21"/>
          </p:nvPr>
        </p:nvPicPr>
        <p:blipFill>
          <a:blip r:embed="rId2">
            <a:extLst/>
          </a:blip>
          <a:srcRect l="0" t="12506" r="0" b="12506"/>
          <a:stretch>
            <a:fillRect/>
          </a:stretch>
        </p:blipFill>
        <p:spPr>
          <a:xfrm>
            <a:off x="0" y="0"/>
            <a:ext cx="24384000" cy="13716000"/>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Problem Statement"/>
          <p:cNvSpPr txBox="1"/>
          <p:nvPr>
            <p:ph type="title"/>
          </p:nvPr>
        </p:nvSpPr>
        <p:spPr>
          <a:prstGeom prst="rect">
            <a:avLst/>
          </a:prstGeom>
        </p:spPr>
        <p:txBody>
          <a:bodyPr/>
          <a:lstStyle/>
          <a:p>
            <a:pPr/>
            <a:r>
              <a:t>Problem Statement</a:t>
            </a:r>
          </a:p>
        </p:txBody>
      </p:sp>
      <p:sp>
        <p:nvSpPr>
          <p:cNvPr id="157" name="Monoclonal antibodies (mAbs) are highly effective in treating mild to moderate COVID-19 among non-hospitalized patients. We are asked to perform the following tasks:…"/>
          <p:cNvSpPr txBox="1"/>
          <p:nvPr>
            <p:ph type="body" idx="1"/>
          </p:nvPr>
        </p:nvSpPr>
        <p:spPr>
          <a:xfrm>
            <a:off x="1206500" y="2700622"/>
            <a:ext cx="21971000" cy="9803894"/>
          </a:xfrm>
          <a:prstGeom prst="rect">
            <a:avLst/>
          </a:prstGeom>
        </p:spPr>
        <p:txBody>
          <a:bodyPr/>
          <a:lstStyle/>
          <a:p>
            <a:pPr/>
            <a:r>
              <a:t>Monoclonal antibodies (mAbs) are highly effective in treating mild to moderate COVID-19 among non-hospitalized patients. We are asked to perform the following tasks:</a:t>
            </a:r>
          </a:p>
          <a:p>
            <a:pPr/>
            <a:r>
              <a:t>1. Scrape data related to monoclonal antibody treatment from any of the social media platform like facebook, twitter or reddid</a:t>
            </a:r>
          </a:p>
          <a:p>
            <a:pPr/>
            <a:r>
              <a:t>2. Perform sentiment analysis and label positive and negative comments</a:t>
            </a:r>
          </a:p>
          <a:p>
            <a:pPr/>
            <a:r>
              <a:t>3. Fetch the key words that are most used across platform</a:t>
            </a:r>
          </a:p>
          <a:p>
            <a:pPr/>
            <a:r>
              <a:t>4. Fetch the influencers and their geography</a:t>
            </a:r>
          </a:p>
          <a:p>
            <a:pPr/>
            <a:r>
              <a:t>5. Provide insights obtained using visualization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able of contents"/>
          <p:cNvSpPr txBox="1"/>
          <p:nvPr>
            <p:ph type="title"/>
          </p:nvPr>
        </p:nvSpPr>
        <p:spPr>
          <a:prstGeom prst="rect">
            <a:avLst/>
          </a:prstGeom>
        </p:spPr>
        <p:txBody>
          <a:bodyPr/>
          <a:lstStyle/>
          <a:p>
            <a:pPr/>
            <a:r>
              <a:t>Table of contents</a:t>
            </a:r>
          </a:p>
        </p:txBody>
      </p:sp>
      <p:sp>
        <p:nvSpPr>
          <p:cNvPr id="160" name="Approach…"/>
          <p:cNvSpPr txBox="1"/>
          <p:nvPr>
            <p:ph type="body" idx="21"/>
          </p:nvPr>
        </p:nvSpPr>
        <p:spPr>
          <a:xfrm>
            <a:off x="1206500" y="2245962"/>
            <a:ext cx="21971000" cy="10655371"/>
          </a:xfrm>
          <a:prstGeom prst="rect">
            <a:avLst/>
          </a:prstGeom>
          <a:extLst>
            <a:ext uri="{C572A759-6A51-4108-AA02-DFA0A04FC94B}">
              <ma14:wrappingTextBoxFlag xmlns:ma14="http://schemas.microsoft.com/office/mac/drawingml/2011/main" val="1"/>
            </a:ext>
          </a:extLst>
        </p:spPr>
        <p:txBody>
          <a:bodyPr/>
          <a:lstStyle/>
          <a:p>
            <a:pPr marL="698500" indent="-698500">
              <a:buSzPct val="40000"/>
              <a:buBlip>
                <a:blip r:embed="rId2"/>
              </a:buBlip>
            </a:pPr>
            <a:r>
              <a:t>Approach</a:t>
            </a:r>
          </a:p>
          <a:p>
            <a:pPr marL="698500" indent="-698500">
              <a:buSzPct val="40000"/>
              <a:buBlip>
                <a:blip r:embed="rId2"/>
              </a:buBlip>
            </a:pPr>
            <a:r>
              <a:t>Fetch Tweets and Sentiments</a:t>
            </a:r>
          </a:p>
          <a:p>
            <a:pPr marL="698500" indent="-698500">
              <a:buSzPct val="40000"/>
              <a:buBlip>
                <a:blip r:embed="rId2"/>
              </a:buBlip>
            </a:pPr>
            <a:r>
              <a:t>Pre-Processing</a:t>
            </a:r>
          </a:p>
          <a:p>
            <a:pPr marL="863600" indent="-228600">
              <a:buSzPct val="100000"/>
              <a:buChar char="•"/>
            </a:pPr>
            <a:r>
              <a:t> Key Words</a:t>
            </a:r>
          </a:p>
          <a:p>
            <a:pPr marL="863600" indent="-228600">
              <a:buSzPct val="100000"/>
              <a:buChar char="•"/>
            </a:pPr>
            <a:r>
              <a:t> Key Phrase </a:t>
            </a:r>
          </a:p>
          <a:p>
            <a:pPr marL="698500" indent="-698500">
              <a:buSzPct val="40000"/>
              <a:buBlip>
                <a:blip r:embed="rId2"/>
              </a:buBlip>
            </a:pPr>
            <a:r>
              <a:t>Visualization</a:t>
            </a:r>
          </a:p>
          <a:p>
            <a:pPr marL="698500" indent="-698500">
              <a:buSzPct val="40000"/>
              <a:buBlip>
                <a:blip r:embed="rId2"/>
              </a:buBlip>
            </a:pPr>
            <a:r>
              <a:t>Feature Extraction</a:t>
            </a:r>
          </a:p>
          <a:p>
            <a:pPr marL="698500" indent="-698500">
              <a:buSzPct val="40000"/>
              <a:buBlip>
                <a:blip r:embed="rId2"/>
              </a:buBlip>
            </a:pPr>
            <a:r>
              <a:t>Model Building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pproach"/>
          <p:cNvSpPr txBox="1"/>
          <p:nvPr>
            <p:ph type="title"/>
          </p:nvPr>
        </p:nvSpPr>
        <p:spPr>
          <a:prstGeom prst="rect">
            <a:avLst/>
          </a:prstGeom>
        </p:spPr>
        <p:txBody>
          <a:bodyPr/>
          <a:lstStyle/>
          <a:p>
            <a:pPr/>
            <a:r>
              <a:t>Approach</a:t>
            </a:r>
          </a:p>
        </p:txBody>
      </p:sp>
      <p:sp>
        <p:nvSpPr>
          <p:cNvPr id="163" name="The problem will be approached with the following steps:…"/>
          <p:cNvSpPr txBox="1"/>
          <p:nvPr>
            <p:ph type="body" idx="1"/>
          </p:nvPr>
        </p:nvSpPr>
        <p:spPr>
          <a:xfrm>
            <a:off x="1206500" y="2580032"/>
            <a:ext cx="21971000" cy="9924484"/>
          </a:xfrm>
          <a:prstGeom prst="rect">
            <a:avLst/>
          </a:prstGeom>
        </p:spPr>
        <p:txBody>
          <a:bodyPr/>
          <a:lstStyle/>
          <a:p>
            <a:pPr defTabSz="775969">
              <a:spcBef>
                <a:spcPts val="1600"/>
              </a:spcBef>
              <a:defRPr spc="-51" sz="5170"/>
            </a:pPr>
            <a:r>
              <a:t>The problem will be approached with the following steps:</a:t>
            </a:r>
          </a:p>
          <a:p>
            <a:pPr defTabSz="775969">
              <a:spcBef>
                <a:spcPts val="1600"/>
              </a:spcBef>
              <a:defRPr spc="-51" sz="5170"/>
            </a:pPr>
            <a:r>
              <a:t>1. Web Scraping from Twitter</a:t>
            </a:r>
          </a:p>
          <a:p>
            <a:pPr defTabSz="775969">
              <a:spcBef>
                <a:spcPts val="1600"/>
              </a:spcBef>
              <a:defRPr spc="-51" sz="5170"/>
            </a:pPr>
            <a:r>
              <a:t>2. Use Wordcloud to display the key topics of discussion</a:t>
            </a:r>
          </a:p>
          <a:p>
            <a:pPr defTabSz="775969">
              <a:spcBef>
                <a:spcPts val="1600"/>
              </a:spcBef>
              <a:defRPr spc="-51" sz="5170"/>
            </a:pPr>
            <a:r>
              <a:t>3. Determine the sentiments associated to monoclonal antibody treatment for covid patients using textblob.</a:t>
            </a:r>
          </a:p>
          <a:p>
            <a:pPr defTabSz="775969">
              <a:spcBef>
                <a:spcPts val="1600"/>
              </a:spcBef>
              <a:defRPr spc="-51" sz="5170"/>
            </a:pPr>
            <a:r>
              <a:t>4. Label the sentiments as positive and negative using a Naive Bayes Classifier</a:t>
            </a:r>
          </a:p>
          <a:p>
            <a:pPr defTabSz="775969">
              <a:spcBef>
                <a:spcPts val="1600"/>
              </a:spcBef>
              <a:defRPr spc="-51" sz="5170"/>
            </a:pPr>
            <a:r>
              <a:t>5. Visualization plot of the Influencers,Organizations,Groups and Geography </a:t>
            </a:r>
            <a:br/>
          </a:p>
          <a:p>
            <a:pPr defTabSz="775969">
              <a:spcBef>
                <a:spcPts val="1600"/>
              </a:spcBef>
              <a:defRPr spc="-51" sz="5170"/>
            </a:pPr>
          </a:p>
          <a:p>
            <a:pPr defTabSz="775969">
              <a:spcBef>
                <a:spcPts val="1600"/>
              </a:spcBef>
              <a:defRPr spc="-51" sz="5170"/>
            </a:pPr>
            <a:endParaRPr spc="-11" sz="1128">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etch tweets and sentiments"/>
          <p:cNvSpPr txBox="1"/>
          <p:nvPr>
            <p:ph type="title"/>
          </p:nvPr>
        </p:nvSpPr>
        <p:spPr>
          <a:prstGeom prst="rect">
            <a:avLst/>
          </a:prstGeom>
        </p:spPr>
        <p:txBody>
          <a:bodyPr/>
          <a:lstStyle/>
          <a:p>
            <a:pPr/>
            <a:r>
              <a:t>Fetch tweets and sentiments</a:t>
            </a:r>
          </a:p>
        </p:txBody>
      </p:sp>
      <p:sp>
        <p:nvSpPr>
          <p:cNvPr id="166" name="Tweet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Tweets</a:t>
            </a:r>
          </a:p>
        </p:txBody>
      </p:sp>
      <p:sp>
        <p:nvSpPr>
          <p:cNvPr id="167" name="Using tweepy library I scraped data from twitter. To authenticate my credentials I used the customer key , customer secret, access key and access secret generated from twitter dev platform. I stored the fetched data in a Dataframe"/>
          <p:cNvSpPr txBox="1"/>
          <p:nvPr>
            <p:ph type="body" sz="half" idx="1"/>
          </p:nvPr>
        </p:nvSpPr>
        <p:spPr>
          <a:xfrm>
            <a:off x="1206500" y="3578607"/>
            <a:ext cx="21971000" cy="3570711"/>
          </a:xfrm>
          <a:prstGeom prst="rect">
            <a:avLst/>
          </a:prstGeom>
        </p:spPr>
        <p:txBody>
          <a:bodyPr/>
          <a:lstStyle/>
          <a:p>
            <a:pPr/>
            <a:r>
              <a:t> Using tweepy library I scraped data from twitter. To authenticate my credentials I used the customer key , customer secret, access key and access secret generated from twitter dev platform. I stored the fetched data in a Dataframe</a:t>
            </a:r>
          </a:p>
        </p:txBody>
      </p:sp>
      <p:sp>
        <p:nvSpPr>
          <p:cNvPr id="168" name="Sentiments"/>
          <p:cNvSpPr txBox="1"/>
          <p:nvPr/>
        </p:nvSpPr>
        <p:spPr>
          <a:xfrm>
            <a:off x="1206500" y="7704741"/>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lvl1pPr>
          </a:lstStyle>
          <a:p>
            <a:pPr/>
            <a:r>
              <a:t>Sentiments</a:t>
            </a:r>
          </a:p>
        </p:txBody>
      </p:sp>
      <p:sp>
        <p:nvSpPr>
          <p:cNvPr id="169" name="I used the textblob library to fetch the sentiments using the Dataframe created."/>
          <p:cNvSpPr txBox="1"/>
          <p:nvPr/>
        </p:nvSpPr>
        <p:spPr>
          <a:xfrm>
            <a:off x="1206500" y="9194943"/>
            <a:ext cx="21971000" cy="35707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spcBef>
                <a:spcPts val="1800"/>
              </a:spcBef>
              <a:defRPr spc="-55" sz="5500"/>
            </a:lvl1pPr>
          </a:lstStyle>
          <a:p>
            <a:pPr/>
            <a:r>
              <a:t>I used the textblob library to fetch the sentiments using the Dataframe created.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e-processing"/>
          <p:cNvSpPr txBox="1"/>
          <p:nvPr>
            <p:ph type="title"/>
          </p:nvPr>
        </p:nvSpPr>
        <p:spPr>
          <a:xfrm>
            <a:off x="1206500" y="952500"/>
            <a:ext cx="20842255" cy="1150560"/>
          </a:xfrm>
          <a:prstGeom prst="rect">
            <a:avLst/>
          </a:prstGeom>
        </p:spPr>
        <p:txBody>
          <a:bodyPr/>
          <a:lstStyle>
            <a:lvl1pPr defTabSz="1999437">
              <a:defRPr spc="-139" sz="6969"/>
            </a:lvl1pPr>
          </a:lstStyle>
          <a:p>
            <a:pPr/>
            <a:r>
              <a:t>Pre-processing</a:t>
            </a:r>
          </a:p>
        </p:txBody>
      </p:sp>
      <p:graphicFrame>
        <p:nvGraphicFramePr>
          <p:cNvPr id="172" name="Table"/>
          <p:cNvGraphicFramePr/>
          <p:nvPr/>
        </p:nvGraphicFramePr>
        <p:xfrm>
          <a:off x="1420234" y="3277942"/>
          <a:ext cx="21690675" cy="10546878"/>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10838987"/>
                <a:gridCol w="10838987"/>
              </a:tblGrid>
              <a:tr h="957652">
                <a:tc>
                  <a:txBody>
                    <a:bodyPr/>
                    <a:lstStyle/>
                    <a:p>
                      <a:pPr defTabSz="914400">
                        <a:tabLst>
                          <a:tab pos="1663700" algn="l"/>
                        </a:tabLst>
                        <a:defRPr b="0">
                          <a:solidFill>
                            <a:srgbClr val="000000"/>
                          </a:solidFill>
                        </a:defRPr>
                      </a:pPr>
                      <a:r>
                        <a:rPr b="1" sz="3200">
                          <a:solidFill>
                            <a:srgbClr val="FFFFFF"/>
                          </a:solidFill>
                        </a:rPr>
                        <a:t>Pre-processing step</a:t>
                      </a: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rPr>
                        <a:t>Description</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Removing names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The names that are tagged with an @ and the string ‘RT’ (retweet) are removed </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Removing links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The links with tag ‘http’ and ‘https’ are removed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Removing spaces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Empty spaces in the text are removed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Removing punctuations, special characters and numbers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Punctuation, numbers and Special characters are removed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Removing stop words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Stop words are words that have lesser correlation to the context. They are removed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Tokenisation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Tokenisation breaks the text into small chunks</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Lemmatization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Lemmatization replaces the word to with its root word or a similar word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Joining the tokens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The tokens are joined into a sentence</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Dropping rows</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The duplicate texts are dropped</a:t>
                      </a:r>
                    </a:p>
                  </a:txBody>
                  <a:tcPr marL="50800" marR="50800" marT="50800" marB="50800" anchor="ctr" anchorCtr="0" horzOverflow="overflow"/>
                </a:tc>
              </a:tr>
              <a:tr h="957652">
                <a:tc>
                  <a:txBody>
                    <a:bodyPr/>
                    <a:lstStyle/>
                    <a:p>
                      <a:pPr defTabSz="914400">
                        <a:tabLst>
                          <a:tab pos="1663700" algn="l"/>
                        </a:tabLst>
                        <a:defRPr b="0">
                          <a:solidFill>
                            <a:srgbClr val="000000"/>
                          </a:solidFill>
                        </a:defRPr>
                      </a:pPr>
                      <a:r>
                        <a:rPr b="1" sz="3200">
                          <a:solidFill>
                            <a:srgbClr val="FFFFFF"/>
                          </a:solidFill>
                        </a:rPr>
                        <a:t>Resetting the index</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Index should be reset as we drop rows</a:t>
                      </a:r>
                    </a:p>
                  </a:txBody>
                  <a:tcPr marL="50800" marR="50800" marT="50800" marB="50800" anchor="ctr" anchorCtr="0" horzOverflow="overflow"/>
                </a:tc>
              </a:tr>
            </a:tbl>
          </a:graphicData>
        </a:graphic>
      </p:graphicFrame>
      <p:sp>
        <p:nvSpPr>
          <p:cNvPr id="173" name="Key words"/>
          <p:cNvSpPr txBox="1"/>
          <p:nvPr/>
        </p:nvSpPr>
        <p:spPr>
          <a:xfrm>
            <a:off x="1206500" y="1789755"/>
            <a:ext cx="16219716" cy="8223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1365469">
              <a:lnSpc>
                <a:spcPct val="80000"/>
              </a:lnSpc>
              <a:defRPr b="1" spc="-95" sz="4760"/>
            </a:lvl1pPr>
          </a:lstStyle>
          <a:p>
            <a:pPr/>
            <a:r>
              <a:t>Key words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Pre-processing"/>
          <p:cNvSpPr txBox="1"/>
          <p:nvPr>
            <p:ph type="title"/>
          </p:nvPr>
        </p:nvSpPr>
        <p:spPr>
          <a:xfrm>
            <a:off x="1206500" y="952500"/>
            <a:ext cx="21543532" cy="1288205"/>
          </a:xfrm>
          <a:prstGeom prst="rect">
            <a:avLst/>
          </a:prstGeom>
        </p:spPr>
        <p:txBody>
          <a:bodyPr/>
          <a:lstStyle>
            <a:lvl1pPr defTabSz="2243271">
              <a:defRPr spc="-156" sz="7820"/>
            </a:lvl1pPr>
          </a:lstStyle>
          <a:p>
            <a:pPr/>
            <a:r>
              <a:t>Pre-processing</a:t>
            </a:r>
          </a:p>
        </p:txBody>
      </p:sp>
      <p:graphicFrame>
        <p:nvGraphicFramePr>
          <p:cNvPr id="176" name="Table"/>
          <p:cNvGraphicFramePr/>
          <p:nvPr/>
        </p:nvGraphicFramePr>
        <p:xfrm>
          <a:off x="1931288" y="3704484"/>
          <a:ext cx="21556233" cy="9768032"/>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10771766"/>
                <a:gridCol w="10771766"/>
              </a:tblGrid>
              <a:tr h="1625888">
                <a:tc>
                  <a:txBody>
                    <a:bodyPr/>
                    <a:lstStyle/>
                    <a:p>
                      <a:pPr defTabSz="914400">
                        <a:tabLst>
                          <a:tab pos="1663700" algn="l"/>
                        </a:tabLst>
                        <a:defRPr b="0">
                          <a:solidFill>
                            <a:srgbClr val="000000"/>
                          </a:solidFill>
                        </a:defRPr>
                      </a:pPr>
                      <a:r>
                        <a:rPr b="1" sz="3200">
                          <a:solidFill>
                            <a:srgbClr val="FFFFFF"/>
                          </a:solidFill>
                        </a:rPr>
                        <a:t>Pre-processing step</a:t>
                      </a:r>
                    </a:p>
                  </a:txBody>
                  <a:tcPr marL="50800" marR="50800" marT="50800" marB="50800" anchor="ctr" anchorCtr="0" horzOverflow="overflow"/>
                </a:tc>
                <a:tc>
                  <a:txBody>
                    <a:bodyPr/>
                    <a:lstStyle/>
                    <a:p>
                      <a:pPr defTabSz="914400">
                        <a:tabLst>
                          <a:tab pos="1663700" algn="l"/>
                        </a:tabLst>
                        <a:defRPr b="0">
                          <a:solidFill>
                            <a:srgbClr val="000000"/>
                          </a:solidFill>
                        </a:defRPr>
                      </a:pPr>
                      <a:r>
                        <a:rPr b="1" sz="3200">
                          <a:solidFill>
                            <a:srgbClr val="FFFFFF"/>
                          </a:solidFill>
                        </a:rPr>
                        <a:t>Description</a:t>
                      </a:r>
                    </a:p>
                  </a:txBody>
                  <a:tcPr marL="50800" marR="50800" marT="50800" marB="50800" anchor="ctr" anchorCtr="0" horzOverflow="overflow"/>
                </a:tc>
              </a:tr>
              <a:tr h="1625888">
                <a:tc>
                  <a:txBody>
                    <a:bodyPr/>
                    <a:lstStyle/>
                    <a:p>
                      <a:pPr defTabSz="914400">
                        <a:tabLst>
                          <a:tab pos="1663700" algn="l"/>
                        </a:tabLst>
                        <a:defRPr b="0">
                          <a:solidFill>
                            <a:srgbClr val="000000"/>
                          </a:solidFill>
                        </a:defRPr>
                      </a:pPr>
                      <a:r>
                        <a:rPr b="1" sz="3200">
                          <a:solidFill>
                            <a:srgbClr val="FFFFFF"/>
                          </a:solidFill>
                        </a:rPr>
                        <a:t>Lemmatization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Lemmatization replaces the word to with its root word or a similar word</a:t>
                      </a:r>
                    </a:p>
                  </a:txBody>
                  <a:tcPr marL="50800" marR="50800" marT="50800" marB="50800" anchor="ctr" anchorCtr="0" horzOverflow="overflow"/>
                </a:tc>
              </a:tr>
              <a:tr h="1625888">
                <a:tc>
                  <a:txBody>
                    <a:bodyPr/>
                    <a:lstStyle/>
                    <a:p>
                      <a:pPr defTabSz="914400">
                        <a:tabLst>
                          <a:tab pos="1663700" algn="l"/>
                        </a:tabLst>
                        <a:defRPr b="0">
                          <a:solidFill>
                            <a:srgbClr val="000000"/>
                          </a:solidFill>
                        </a:defRPr>
                      </a:pPr>
                      <a:r>
                        <a:rPr b="1" sz="3200">
                          <a:solidFill>
                            <a:srgbClr val="FFFFFF"/>
                          </a:solidFill>
                        </a:rPr>
                        <a:t>Stemming</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Same as Lemmatization but does not use vocabulary or morphological analysis while deriving the root word</a:t>
                      </a:r>
                    </a:p>
                  </a:txBody>
                  <a:tcPr marL="50800" marR="50800" marT="50800" marB="50800" anchor="ctr" anchorCtr="0" horzOverflow="overflow"/>
                </a:tc>
              </a:tr>
              <a:tr h="1625888">
                <a:tc>
                  <a:txBody>
                    <a:bodyPr/>
                    <a:lstStyle/>
                    <a:p>
                      <a:pPr defTabSz="914400">
                        <a:tabLst>
                          <a:tab pos="1663700" algn="l"/>
                        </a:tabLst>
                        <a:defRPr b="0">
                          <a:solidFill>
                            <a:srgbClr val="000000"/>
                          </a:solidFill>
                        </a:defRPr>
                      </a:pPr>
                      <a:r>
                        <a:rPr b="1" sz="3200">
                          <a:solidFill>
                            <a:srgbClr val="FFFFFF"/>
                          </a:solidFill>
                        </a:rPr>
                        <a:t>Case normalisation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Convert all the text to either lower or upper case</a:t>
                      </a:r>
                    </a:p>
                  </a:txBody>
                  <a:tcPr marL="50800" marR="50800" marT="50800" marB="50800" anchor="ctr" anchorCtr="0" horzOverflow="overflow"/>
                </a:tc>
              </a:tr>
              <a:tr h="1625888">
                <a:tc>
                  <a:txBody>
                    <a:bodyPr/>
                    <a:lstStyle/>
                    <a:p>
                      <a:pPr defTabSz="914400">
                        <a:tabLst>
                          <a:tab pos="1663700" algn="l"/>
                        </a:tabLst>
                        <a:defRPr b="0">
                          <a:solidFill>
                            <a:srgbClr val="000000"/>
                          </a:solidFill>
                        </a:defRPr>
                      </a:pPr>
                      <a:r>
                        <a:rPr b="1" sz="3200">
                          <a:solidFill>
                            <a:srgbClr val="FFFFFF"/>
                          </a:solidFill>
                        </a:rPr>
                        <a:t>Length Optimization</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Check if the length of the phrase is within the given limit</a:t>
                      </a:r>
                    </a:p>
                  </a:txBody>
                  <a:tcPr marL="50800" marR="50800" marT="50800" marB="50800" anchor="ctr" anchorCtr="0" horzOverflow="overflow"/>
                </a:tc>
              </a:tr>
              <a:tr h="1625888">
                <a:tc>
                  <a:txBody>
                    <a:bodyPr/>
                    <a:lstStyle/>
                    <a:p>
                      <a:pPr defTabSz="914400">
                        <a:tabLst>
                          <a:tab pos="1663700" algn="l"/>
                        </a:tabLst>
                        <a:defRPr b="0">
                          <a:solidFill>
                            <a:srgbClr val="000000"/>
                          </a:solidFill>
                        </a:defRPr>
                      </a:pPr>
                      <a:r>
                        <a:rPr b="1" sz="3200">
                          <a:solidFill>
                            <a:srgbClr val="FFFFFF"/>
                          </a:solidFill>
                        </a:rPr>
                        <a:t>Define the grammar</a:t>
                      </a:r>
                    </a:p>
                  </a:txBody>
                  <a:tcPr marL="50800" marR="50800" marT="50800" marB="50800" anchor="ctr" anchorCtr="0" horzOverflow="overflow"/>
                </a:tc>
                <a:tc>
                  <a:txBody>
                    <a:bodyPr/>
                    <a:lstStyle/>
                    <a:p>
                      <a:pPr defTabSz="914400">
                        <a:defRPr>
                          <a:solidFill>
                            <a:srgbClr val="000000"/>
                          </a:solidFill>
                        </a:defRPr>
                      </a:pPr>
                      <a:r>
                        <a:rPr sz="3200">
                          <a:solidFill>
                            <a:srgbClr val="FFFFFF"/>
                          </a:solidFill>
                        </a:rPr>
                        <a:t>Provide the constraints that the phrase should have</a:t>
                      </a:r>
                    </a:p>
                  </a:txBody>
                  <a:tcPr marL="50800" marR="50800" marT="50800" marB="50800" anchor="ctr" anchorCtr="0" horzOverflow="overflow"/>
                </a:tc>
              </a:tr>
            </a:tbl>
          </a:graphicData>
        </a:graphic>
      </p:graphicFrame>
      <p:sp>
        <p:nvSpPr>
          <p:cNvPr id="177" name="Key phrase"/>
          <p:cNvSpPr txBox="1"/>
          <p:nvPr/>
        </p:nvSpPr>
        <p:spPr>
          <a:xfrm>
            <a:off x="1206500" y="2227868"/>
            <a:ext cx="17540996" cy="71244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1146019">
              <a:lnSpc>
                <a:spcPct val="80000"/>
              </a:lnSpc>
              <a:defRPr b="1" spc="-79" sz="3995"/>
            </a:lvl1pPr>
          </a:lstStyle>
          <a:p>
            <a:pPr/>
            <a:r>
              <a:t>Key phrase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Visualisation"/>
          <p:cNvSpPr txBox="1"/>
          <p:nvPr>
            <p:ph type="title"/>
          </p:nvPr>
        </p:nvSpPr>
        <p:spPr>
          <a:prstGeom prst="rect">
            <a:avLst/>
          </a:prstGeom>
        </p:spPr>
        <p:txBody>
          <a:bodyPr/>
          <a:lstStyle/>
          <a:p>
            <a:pPr/>
            <a:r>
              <a:t>Visualisation</a:t>
            </a:r>
          </a:p>
        </p:txBody>
      </p:sp>
      <p:sp>
        <p:nvSpPr>
          <p:cNvPr id="180" name="I used Wordcloud  library to display the positive and negative key words and used sns library to plot the histogram of hastages and influencers."/>
          <p:cNvSpPr txBox="1"/>
          <p:nvPr>
            <p:ph type="body" idx="1"/>
          </p:nvPr>
        </p:nvSpPr>
        <p:spPr>
          <a:xfrm>
            <a:off x="1206500" y="2640362"/>
            <a:ext cx="21971000" cy="9864154"/>
          </a:xfrm>
          <a:prstGeom prst="rect">
            <a:avLst/>
          </a:prstGeom>
        </p:spPr>
        <p:txBody>
          <a:bodyPr/>
          <a:lstStyle/>
          <a:p>
            <a:pPr/>
            <a:r>
              <a:t>I used Wordcloud  library to display the positive and negative key words and used sns library to plot the histogram of hastages and influencers.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eature Extraction"/>
          <p:cNvSpPr txBox="1"/>
          <p:nvPr>
            <p:ph type="title"/>
          </p:nvPr>
        </p:nvSpPr>
        <p:spPr>
          <a:prstGeom prst="rect">
            <a:avLst/>
          </a:prstGeom>
        </p:spPr>
        <p:txBody>
          <a:bodyPr/>
          <a:lstStyle/>
          <a:p>
            <a:pPr/>
            <a:r>
              <a:t>Feature Extraction</a:t>
            </a:r>
          </a:p>
        </p:txBody>
      </p:sp>
      <p:sp>
        <p:nvSpPr>
          <p:cNvPr id="183" name="Feature Extraction is done using two methods namely the following,…"/>
          <p:cNvSpPr txBox="1"/>
          <p:nvPr>
            <p:ph type="body" idx="1"/>
          </p:nvPr>
        </p:nvSpPr>
        <p:spPr>
          <a:xfrm>
            <a:off x="1206500" y="2766066"/>
            <a:ext cx="21971000" cy="9738450"/>
          </a:xfrm>
          <a:prstGeom prst="rect">
            <a:avLst/>
          </a:prstGeom>
        </p:spPr>
        <p:txBody>
          <a:bodyPr/>
          <a:lstStyle/>
          <a:p>
            <a:pPr/>
            <a:r>
              <a:t>Feature Extraction is done using two methods namely the following,</a:t>
            </a:r>
          </a:p>
          <a:p>
            <a:pPr/>
            <a:r>
              <a:t>1. Bag of words (simple vectorisation)</a:t>
            </a:r>
          </a:p>
          <a:p>
            <a:pPr/>
            <a:r>
              <a:t>2. TF-IDF (Term Frequency - Inverse Document Frequency)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