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showGuides="1">
      <p:cViewPr varScale="1">
        <p:scale>
          <a:sx n="68" d="100"/>
          <a:sy n="68" d="100"/>
        </p:scale>
        <p:origin x="79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300488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711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26358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972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6926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8629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3405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62204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7314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24519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674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5451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16846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612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4876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51987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5184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436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8601529"/>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81911" y="3086454"/>
            <a:ext cx="14992668" cy="1309333"/>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Times New Roman" panose="02020603050405020304" pitchFamily="18" charset="0"/>
                <a:cs typeface="Times New Roman" panose="02020603050405020304" pitchFamily="18" charset="0"/>
              </a:rPr>
              <a:t>Marketing Campaign Data Analysis using Excel</a:t>
            </a:r>
            <a:r>
              <a:rPr lang="en-US" sz="44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p:cNvSpPr txBox="1"/>
          <p:nvPr/>
        </p:nvSpPr>
        <p:spPr>
          <a:xfrm>
            <a:off x="4305300" y="4366893"/>
            <a:ext cx="8610600" cy="1938020"/>
          </a:xfrm>
          <a:prstGeom prst="rect">
            <a:avLst/>
          </a:prstGeom>
          <a:noFill/>
        </p:spPr>
        <p:txBody>
          <a:bodyPr wrap="square" rtlCol="0">
            <a:spAutoFit/>
          </a:bodyPr>
          <a:lstStyle/>
          <a:p>
            <a:r>
              <a:rPr lang="en-US" sz="2400" dirty="0"/>
              <a:t>STUDENT NAME:S.NIVEDHA</a:t>
            </a:r>
          </a:p>
          <a:p>
            <a:r>
              <a:rPr lang="en-US" sz="2400" dirty="0"/>
              <a:t>REGISTER NO:422200035</a:t>
            </a:r>
          </a:p>
          <a:p>
            <a:r>
              <a:rPr lang="en-US" sz="2400" dirty="0"/>
              <a:t>DEPARTMENT:B.COM(ISM)</a:t>
            </a:r>
          </a:p>
          <a:p>
            <a:r>
              <a:rPr lang="en-US" sz="2400" dirty="0"/>
              <a:t>COLLEGE:S.I.V.E.T COLLEGE</a:t>
            </a:r>
          </a:p>
          <a:p>
            <a:r>
              <a:rPr lang="en-US" sz="2400" dirty="0"/>
              <a:t>           </a:t>
            </a:r>
            <a:endParaRPr lang="en-IN" sz="2400" dirty="0"/>
          </a:p>
        </p:txBody>
      </p:sp>
      <p:pic>
        <p:nvPicPr>
          <p:cNvPr id="8" name="Picture 7">
            <a:extLst>
              <a:ext uri="{FF2B5EF4-FFF2-40B4-BE49-F238E27FC236}">
                <a16:creationId xmlns:a16="http://schemas.microsoft.com/office/drawing/2014/main" id="{9ECEA85E-723B-45D2-92B9-2E1E84E7927B}"/>
              </a:ext>
            </a:extLst>
          </p:cNvPr>
          <p:cNvPicPr>
            <a:picLocks noChangeAspect="1"/>
          </p:cNvPicPr>
          <p:nvPr/>
        </p:nvPicPr>
        <p:blipFill>
          <a:blip r:embed="rId4"/>
          <a:stretch>
            <a:fillRect/>
          </a:stretch>
        </p:blipFill>
        <p:spPr>
          <a:xfrm>
            <a:off x="8610600" y="677342"/>
            <a:ext cx="2809004" cy="1301376"/>
          </a:xfrm>
          <a:prstGeom prst="rect">
            <a:avLst/>
          </a:prstGeom>
        </p:spPr>
      </p:pic>
      <p:pic>
        <p:nvPicPr>
          <p:cNvPr id="12" name="Picture 11">
            <a:extLst>
              <a:ext uri="{FF2B5EF4-FFF2-40B4-BE49-F238E27FC236}">
                <a16:creationId xmlns:a16="http://schemas.microsoft.com/office/drawing/2014/main" id="{6A3553B3-1CFD-4555-9A19-1AB4F93A9452}"/>
              </a:ext>
            </a:extLst>
          </p:cNvPr>
          <p:cNvPicPr>
            <a:picLocks noChangeAspect="1"/>
          </p:cNvPicPr>
          <p:nvPr/>
        </p:nvPicPr>
        <p:blipFill>
          <a:blip r:embed="rId5"/>
          <a:stretch>
            <a:fillRect/>
          </a:stretch>
        </p:blipFill>
        <p:spPr>
          <a:xfrm>
            <a:off x="5973639" y="433436"/>
            <a:ext cx="2122611" cy="1714500"/>
          </a:xfrm>
          <a:prstGeom prst="rect">
            <a:avLst/>
          </a:prstGeom>
        </p:spPr>
      </p:pic>
      <p:pic>
        <p:nvPicPr>
          <p:cNvPr id="13" name="Picture 12">
            <a:extLst>
              <a:ext uri="{FF2B5EF4-FFF2-40B4-BE49-F238E27FC236}">
                <a16:creationId xmlns:a16="http://schemas.microsoft.com/office/drawing/2014/main" id="{8A731CCA-9E95-4153-A4AB-9F0A97D46A69}"/>
              </a:ext>
            </a:extLst>
          </p:cNvPr>
          <p:cNvPicPr>
            <a:picLocks noChangeAspect="1"/>
          </p:cNvPicPr>
          <p:nvPr/>
        </p:nvPicPr>
        <p:blipFill>
          <a:blip r:embed="rId6"/>
          <a:stretch>
            <a:fillRect/>
          </a:stretch>
        </p:blipFill>
        <p:spPr>
          <a:xfrm>
            <a:off x="370669" y="370624"/>
            <a:ext cx="2809875" cy="1826945"/>
          </a:xfrm>
          <a:prstGeom prst="rect">
            <a:avLst/>
          </a:prstGeom>
        </p:spPr>
      </p:pic>
      <p:pic>
        <p:nvPicPr>
          <p:cNvPr id="15" name="Picture 14">
            <a:extLst>
              <a:ext uri="{FF2B5EF4-FFF2-40B4-BE49-F238E27FC236}">
                <a16:creationId xmlns:a16="http://schemas.microsoft.com/office/drawing/2014/main" id="{7DA44CCB-18C3-449A-8E7A-52F2C6E4FEEF}"/>
              </a:ext>
            </a:extLst>
          </p:cNvPr>
          <p:cNvPicPr>
            <a:picLocks noChangeAspect="1"/>
          </p:cNvPicPr>
          <p:nvPr/>
        </p:nvPicPr>
        <p:blipFill rotWithShape="1">
          <a:blip r:embed="rId7"/>
          <a:srcRect l="52778"/>
          <a:stretch/>
        </p:blipFill>
        <p:spPr>
          <a:xfrm>
            <a:off x="3887663" y="509211"/>
            <a:ext cx="1666875" cy="16387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pic>
        <p:nvPicPr>
          <p:cNvPr id="2" name="Picture 1"/>
          <p:cNvPicPr>
            <a:picLocks noChangeAspect="1"/>
          </p:cNvPicPr>
          <p:nvPr/>
        </p:nvPicPr>
        <p:blipFill>
          <a:blip r:embed="rId3"/>
          <a:stretch>
            <a:fillRect/>
          </a:stretch>
        </p:blipFill>
        <p:spPr>
          <a:xfrm>
            <a:off x="1210627" y="1096792"/>
            <a:ext cx="9770745" cy="5495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tx1"/>
                </a:solidFill>
              </a:rPr>
              <a:t>R</a:t>
            </a:r>
            <a:r>
              <a:rPr spc="-40" dirty="0">
                <a:solidFill>
                  <a:schemeClr val="tx1"/>
                </a:solidFill>
              </a:rPr>
              <a:t>E</a:t>
            </a:r>
            <a:r>
              <a:rPr spc="15" dirty="0">
                <a:solidFill>
                  <a:schemeClr val="tx1"/>
                </a:solidFill>
              </a:rPr>
              <a:t>S</a:t>
            </a:r>
            <a:r>
              <a:rPr spc="-30" dirty="0">
                <a:solidFill>
                  <a:schemeClr val="tx1"/>
                </a:solidFill>
              </a:rPr>
              <a:t>U</a:t>
            </a:r>
            <a:r>
              <a:rPr spc="-405" dirty="0">
                <a:solidFill>
                  <a:schemeClr val="tx1"/>
                </a:solidFill>
              </a:rPr>
              <a:t>L</a:t>
            </a:r>
            <a:r>
              <a:rPr dirty="0">
                <a:solidFill>
                  <a:schemeClr val="tx1"/>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2" name="Picture 1"/>
          <p:cNvPicPr>
            <a:picLocks noChangeAspect="1"/>
          </p:cNvPicPr>
          <p:nvPr/>
        </p:nvPicPr>
        <p:blipFill rotWithShape="1">
          <a:blip r:embed="rId3"/>
          <a:srcRect l="1810" t="13568" r="-208" b="3347"/>
          <a:stretch/>
        </p:blipFill>
        <p:spPr>
          <a:xfrm>
            <a:off x="1295401" y="1143634"/>
            <a:ext cx="9296398" cy="49333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2667000"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 Box 2"/>
          <p:cNvSpPr txBox="1"/>
          <p:nvPr/>
        </p:nvSpPr>
        <p:spPr>
          <a:xfrm>
            <a:off x="1115377" y="1600200"/>
            <a:ext cx="9961245" cy="5005705"/>
          </a:xfrm>
          <a:prstGeom prst="rect">
            <a:avLst/>
          </a:prstGeom>
        </p:spPr>
        <p:txBody>
          <a:bodyPr>
            <a:noAutofit/>
          </a:bodyPr>
          <a:lstStyle/>
          <a:p>
            <a:pPr marL="0" indent="0" algn="just"/>
            <a:r>
              <a:rPr sz="2400" b="0" i="0" dirty="0">
                <a:solidFill>
                  <a:srgbClr val="1A1A1A"/>
                </a:solidFill>
                <a:latin typeface="Sitka Small" charset="0"/>
                <a:ea typeface="-apple-system"/>
                <a:cs typeface="Sitka Small" charset="0"/>
              </a:rPr>
              <a:t> which discusses marketing planning roles, the parts and functions of the marketing plan, forecasting, and the structure of a marketing plan audit. It also discusses PEST Analysis and other external factors that affect marketing decisions. This chapter reviews other concepts we've discussed so far. Key takeaways include the steps in the forecasting process. You will be able to identify types of forecasting methods and their advantages and disadvantages and discuss the methods used to improve the accuracy of forecasts. </a:t>
            </a:r>
            <a:endParaRPr lang="en-IN" sz="2400" b="0" i="0" dirty="0">
              <a:solidFill>
                <a:srgbClr val="1A1A1A"/>
              </a:solidFill>
              <a:latin typeface="Sitka Small" charset="0"/>
              <a:ea typeface="-apple-system"/>
              <a:cs typeface="Sitka Smal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8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1944" y="508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3429000" y="913447"/>
            <a:ext cx="3909695" cy="669925"/>
          </a:xfrm>
          <a:prstGeom prst="rect">
            <a:avLst/>
          </a:prstGeom>
        </p:spPr>
        <p:txBody>
          <a:bodyPr vert="horz" wrap="square" lIns="0" tIns="16510" rIns="0" bIns="0" rtlCol="0">
            <a:spAutoFit/>
          </a:bodyPr>
          <a:lstStyle/>
          <a:p>
            <a:pPr marL="12700">
              <a:lnSpc>
                <a:spcPct val="100000"/>
              </a:lnSpc>
              <a:spcBef>
                <a:spcPts val="130"/>
              </a:spcBef>
            </a:pPr>
            <a:r>
              <a:rPr lang="en-IN" sz="4250" dirty="0"/>
              <a:t>.</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pic>
        <p:nvPicPr>
          <p:cNvPr id="23" name="Picture 22">
            <a:extLst>
              <a:ext uri="{FF2B5EF4-FFF2-40B4-BE49-F238E27FC236}">
                <a16:creationId xmlns:a16="http://schemas.microsoft.com/office/drawing/2014/main" id="{C186EF3A-07D9-4B5A-8115-D31CC66E4910}"/>
              </a:ext>
            </a:extLst>
          </p:cNvPr>
          <p:cNvPicPr>
            <a:picLocks noChangeAspect="1"/>
          </p:cNvPicPr>
          <p:nvPr/>
        </p:nvPicPr>
        <p:blipFill>
          <a:blip r:embed="rId4"/>
          <a:stretch>
            <a:fillRect/>
          </a:stretch>
        </p:blipFill>
        <p:spPr>
          <a:xfrm>
            <a:off x="428175" y="190500"/>
            <a:ext cx="11658600" cy="6657595"/>
          </a:xfrm>
          <a:prstGeom prst="rect">
            <a:avLst/>
          </a:prstGeom>
        </p:spPr>
      </p:pic>
      <p:sp>
        <p:nvSpPr>
          <p:cNvPr id="24" name="TextBox 23">
            <a:extLst>
              <a:ext uri="{FF2B5EF4-FFF2-40B4-BE49-F238E27FC236}">
                <a16:creationId xmlns:a16="http://schemas.microsoft.com/office/drawing/2014/main" id="{23DDE315-100F-4B1D-B7BE-8B1B618FBD46}"/>
              </a:ext>
            </a:extLst>
          </p:cNvPr>
          <p:cNvSpPr txBox="1"/>
          <p:nvPr/>
        </p:nvSpPr>
        <p:spPr>
          <a:xfrm>
            <a:off x="838200" y="315143"/>
            <a:ext cx="12115140" cy="707886"/>
          </a:xfrm>
          <a:prstGeom prst="rect">
            <a:avLst/>
          </a:prstGeom>
          <a:noFill/>
        </p:spPr>
        <p:txBody>
          <a:bodyPr wrap="square" rtlCol="0">
            <a:spAutoFit/>
          </a:bodyPr>
          <a:lstStyle/>
          <a:p>
            <a:r>
              <a:rPr lang="en-IN" sz="4000" b="1" dirty="0"/>
              <a:t>Marketing Campaign Data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6986853" y="2526700"/>
            <a:ext cx="3150657" cy="3549601"/>
          </a:xfrm>
          <a:prstGeom prst="rect">
            <a:avLst/>
          </a:prstGeom>
        </p:spPr>
      </p:pic>
      <p:sp>
        <p:nvSpPr>
          <p:cNvPr id="7" name="object 7"/>
          <p:cNvSpPr txBox="1">
            <a:spLocks noGrp="1"/>
          </p:cNvSpPr>
          <p:nvPr>
            <p:ph type="title"/>
          </p:nvPr>
        </p:nvSpPr>
        <p:spPr>
          <a:xfrm>
            <a:off x="676276" y="575055"/>
            <a:ext cx="5794692"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rPr>
              <a:t>P</a:t>
            </a:r>
            <a:r>
              <a:rPr sz="4250" b="1" spc="15" dirty="0">
                <a:solidFill>
                  <a:schemeClr val="tx1"/>
                </a:solidFill>
              </a:rPr>
              <a:t>ROB</a:t>
            </a:r>
            <a:r>
              <a:rPr sz="4250" b="1" spc="55" dirty="0">
                <a:solidFill>
                  <a:schemeClr val="tx1"/>
                </a:solidFill>
              </a:rPr>
              <a:t>L</a:t>
            </a:r>
            <a:r>
              <a:rPr sz="4250" b="1" spc="-20" dirty="0">
                <a:solidFill>
                  <a:schemeClr val="tx1"/>
                </a:solidFill>
              </a:rPr>
              <a:t>E</a:t>
            </a:r>
            <a:r>
              <a:rPr sz="4250" b="1" spc="20" dirty="0">
                <a:solidFill>
                  <a:schemeClr val="tx1"/>
                </a:solidFill>
              </a:rPr>
              <a:t>M</a:t>
            </a:r>
            <a:r>
              <a:rPr lang="en-IN" sz="4250" b="1" spc="20" dirty="0">
                <a:solidFill>
                  <a:schemeClr val="tx1"/>
                </a:solidFill>
              </a:rPr>
              <a:t> </a:t>
            </a:r>
            <a:r>
              <a:rPr sz="4250" b="1" spc="10" dirty="0">
                <a:solidFill>
                  <a:schemeClr val="tx1"/>
                </a:solidFill>
              </a:rPr>
              <a:t>S</a:t>
            </a:r>
            <a:r>
              <a:rPr sz="4250" b="1" spc="-370" dirty="0">
                <a:solidFill>
                  <a:schemeClr val="tx1"/>
                </a:solidFill>
              </a:rPr>
              <a:t>T</a:t>
            </a:r>
            <a:r>
              <a:rPr sz="4250" b="1" spc="-375" dirty="0">
                <a:solidFill>
                  <a:schemeClr val="tx1"/>
                </a:solidFill>
              </a:rPr>
              <a:t>A</a:t>
            </a:r>
            <a:r>
              <a:rPr sz="4250" b="1" spc="15" dirty="0">
                <a:solidFill>
                  <a:schemeClr val="tx1"/>
                </a:solidFill>
              </a:rPr>
              <a:t>T</a:t>
            </a:r>
            <a:r>
              <a:rPr sz="4250" b="1" spc="-10" dirty="0">
                <a:solidFill>
                  <a:schemeClr val="tx1"/>
                </a:solidFill>
              </a:rPr>
              <a:t>E</a:t>
            </a:r>
            <a:r>
              <a:rPr sz="4250" b="1" spc="-20" dirty="0">
                <a:solidFill>
                  <a:schemeClr val="tx1"/>
                </a:solidFill>
              </a:rPr>
              <a:t>ME</a:t>
            </a:r>
            <a:r>
              <a:rPr sz="4250" b="1" spc="10" dirty="0">
                <a:solidFill>
                  <a:schemeClr val="tx1"/>
                </a:solidFill>
              </a:rPr>
              <a:t>NT</a:t>
            </a:r>
            <a:endParaRPr sz="425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9" name="Picture 8">
            <a:extLst>
              <a:ext uri="{FF2B5EF4-FFF2-40B4-BE49-F238E27FC236}">
                <a16:creationId xmlns:a16="http://schemas.microsoft.com/office/drawing/2014/main" id="{7F3ACC99-0E0F-4C1C-956E-EA338A19CACC}"/>
              </a:ext>
            </a:extLst>
          </p:cNvPr>
          <p:cNvPicPr>
            <a:picLocks noChangeAspect="1"/>
          </p:cNvPicPr>
          <p:nvPr/>
        </p:nvPicPr>
        <p:blipFill>
          <a:blip r:embed="rId4"/>
          <a:stretch>
            <a:fillRect/>
          </a:stretch>
        </p:blipFill>
        <p:spPr>
          <a:xfrm>
            <a:off x="6741942" y="36342"/>
            <a:ext cx="5457092" cy="6858000"/>
          </a:xfrm>
          <a:prstGeom prst="rect">
            <a:avLst/>
          </a:prstGeom>
        </p:spPr>
      </p:pic>
      <p:sp>
        <p:nvSpPr>
          <p:cNvPr id="13" name="Rectangle 12">
            <a:extLst>
              <a:ext uri="{FF2B5EF4-FFF2-40B4-BE49-F238E27FC236}">
                <a16:creationId xmlns:a16="http://schemas.microsoft.com/office/drawing/2014/main" id="{1871716C-591B-4619-A70E-FCB15A6A0387}"/>
              </a:ext>
            </a:extLst>
          </p:cNvPr>
          <p:cNvSpPr/>
          <p:nvPr/>
        </p:nvSpPr>
        <p:spPr>
          <a:xfrm>
            <a:off x="921333" y="1482868"/>
            <a:ext cx="6096000" cy="3877985"/>
          </a:xfrm>
          <a:prstGeom prst="rect">
            <a:avLst/>
          </a:prstGeom>
        </p:spPr>
        <p:txBody>
          <a:bodyPr>
            <a:spAutoFit/>
          </a:bodyPr>
          <a:lstStyle/>
          <a:p>
            <a:pPr algn="just" fontAlgn="ctr"/>
            <a:r>
              <a:rPr lang="en-US" dirty="0"/>
              <a:t>A marketing campaign problem statement is a clear and concise description of a problem or issue that a company faces, and it's an important tool for ensuring that everyone working on a project knows what they need to address. A well-written problem statement should: </a:t>
            </a:r>
          </a:p>
          <a:p>
            <a:pPr algn="just" fontAlgn="ctr">
              <a:buFont typeface="Arial" panose="020B0604020202020204" pitchFamily="34" charset="0"/>
              <a:buChar char="•"/>
            </a:pPr>
            <a:r>
              <a:rPr lang="en-US" sz="2000" b="1" dirty="0">
                <a:solidFill>
                  <a:srgbClr val="001D35"/>
                </a:solidFill>
                <a:latin typeface="Google Sans"/>
              </a:rPr>
              <a:t>Identify the current state: Describe the current situation </a:t>
            </a:r>
          </a:p>
          <a:p>
            <a:pPr algn="just" fontAlgn="ctr">
              <a:buFont typeface="Arial" panose="020B0604020202020204" pitchFamily="34" charset="0"/>
              <a:buChar char="•"/>
            </a:pPr>
            <a:r>
              <a:rPr lang="en-US" sz="2000" b="1" dirty="0">
                <a:solidFill>
                  <a:srgbClr val="001D35"/>
                </a:solidFill>
                <a:latin typeface="Google Sans"/>
              </a:rPr>
              <a:t>Identify the desired future state: Describe what the desired outcome is </a:t>
            </a:r>
          </a:p>
          <a:p>
            <a:pPr algn="just" fontAlgn="ctr">
              <a:buFont typeface="Arial" panose="020B0604020202020204" pitchFamily="34" charset="0"/>
              <a:buChar char="•"/>
            </a:pPr>
            <a:r>
              <a:rPr lang="en-US" sz="2000" b="1" dirty="0">
                <a:solidFill>
                  <a:srgbClr val="001D35"/>
                </a:solidFill>
                <a:latin typeface="Google Sans"/>
              </a:rPr>
              <a:t>Identify the gap: Describe the gap between the current state and the desired future state </a:t>
            </a:r>
          </a:p>
          <a:p>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chemeClr val="tx1"/>
                </a:solidFill>
              </a:rPr>
              <a:t>PROJECT</a:t>
            </a:r>
            <a:r>
              <a:rPr lang="en-IN" sz="4250" b="1" spc="5" dirty="0">
                <a:solidFill>
                  <a:schemeClr val="tx1"/>
                </a:solidFill>
              </a:rPr>
              <a:t> </a:t>
            </a:r>
            <a:r>
              <a:rPr sz="4250" b="1" spc="-20" dirty="0">
                <a:solidFill>
                  <a:schemeClr val="tx1"/>
                </a:solidFill>
              </a:rPr>
              <a:t>OVERVIEW</a:t>
            </a:r>
            <a:endParaRPr sz="425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 Box 8"/>
          <p:cNvSpPr txBox="1"/>
          <p:nvPr/>
        </p:nvSpPr>
        <p:spPr>
          <a:xfrm>
            <a:off x="1371600" y="2286000"/>
            <a:ext cx="5407025" cy="3367405"/>
          </a:xfrm>
          <a:prstGeom prst="rect">
            <a:avLst/>
          </a:prstGeom>
        </p:spPr>
        <p:txBody>
          <a:bodyPr anchor="t" anchorCtr="0">
            <a:noAutofit/>
          </a:bodyPr>
          <a:lstStyle/>
          <a:p>
            <a:pPr marL="0" indent="0">
              <a:spcAft>
                <a:spcPts val="2200"/>
              </a:spcAft>
            </a:pPr>
            <a:r>
              <a:rPr lang="en-US"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1.</a:t>
            </a:r>
            <a:r>
              <a:rPr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campaign goals and how you’ll measure them</a:t>
            </a:r>
          </a:p>
          <a:p>
            <a:pPr marL="0" indent="0">
              <a:spcAft>
                <a:spcPts val="2200"/>
              </a:spcAft>
            </a:pPr>
            <a:r>
              <a:rPr lang="en-US"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2.</a:t>
            </a:r>
            <a:r>
              <a:rPr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your audience and what you know about them</a:t>
            </a:r>
          </a:p>
          <a:p>
            <a:pPr marL="0" indent="0">
              <a:spcAft>
                <a:spcPts val="2200"/>
              </a:spcAft>
            </a:pPr>
            <a:r>
              <a:rPr lang="en-US"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3.</a:t>
            </a:r>
            <a:r>
              <a:rPr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creative requirements and key messages</a:t>
            </a:r>
          </a:p>
          <a:p>
            <a:pPr marL="0" indent="0">
              <a:spcAft>
                <a:spcPts val="2200"/>
              </a:spcAft>
            </a:pPr>
            <a:r>
              <a:rPr lang="en-US"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4.</a:t>
            </a:r>
            <a:r>
              <a:rPr sz="2400" b="0" i="0">
                <a:ln/>
                <a:solidFill>
                  <a:schemeClr val="tx1"/>
                </a:solidFill>
                <a:effectLst>
                  <a:outerShdw blurRad="38100" dist="19050" dir="2700000" algn="tl" rotWithShape="0">
                    <a:schemeClr val="dk1">
                      <a:alpha val="40000"/>
                    </a:schemeClr>
                  </a:outerShdw>
                </a:effectLst>
                <a:latin typeface="Sitka Small" charset="0"/>
                <a:ea typeface="proxima-nova"/>
                <a:cs typeface="Sitka Small" charset="0"/>
              </a:rPr>
              <a:t>responsibilities across the team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1"/>
                </a:solidFill>
              </a:rPr>
              <a:t>W</a:t>
            </a:r>
            <a:r>
              <a:rPr sz="3200" b="1" spc="-20" dirty="0">
                <a:solidFill>
                  <a:schemeClr val="tx1"/>
                </a:solidFill>
              </a:rPr>
              <a:t>H</a:t>
            </a:r>
            <a:r>
              <a:rPr sz="3200" b="1" spc="20" dirty="0">
                <a:solidFill>
                  <a:schemeClr val="tx1"/>
                </a:solidFill>
              </a:rPr>
              <a:t>O</a:t>
            </a:r>
            <a:r>
              <a:rPr sz="3200" b="1" spc="-235" dirty="0">
                <a:solidFill>
                  <a:schemeClr val="tx1"/>
                </a:solidFill>
              </a:rPr>
              <a:t> </a:t>
            </a:r>
            <a:r>
              <a:rPr sz="3200" b="1" spc="-10" dirty="0">
                <a:solidFill>
                  <a:schemeClr val="tx1"/>
                </a:solidFill>
              </a:rPr>
              <a:t>AR</a:t>
            </a:r>
            <a:r>
              <a:rPr sz="3200" b="1" spc="15" dirty="0">
                <a:solidFill>
                  <a:schemeClr val="tx1"/>
                </a:solidFill>
              </a:rPr>
              <a:t>E</a:t>
            </a:r>
            <a:r>
              <a:rPr sz="3200" b="1" spc="-35" dirty="0">
                <a:solidFill>
                  <a:schemeClr val="tx1"/>
                </a:solidFill>
              </a:rPr>
              <a:t> </a:t>
            </a:r>
            <a:r>
              <a:rPr sz="3200" b="1" spc="-10" dirty="0">
                <a:solidFill>
                  <a:schemeClr val="tx1"/>
                </a:solidFill>
              </a:rPr>
              <a:t>T</a:t>
            </a:r>
            <a:r>
              <a:rPr sz="3200" b="1" spc="-15" dirty="0">
                <a:solidFill>
                  <a:schemeClr val="tx1"/>
                </a:solidFill>
              </a:rPr>
              <a:t>H</a:t>
            </a:r>
            <a:r>
              <a:rPr sz="3200" b="1" spc="15" dirty="0">
                <a:solidFill>
                  <a:schemeClr val="tx1"/>
                </a:solidFill>
              </a:rPr>
              <a:t>E</a:t>
            </a:r>
            <a:r>
              <a:rPr sz="3200" b="1" spc="-35" dirty="0">
                <a:solidFill>
                  <a:schemeClr val="tx1"/>
                </a:solidFill>
              </a:rPr>
              <a:t> </a:t>
            </a:r>
            <a:r>
              <a:rPr sz="3200" b="1" spc="-20" dirty="0">
                <a:solidFill>
                  <a:schemeClr val="tx1"/>
                </a:solidFill>
              </a:rPr>
              <a:t>E</a:t>
            </a:r>
            <a:r>
              <a:rPr sz="3200" b="1" spc="30" dirty="0">
                <a:solidFill>
                  <a:schemeClr val="tx1"/>
                </a:solidFill>
              </a:rPr>
              <a:t>N</a:t>
            </a:r>
            <a:r>
              <a:rPr sz="3200" b="1" spc="15" dirty="0">
                <a:solidFill>
                  <a:schemeClr val="tx1"/>
                </a:solidFill>
              </a:rPr>
              <a:t>D</a:t>
            </a:r>
            <a:r>
              <a:rPr sz="3200" b="1" spc="-45" dirty="0">
                <a:solidFill>
                  <a:schemeClr val="tx1"/>
                </a:solidFill>
              </a:rPr>
              <a:t> </a:t>
            </a:r>
            <a:r>
              <a:rPr sz="3200" b="1" dirty="0">
                <a:solidFill>
                  <a:schemeClr val="tx1"/>
                </a:solidFill>
              </a:rPr>
              <a:t>U</a:t>
            </a:r>
            <a:r>
              <a:rPr sz="3200" b="1" spc="10" dirty="0">
                <a:solidFill>
                  <a:schemeClr val="tx1"/>
                </a:solidFill>
              </a:rPr>
              <a:t>S</a:t>
            </a:r>
            <a:r>
              <a:rPr sz="3200" b="1" spc="-25" dirty="0">
                <a:solidFill>
                  <a:schemeClr val="tx1"/>
                </a:solidFill>
              </a:rPr>
              <a:t>E</a:t>
            </a:r>
            <a:r>
              <a:rPr sz="3200" b="1" spc="-10" dirty="0">
                <a:solidFill>
                  <a:schemeClr val="tx1"/>
                </a:solidFill>
              </a:rPr>
              <a:t>R</a:t>
            </a:r>
            <a:r>
              <a:rPr sz="3200" b="1" spc="5" dirty="0">
                <a:solidFill>
                  <a:schemeClr val="tx1"/>
                </a:solidFill>
              </a:rPr>
              <a:t>S?</a:t>
            </a:r>
            <a:endParaRPr sz="3200" b="1" dirty="0">
              <a:solidFill>
                <a:schemeClr val="tx1"/>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 Box 6"/>
          <p:cNvSpPr txBox="1"/>
          <p:nvPr/>
        </p:nvSpPr>
        <p:spPr>
          <a:xfrm>
            <a:off x="1272474" y="1820744"/>
            <a:ext cx="7696200" cy="3992245"/>
          </a:xfrm>
          <a:prstGeom prst="rect">
            <a:avLst/>
          </a:prstGeom>
        </p:spPr>
        <p:txBody>
          <a:bodyPr>
            <a:noAutofit/>
            <a:scene3d>
              <a:camera prst="orthographicFront"/>
              <a:lightRig rig="threePt" dir="t"/>
            </a:scene3d>
          </a:bodyPr>
          <a:lstStyle/>
          <a:p>
            <a:pPr marL="0" indent="0" algn="just"/>
            <a:r>
              <a:rPr lang="en-IN" b="1" i="0" dirty="0">
                <a:ln/>
                <a:solidFill>
                  <a:schemeClr val="tx1"/>
                </a:solidFill>
                <a:effectLst>
                  <a:outerShdw blurRad="38100" dist="19050" dir="2700000" algn="tl" rotWithShape="0">
                    <a:schemeClr val="dk1">
                      <a:alpha val="40000"/>
                    </a:schemeClr>
                  </a:outerShdw>
                </a:effectLst>
                <a:latin typeface="Sitka Small" charset="0"/>
                <a:ea typeface="Muli"/>
                <a:cs typeface="Sitka Small" charset="0"/>
              </a:rPr>
              <a:t>1.</a:t>
            </a:r>
            <a:r>
              <a:rPr b="1" i="0" dirty="0">
                <a:ln/>
                <a:solidFill>
                  <a:schemeClr val="tx1"/>
                </a:solidFill>
                <a:effectLst>
                  <a:outerShdw blurRad="38100" dist="19050" dir="2700000" algn="tl" rotWithShape="0">
                    <a:schemeClr val="dk1">
                      <a:alpha val="40000"/>
                    </a:schemeClr>
                  </a:outerShdw>
                </a:effectLst>
                <a:latin typeface="Sitka Small" charset="0"/>
                <a:ea typeface="Muli"/>
                <a:cs typeface="Sitka Small" charset="0"/>
              </a:rPr>
              <a:t>The end-user refers to the ultimate person who consumes a product or service. This term offers a sense of distinction between the individual who buys and makes use of goods or services, and the ones who design, develop, or manufacture the product</a:t>
            </a:r>
            <a:r>
              <a:rPr b="0" i="0" dirty="0">
                <a:ln/>
                <a:solidFill>
                  <a:schemeClr val="tx1"/>
                </a:solidFill>
                <a:effectLst>
                  <a:outerShdw blurRad="38100" dist="19050" dir="2700000" algn="tl" rotWithShape="0">
                    <a:schemeClr val="dk1">
                      <a:alpha val="40000"/>
                    </a:schemeClr>
                  </a:outerShdw>
                </a:effectLst>
                <a:latin typeface="Sitka Small" charset="0"/>
                <a:ea typeface="Muli"/>
                <a:cs typeface="Sitka Small" charset="0"/>
              </a:rPr>
              <a:t>.</a:t>
            </a:r>
            <a:endParaRPr lang="en-IN" b="0" i="0" dirty="0">
              <a:ln/>
              <a:solidFill>
                <a:schemeClr val="tx1"/>
              </a:solidFill>
              <a:effectLst>
                <a:outerShdw blurRad="38100" dist="19050" dir="2700000" algn="tl" rotWithShape="0">
                  <a:schemeClr val="dk1">
                    <a:alpha val="40000"/>
                  </a:schemeClr>
                </a:outerShdw>
              </a:effectLst>
              <a:latin typeface="Sitka Small" charset="0"/>
              <a:ea typeface="Muli"/>
              <a:cs typeface="Sitka Small" charset="0"/>
            </a:endParaRPr>
          </a:p>
          <a:p>
            <a:pPr marL="0" indent="0" algn="just"/>
            <a:endParaRPr lang="en-IN" dirty="0">
              <a:ln/>
              <a:effectLst>
                <a:outerShdw blurRad="38100" dist="19050" dir="2700000" algn="tl" rotWithShape="0">
                  <a:schemeClr val="dk1">
                    <a:alpha val="40000"/>
                  </a:schemeClr>
                </a:outerShdw>
              </a:effectLst>
              <a:latin typeface="Sitka Small" charset="0"/>
              <a:ea typeface="Muli"/>
              <a:cs typeface="Sitka Small" charset="0"/>
            </a:endParaRPr>
          </a:p>
          <a:p>
            <a:pPr marL="0" indent="0" algn="just"/>
            <a:r>
              <a:rPr lang="en-IN" b="1" i="0" dirty="0">
                <a:ln/>
                <a:solidFill>
                  <a:schemeClr val="tx1"/>
                </a:solidFill>
                <a:effectLst>
                  <a:outerShdw blurRad="38100" dist="19050" dir="2700000" algn="tl" rotWithShape="0">
                    <a:schemeClr val="dk1">
                      <a:alpha val="40000"/>
                    </a:schemeClr>
                  </a:outerShdw>
                </a:effectLst>
                <a:latin typeface="Sitka Small" charset="0"/>
                <a:ea typeface="Muli"/>
                <a:cs typeface="Sitka Small" charset="0"/>
              </a:rPr>
              <a:t>2.</a:t>
            </a:r>
            <a:r>
              <a:rPr b="1" i="0" dirty="0">
                <a:ln/>
                <a:solidFill>
                  <a:schemeClr val="tx1"/>
                </a:solidFill>
                <a:effectLst>
                  <a:outerShdw blurRad="38100" dist="19050" dir="2700000" algn="tl" rotWithShape="0">
                    <a:schemeClr val="dk1">
                      <a:alpha val="40000"/>
                    </a:schemeClr>
                  </a:outerShdw>
                </a:effectLst>
                <a:latin typeface="Sitka Small" charset="0"/>
                <a:ea typeface="Muli"/>
                <a:cs typeface="Sitka Small" charset="0"/>
              </a:rPr>
              <a:t>For developing an excellent product or service, the individuals who design, formulate, research, and promote the product or service should prioritize the preferences and needs of end-users, rather than their own.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9036" y="2962912"/>
            <a:ext cx="2881094" cy="3729207"/>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1"/>
                </a:solidFill>
              </a:rPr>
              <a:t>O</a:t>
            </a:r>
            <a:r>
              <a:rPr sz="3600" b="1" spc="25" dirty="0">
                <a:solidFill>
                  <a:schemeClr val="tx1"/>
                </a:solidFill>
              </a:rPr>
              <a:t>U</a:t>
            </a:r>
            <a:r>
              <a:rPr sz="3600" b="1" dirty="0">
                <a:solidFill>
                  <a:schemeClr val="tx1"/>
                </a:solidFill>
              </a:rPr>
              <a:t>R</a:t>
            </a:r>
            <a:r>
              <a:rPr sz="3600" b="1" spc="5" dirty="0">
                <a:solidFill>
                  <a:schemeClr val="tx1"/>
                </a:solidFill>
              </a:rPr>
              <a:t> </a:t>
            </a:r>
            <a:r>
              <a:rPr sz="3600" b="1" spc="25" dirty="0">
                <a:solidFill>
                  <a:schemeClr val="tx1"/>
                </a:solidFill>
              </a:rPr>
              <a:t>S</a:t>
            </a:r>
            <a:r>
              <a:rPr sz="3600" b="1" spc="10" dirty="0">
                <a:solidFill>
                  <a:schemeClr val="tx1"/>
                </a:solidFill>
              </a:rPr>
              <a:t>O</a:t>
            </a:r>
            <a:r>
              <a:rPr sz="3600" b="1" spc="25" dirty="0">
                <a:solidFill>
                  <a:schemeClr val="tx1"/>
                </a:solidFill>
              </a:rPr>
              <a:t>LU</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r>
              <a:rPr sz="3600" b="1" spc="-345" dirty="0">
                <a:solidFill>
                  <a:schemeClr val="tx1"/>
                </a:solidFill>
              </a:rPr>
              <a:t> </a:t>
            </a:r>
            <a:r>
              <a:rPr sz="3600" b="1" spc="-35" dirty="0">
                <a:solidFill>
                  <a:schemeClr val="tx1"/>
                </a:solidFill>
              </a:rPr>
              <a:t>A</a:t>
            </a:r>
            <a:r>
              <a:rPr sz="3600" b="1" spc="-5" dirty="0">
                <a:solidFill>
                  <a:schemeClr val="tx1"/>
                </a:solidFill>
              </a:rPr>
              <a:t>N</a:t>
            </a:r>
            <a:r>
              <a:rPr sz="3600" b="1" dirty="0">
                <a:solidFill>
                  <a:schemeClr val="tx1"/>
                </a:solidFill>
              </a:rPr>
              <a:t>D</a:t>
            </a:r>
            <a:r>
              <a:rPr sz="3600" b="1" spc="35" dirty="0">
                <a:solidFill>
                  <a:schemeClr val="tx1"/>
                </a:solidFill>
              </a:rPr>
              <a:t> </a:t>
            </a:r>
            <a:r>
              <a:rPr sz="3600" b="1" spc="-30" dirty="0">
                <a:solidFill>
                  <a:schemeClr val="tx1"/>
                </a:solidFill>
              </a:rPr>
              <a:t>I</a:t>
            </a:r>
            <a:r>
              <a:rPr sz="3600" b="1" spc="-35" dirty="0">
                <a:solidFill>
                  <a:schemeClr val="tx1"/>
                </a:solidFill>
              </a:rPr>
              <a:t>T</a:t>
            </a:r>
            <a:r>
              <a:rPr sz="3600" b="1" dirty="0">
                <a:solidFill>
                  <a:schemeClr val="tx1"/>
                </a:solidFill>
              </a:rPr>
              <a:t>S</a:t>
            </a:r>
            <a:r>
              <a:rPr sz="3600" b="1" spc="60" dirty="0">
                <a:solidFill>
                  <a:schemeClr val="tx1"/>
                </a:solidFill>
              </a:rPr>
              <a:t> </a:t>
            </a:r>
            <a:r>
              <a:rPr sz="3600" b="1" spc="-295" dirty="0">
                <a:solidFill>
                  <a:schemeClr val="tx1"/>
                </a:solidFill>
              </a:rPr>
              <a:t>V</a:t>
            </a:r>
            <a:r>
              <a:rPr sz="3600" b="1" spc="-35" dirty="0">
                <a:solidFill>
                  <a:schemeClr val="tx1"/>
                </a:solidFill>
              </a:rPr>
              <a:t>A</a:t>
            </a:r>
            <a:r>
              <a:rPr sz="3600" b="1" spc="25" dirty="0">
                <a:solidFill>
                  <a:schemeClr val="tx1"/>
                </a:solidFill>
              </a:rPr>
              <a:t>LU</a:t>
            </a:r>
            <a:r>
              <a:rPr sz="3600" b="1" dirty="0">
                <a:solidFill>
                  <a:schemeClr val="tx1"/>
                </a:solidFill>
              </a:rPr>
              <a:t>E</a:t>
            </a:r>
            <a:r>
              <a:rPr sz="3600" b="1" spc="-65" dirty="0">
                <a:solidFill>
                  <a:schemeClr val="tx1"/>
                </a:solidFill>
              </a:rPr>
              <a:t> </a:t>
            </a:r>
            <a:r>
              <a:rPr sz="3600" b="1" spc="-15" dirty="0">
                <a:solidFill>
                  <a:schemeClr val="tx1"/>
                </a:solidFill>
              </a:rPr>
              <a:t>P</a:t>
            </a:r>
            <a:r>
              <a:rPr sz="3600" b="1" spc="-30" dirty="0">
                <a:solidFill>
                  <a:schemeClr val="tx1"/>
                </a:solidFill>
              </a:rPr>
              <a:t>R</a:t>
            </a:r>
            <a:r>
              <a:rPr sz="3600" b="1" spc="10" dirty="0">
                <a:solidFill>
                  <a:schemeClr val="tx1"/>
                </a:solidFill>
              </a:rPr>
              <a:t>O</a:t>
            </a:r>
            <a:r>
              <a:rPr sz="3600" b="1" spc="-15" dirty="0">
                <a:solidFill>
                  <a:schemeClr val="tx1"/>
                </a:solidFill>
              </a:rPr>
              <a:t>P</a:t>
            </a:r>
            <a:r>
              <a:rPr sz="3600" b="1" spc="10" dirty="0">
                <a:solidFill>
                  <a:schemeClr val="tx1"/>
                </a:solidFill>
              </a:rPr>
              <a:t>O</a:t>
            </a:r>
            <a:r>
              <a:rPr sz="3600" b="1" spc="25" dirty="0">
                <a:solidFill>
                  <a:schemeClr val="tx1"/>
                </a:solidFill>
              </a:rPr>
              <a:t>S</a:t>
            </a:r>
            <a:r>
              <a:rPr sz="3600" b="1" spc="-30" dirty="0">
                <a:solidFill>
                  <a:schemeClr val="tx1"/>
                </a:solidFill>
              </a:rPr>
              <a:t>I</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8" name="Text Box 7"/>
          <p:cNvSpPr txBox="1"/>
          <p:nvPr/>
        </p:nvSpPr>
        <p:spPr>
          <a:xfrm>
            <a:off x="3352800" y="1905000"/>
            <a:ext cx="6765290" cy="1631216"/>
          </a:xfrm>
          <a:prstGeom prst="rect">
            <a:avLst/>
          </a:prstGeom>
        </p:spPr>
        <p:txBody>
          <a:bodyPr wrap="square">
            <a:spAutoFit/>
          </a:bodyPr>
          <a:lstStyle/>
          <a:p>
            <a:pPr marL="0" indent="0"/>
            <a:r>
              <a:rPr sz="2000" b="0" i="0" dirty="0">
                <a:ln/>
                <a:solidFill>
                  <a:schemeClr val="tx1"/>
                </a:solidFill>
                <a:effectLst>
                  <a:outerShdw blurRad="38100" dist="19050" dir="2700000" algn="tl" rotWithShape="0">
                    <a:schemeClr val="dk1">
                      <a:alpha val="40000"/>
                    </a:schemeClr>
                  </a:outerShdw>
                </a:effectLst>
                <a:latin typeface="Sitka Small" charset="0"/>
                <a:ea typeface="SourceSansPro"/>
                <a:cs typeface="Sitka Small" charset="0"/>
              </a:rPr>
              <a:t>A value proposition in marketing is a concise statement of the benefits that a company is delivering to customers who buy its products or services. It serves as a declaration of intent, both inside the company and in the marketplace.</a:t>
            </a:r>
            <a:endParaRPr lang="en-IN" sz="2000" b="0" i="0" dirty="0">
              <a:ln/>
              <a:solidFill>
                <a:schemeClr val="tx1"/>
              </a:solidFill>
              <a:effectLst>
                <a:outerShdw blurRad="38100" dist="19050" dir="2700000" algn="tl" rotWithShape="0">
                  <a:schemeClr val="dk1">
                    <a:alpha val="40000"/>
                  </a:schemeClr>
                </a:outerShdw>
              </a:effectLst>
              <a:latin typeface="Sitka Small" charset="0"/>
              <a:ea typeface="SourceSansPro"/>
              <a:cs typeface="Sitka Small" charset="0"/>
            </a:endParaRPr>
          </a:p>
        </p:txBody>
      </p:sp>
      <p:sp>
        <p:nvSpPr>
          <p:cNvPr id="10" name="Rectangle 9">
            <a:extLst>
              <a:ext uri="{FF2B5EF4-FFF2-40B4-BE49-F238E27FC236}">
                <a16:creationId xmlns:a16="http://schemas.microsoft.com/office/drawing/2014/main" id="{67EE6555-0356-4455-9558-4BFFF7E36193}"/>
              </a:ext>
            </a:extLst>
          </p:cNvPr>
          <p:cNvSpPr/>
          <p:nvPr/>
        </p:nvSpPr>
        <p:spPr>
          <a:xfrm>
            <a:off x="3495383" y="3511469"/>
            <a:ext cx="6096000" cy="3170099"/>
          </a:xfrm>
          <a:prstGeom prst="rect">
            <a:avLst/>
          </a:prstGeom>
        </p:spPr>
        <p:txBody>
          <a:bodyPr>
            <a:spAutoFit/>
          </a:bodyPr>
          <a:lstStyle/>
          <a:p>
            <a:pPr algn="just" fontAlgn="ctr"/>
            <a:r>
              <a:rPr lang="en-US" sz="2000" b="1" i="1" dirty="0">
                <a:latin typeface="Google Sans"/>
              </a:rPr>
              <a:t>Here are some tips for writing a value proposition</a:t>
            </a:r>
            <a:r>
              <a:rPr lang="en-US" sz="2000" i="1" dirty="0">
                <a:solidFill>
                  <a:srgbClr val="001D35"/>
                </a:solidFill>
                <a:latin typeface="Google Sans"/>
              </a:rPr>
              <a:t>: </a:t>
            </a:r>
          </a:p>
          <a:p>
            <a:pPr algn="just" fontAlgn="ctr">
              <a:buFont typeface="Arial" panose="020B0604020202020204" pitchFamily="34" charset="0"/>
              <a:buChar char="•"/>
            </a:pPr>
            <a:r>
              <a:rPr lang="en-US" sz="2000" i="1" dirty="0">
                <a:solidFill>
                  <a:srgbClr val="001D35"/>
                </a:solidFill>
                <a:latin typeface="Google Sans"/>
              </a:rPr>
              <a:t>Be clear and concise: Focus on the main points and communicate them clearly. </a:t>
            </a:r>
          </a:p>
          <a:p>
            <a:pPr algn="just" fontAlgn="ctr">
              <a:buFont typeface="Arial" panose="020B0604020202020204" pitchFamily="34" charset="0"/>
              <a:buChar char="•"/>
            </a:pPr>
            <a:r>
              <a:rPr lang="en-US" sz="2000" i="1" dirty="0">
                <a:solidFill>
                  <a:srgbClr val="001D35"/>
                </a:solidFill>
                <a:latin typeface="Google Sans"/>
              </a:rPr>
              <a:t>Target the audience: Make sure the content speaks to the target audience. </a:t>
            </a:r>
          </a:p>
          <a:p>
            <a:pPr algn="just" fontAlgn="ctr">
              <a:buFont typeface="Arial" panose="020B0604020202020204" pitchFamily="34" charset="0"/>
              <a:buChar char="•"/>
            </a:pPr>
            <a:r>
              <a:rPr lang="en-US" sz="2000" i="1" dirty="0">
                <a:solidFill>
                  <a:srgbClr val="001D35"/>
                </a:solidFill>
                <a:latin typeface="Google Sans"/>
              </a:rPr>
              <a:t>Focus on benefits: Tell customers what they'll get, rather than just explaining the features. </a:t>
            </a:r>
          </a:p>
          <a:p>
            <a:pPr algn="just">
              <a:buFont typeface="Arial" panose="020B0604020202020204" pitchFamily="34" charset="0"/>
              <a:buChar char="•"/>
            </a:pPr>
            <a:r>
              <a:rPr lang="en-US" sz="2000" i="1" dirty="0">
                <a:solidFill>
                  <a:srgbClr val="001D35"/>
                </a:solidFill>
                <a:latin typeface="Google Sans"/>
              </a:rPr>
              <a:t>Avoid jargon: Interview customers to learn how they talk about the product and use that language in the messaging.</a:t>
            </a:r>
            <a:endParaRPr lang="en-US" sz="2000" b="0" i="1" dirty="0">
              <a:solidFill>
                <a:srgbClr val="001D35"/>
              </a:solidFill>
              <a:effectLst/>
              <a:latin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rPr>
              <a:t>Dataset Description</a:t>
            </a:r>
          </a:p>
        </p:txBody>
      </p:sp>
      <p:pic>
        <p:nvPicPr>
          <p:cNvPr id="3" name="Picture 2"/>
          <p:cNvPicPr>
            <a:picLocks noChangeAspect="1"/>
          </p:cNvPicPr>
          <p:nvPr/>
        </p:nvPicPr>
        <p:blipFill>
          <a:blip r:embed="rId2"/>
          <a:stretch>
            <a:fillRect/>
          </a:stretch>
        </p:blipFill>
        <p:spPr>
          <a:xfrm>
            <a:off x="1676400" y="1371600"/>
            <a:ext cx="8458200" cy="5391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66675" y="2971801"/>
            <a:ext cx="2314575" cy="3829048"/>
          </a:xfrm>
          <a:prstGeom prst="rect">
            <a:avLst/>
          </a:prstGeom>
        </p:spPr>
      </p:pic>
      <p:sp>
        <p:nvSpPr>
          <p:cNvPr id="7" name="object 7"/>
          <p:cNvSpPr txBox="1">
            <a:spLocks noGrp="1"/>
          </p:cNvSpPr>
          <p:nvPr>
            <p:ph type="title"/>
          </p:nvPr>
        </p:nvSpPr>
        <p:spPr>
          <a:xfrm>
            <a:off x="609600" y="42327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tx1"/>
                </a:solidFill>
              </a:rPr>
              <a:t>THE</a:t>
            </a:r>
            <a:r>
              <a:rPr sz="4250" spc="20" dirty="0">
                <a:solidFill>
                  <a:schemeClr val="tx1"/>
                </a:solidFill>
              </a:rPr>
              <a:t> </a:t>
            </a:r>
            <a:r>
              <a:rPr lang="en-US" sz="4250" spc="20" dirty="0">
                <a:solidFill>
                  <a:schemeClr val="tx1"/>
                </a:solidFill>
              </a:rPr>
              <a:t>"</a:t>
            </a:r>
            <a:r>
              <a:rPr sz="4250" spc="10" dirty="0">
                <a:solidFill>
                  <a:schemeClr val="tx1"/>
                </a:solidFill>
              </a:rPr>
              <a:t>WOW</a:t>
            </a:r>
            <a:r>
              <a:rPr lang="en-US" sz="4250" spc="10" dirty="0">
                <a:solidFill>
                  <a:schemeClr val="tx1"/>
                </a:solidFill>
              </a:rPr>
              <a:t>"</a:t>
            </a:r>
            <a:r>
              <a:rPr sz="4250" spc="85" dirty="0">
                <a:solidFill>
                  <a:schemeClr val="tx1"/>
                </a:solidFill>
              </a:rPr>
              <a:t> </a:t>
            </a:r>
            <a:r>
              <a:rPr sz="4250" spc="10" dirty="0">
                <a:solidFill>
                  <a:schemeClr val="tx1"/>
                </a:solidFill>
              </a:rPr>
              <a:t>IN</a:t>
            </a:r>
            <a:r>
              <a:rPr sz="4250" spc="-5" dirty="0">
                <a:solidFill>
                  <a:schemeClr val="tx1"/>
                </a:solidFill>
              </a:rPr>
              <a:t> </a:t>
            </a:r>
            <a:r>
              <a:rPr sz="4250" spc="15" dirty="0">
                <a:solidFill>
                  <a:schemeClr val="tx1"/>
                </a:solidFill>
              </a:rPr>
              <a:t>OUR</a:t>
            </a:r>
            <a:r>
              <a:rPr sz="4250" spc="-10" dirty="0">
                <a:solidFill>
                  <a:schemeClr val="tx1"/>
                </a:solidFill>
              </a:rPr>
              <a:t> </a:t>
            </a:r>
            <a:r>
              <a:rPr sz="4250" spc="20" dirty="0">
                <a:solidFill>
                  <a:schemeClr val="tx1"/>
                </a:solidFill>
              </a:rPr>
              <a:t>SOLUTION</a:t>
            </a:r>
            <a:endParaRPr sz="4250" dirty="0">
              <a:solidFill>
                <a:schemeClr val="tx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348547" y="1441446"/>
            <a:ext cx="9195435" cy="1696720"/>
          </a:xfrm>
          <a:prstGeom prst="rect">
            <a:avLst/>
          </a:prstGeom>
          <a:noFill/>
        </p:spPr>
        <p:txBody>
          <a:bodyPr wrap="square" rtlCol="0">
            <a:noAutofit/>
          </a:bodyPr>
          <a:lstStyle/>
          <a:p>
            <a:pPr algn="l">
              <a:buFont typeface="Arial" panose="020B0604020202020204" pitchFamily="34" charset="0"/>
              <a:buChar char="•"/>
            </a:pPr>
            <a:r>
              <a:rPr lang="en-US" sz="2000" b="0" i="0" dirty="0">
                <a:ln/>
                <a:solidFill>
                  <a:schemeClr val="tx1"/>
                </a:solidFill>
                <a:effectLst>
                  <a:outerShdw blurRad="38100" dist="19050" dir="2700000" algn="tl" rotWithShape="0">
                    <a:schemeClr val="dk1">
                      <a:alpha val="40000"/>
                    </a:schemeClr>
                  </a:outerShdw>
                </a:effectLst>
                <a:latin typeface="Sitka Small" charset="0"/>
                <a:cs typeface="Sitka Small" charset="0"/>
              </a:rPr>
              <a:t>Strategy: Help make the health care system easier to navigate, and show people that they can easily use health care in everyday occurrences with money savings, time savings, and finding care.</a:t>
            </a:r>
          </a:p>
        </p:txBody>
      </p:sp>
      <p:sp>
        <p:nvSpPr>
          <p:cNvPr id="10" name="Text Box 9"/>
          <p:cNvSpPr txBox="1"/>
          <p:nvPr/>
        </p:nvSpPr>
        <p:spPr>
          <a:xfrm>
            <a:off x="2438400" y="2849880"/>
            <a:ext cx="8938895" cy="1158240"/>
          </a:xfrm>
          <a:prstGeom prst="rect">
            <a:avLst/>
          </a:prstGeom>
        </p:spPr>
        <p:txBody>
          <a:bodyPr>
            <a:noAutofit/>
            <a:scene3d>
              <a:camera prst="orthographicFront"/>
              <a:lightRig rig="threePt" dir="t"/>
            </a:scene3d>
          </a:bodyPr>
          <a:lstStyle/>
          <a:p>
            <a:pPr marL="0" indent="0" fontAlgn="t"/>
            <a:r>
              <a:rPr sz="2000">
                <a:ln/>
                <a:solidFill>
                  <a:schemeClr val="tx1"/>
                </a:solidFill>
                <a:effectLst/>
                <a:latin typeface="Sitka Small" charset="0"/>
                <a:ea typeface="-apple-system"/>
                <a:cs typeface="Sitka Small" charset="0"/>
              </a:rPr>
              <a:t>Creative Direction: Connect with life instances that occur easily every day to show that health care is quite often about a simple every day occurrence like sunburn, and therefore everyone should know how to get care.</a:t>
            </a:r>
          </a:p>
        </p:txBody>
      </p:sp>
      <p:sp>
        <p:nvSpPr>
          <p:cNvPr id="11" name="Text Box 10"/>
          <p:cNvSpPr txBox="1"/>
          <p:nvPr/>
        </p:nvSpPr>
        <p:spPr>
          <a:xfrm>
            <a:off x="2495550" y="4458522"/>
            <a:ext cx="8558530" cy="1674495"/>
          </a:xfrm>
          <a:prstGeom prst="rect">
            <a:avLst/>
          </a:prstGeom>
        </p:spPr>
        <p:txBody>
          <a:bodyPr>
            <a:noAutofit/>
          </a:bodyPr>
          <a:lstStyle/>
          <a:p>
            <a:pPr marL="0" indent="0"/>
            <a:r>
              <a:rPr sz="2000" b="0" i="0" dirty="0">
                <a:latin typeface="Sitka Small" charset="0"/>
                <a:ea typeface="-apple-system"/>
                <a:cs typeface="Sitka Small" charset="0"/>
              </a:rPr>
              <a:t>Creative Solution: Use images that instantly connect with people (e.g. puppy nibbles, kid hitting piñata) and connect people with the realization that there are Medical Billing Codes for nearly everything like, "Adverse Effects of Work Environment." The codes exist because they’re used, which is a risk for everyone.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39</TotalTime>
  <Words>511</Words>
  <Application>Microsoft Office PowerPoint</Application>
  <PresentationFormat>Widescreen</PresentationFormat>
  <Paragraphs>63</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Google Sans</vt:lpstr>
      <vt:lpstr>Roboto</vt:lpstr>
      <vt:lpstr>Sitka Small</vt:lpstr>
      <vt:lpstr>Times New Roman</vt:lpstr>
      <vt:lpstr>Trebuchet MS</vt:lpstr>
      <vt:lpstr>Wingdings 3</vt:lpstr>
      <vt:lpstr>Facet</vt:lpstr>
      <vt:lpstr>Marketing Campaign Data Analysis using Excel  </vt:lpstr>
      <vt:lpstr>.</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18</cp:revision>
  <dcterms:created xsi:type="dcterms:W3CDTF">2024-03-29T15:07:00Z</dcterms:created>
  <dcterms:modified xsi:type="dcterms:W3CDTF">2024-09-19T13:35:48Z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D723279F9443413DBE70C8B4C397B473_13</vt:lpwstr>
  </property>
  <property fmtid="{D5CDD505-2E9C-101B-9397-08002B2CF9AE}" pid="5" name="KSOProductBuildVer">
    <vt:lpwstr>1033-12.2.0.17562</vt:lpwstr>
  </property>
</Properties>
</file>