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cda43ed8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cda43ed8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cda43e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cda43ed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cda43ed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cda43ed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cda43ed8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cda43ed8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cda43ed8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cda43ed8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cda43ed8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cda43ed8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cda43ed8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cda43ed8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cda43ed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cda43ed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da43ed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cda43ed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cda43ed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cda43ed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AlphaZero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Effects of a Deep Reinforcement Learning Model on the Chess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recent paper: variant evaluation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AlphaZero playing itself in chess, but with new rules</a:t>
            </a:r>
            <a:endParaRPr/>
          </a:p>
          <a:p>
            <a:pPr indent="-317500" lvl="1" marL="914400" rtl="0" algn="l">
              <a:spcBef>
                <a:spcPts val="0"/>
              </a:spcBef>
              <a:spcAft>
                <a:spcPts val="0"/>
              </a:spcAft>
              <a:buSzPts val="1400"/>
              <a:buChar char="○"/>
            </a:pPr>
            <a:r>
              <a:rPr lang="en"/>
              <a:t>Determine how balanced those rules are</a:t>
            </a:r>
            <a:endParaRPr/>
          </a:p>
          <a:p>
            <a:pPr indent="-342900" lvl="0" marL="457200" rtl="0" algn="l">
              <a:spcBef>
                <a:spcPts val="0"/>
              </a:spcBef>
              <a:spcAft>
                <a:spcPts val="0"/>
              </a:spcAft>
              <a:buSzPts val="1800"/>
              <a:buChar char="●"/>
            </a:pPr>
            <a:r>
              <a:rPr lang="en"/>
              <a:t>“An analytic comparison show that pieces are valued differently between variants, and that some variants are more decisive than classical chess.”</a:t>
            </a:r>
            <a:endParaRPr/>
          </a:p>
          <a:p>
            <a:pPr indent="-317500" lvl="1" marL="914400" rtl="0" algn="l">
              <a:spcBef>
                <a:spcPts val="0"/>
              </a:spcBef>
              <a:spcAft>
                <a:spcPts val="0"/>
              </a:spcAft>
              <a:buSzPts val="1400"/>
              <a:buChar char="○"/>
            </a:pPr>
            <a:r>
              <a:rPr lang="en"/>
              <a:t>Would be much harder to evaluate without intelligent system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prompt some discussion: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would be a possible “non-gamification” of AlphaZero? i.e. an application that is beneficial somewhere in society / industry</a:t>
            </a:r>
            <a:endParaRPr/>
          </a:p>
          <a:p>
            <a:pPr indent="-342900" lvl="0" marL="457200" rtl="0" algn="l">
              <a:spcBef>
                <a:spcPts val="0"/>
              </a:spcBef>
              <a:spcAft>
                <a:spcPts val="0"/>
              </a:spcAft>
              <a:buSzPts val="1800"/>
              <a:buAutoNum type="arabicPeriod"/>
            </a:pPr>
            <a:r>
              <a:rPr lang="en"/>
              <a:t>Training AlphaZero required extremely large amounts of compute, which researchers only had access to because they worked for Google. What would have to happen for these kinds of models to become usable to smaller organizations?</a:t>
            </a:r>
            <a:endParaRPr/>
          </a:p>
          <a:p>
            <a:pPr indent="-342900" lvl="0" marL="457200" rtl="0" algn="l">
              <a:spcBef>
                <a:spcPts val="0"/>
              </a:spcBef>
              <a:spcAft>
                <a:spcPts val="0"/>
              </a:spcAft>
              <a:buSzPts val="1800"/>
              <a:buAutoNum type="arabicPeriod"/>
            </a:pPr>
            <a:r>
              <a:rPr lang="en"/>
              <a:t>Does a deep RL model like AlphaZero threaten the “worth” of games such as chess, go, and checkers?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1996: IBM Deep Blue loses to world champion Garry Kasparov 2-4</a:t>
            </a:r>
            <a:endParaRPr/>
          </a:p>
          <a:p>
            <a:pPr indent="-342900" lvl="0" marL="457200" rtl="0" algn="l">
              <a:spcBef>
                <a:spcPts val="0"/>
              </a:spcBef>
              <a:spcAft>
                <a:spcPts val="0"/>
              </a:spcAft>
              <a:buSzPts val="1800"/>
              <a:buChar char="●"/>
            </a:pPr>
            <a:r>
              <a:rPr lang="en"/>
              <a:t>1997: IBM Deep Blue defeats Kasparov 3.5-2.5</a:t>
            </a:r>
            <a:endParaRPr/>
          </a:p>
          <a:p>
            <a:pPr indent="-342900" lvl="0" marL="457200" rtl="0" algn="l">
              <a:spcBef>
                <a:spcPts val="0"/>
              </a:spcBef>
              <a:spcAft>
                <a:spcPts val="0"/>
              </a:spcAft>
              <a:buSzPts val="1800"/>
              <a:buChar char="●"/>
            </a:pPr>
            <a:r>
              <a:rPr lang="en"/>
              <a:t>2002: Deep Fritz draws world champion Vladimir Kramnik 4-4</a:t>
            </a:r>
            <a:endParaRPr/>
          </a:p>
          <a:p>
            <a:pPr indent="-342900" lvl="0" marL="457200" rtl="0" algn="l">
              <a:spcBef>
                <a:spcPts val="0"/>
              </a:spcBef>
              <a:spcAft>
                <a:spcPts val="0"/>
              </a:spcAft>
              <a:buSzPts val="1800"/>
              <a:buChar char="●"/>
            </a:pPr>
            <a:r>
              <a:rPr lang="en"/>
              <a:t>2006: Deep Fritz defeats Kramnik 4-2</a:t>
            </a:r>
            <a:endParaRPr/>
          </a:p>
          <a:p>
            <a:pPr indent="-317500" lvl="1" marL="914400" rtl="0" algn="l">
              <a:spcBef>
                <a:spcPts val="0"/>
              </a:spcBef>
              <a:spcAft>
                <a:spcPts val="0"/>
              </a:spcAft>
              <a:buSzPts val="1400"/>
              <a:buChar char="○"/>
            </a:pPr>
            <a:r>
              <a:rPr lang="en"/>
              <a:t>Around this point, chess engines become insurmountable for human masters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2017: AlphaZero plays a match against top chess engine Stockfish 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Pre-AlphaZero chess engines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Brute force search</a:t>
            </a:r>
            <a:endParaRPr/>
          </a:p>
          <a:p>
            <a:pPr indent="-317500" lvl="1" marL="914400" rtl="0" algn="l">
              <a:spcBef>
                <a:spcPts val="0"/>
              </a:spcBef>
              <a:spcAft>
                <a:spcPts val="0"/>
              </a:spcAft>
              <a:buSzPts val="1400"/>
              <a:buChar char="○"/>
            </a:pPr>
            <a:r>
              <a:rPr lang="en"/>
              <a:t>Evaluate all possible positions and score them for advantage</a:t>
            </a:r>
            <a:endParaRPr/>
          </a:p>
          <a:p>
            <a:pPr indent="-317500" lvl="1" marL="914400" rtl="0" algn="l">
              <a:spcBef>
                <a:spcPts val="0"/>
              </a:spcBef>
              <a:spcAft>
                <a:spcPts val="0"/>
              </a:spcAft>
              <a:buSzPts val="1400"/>
              <a:buChar char="○"/>
            </a:pPr>
            <a:r>
              <a:rPr lang="en"/>
              <a:t>Make the move that is most advantageous</a:t>
            </a:r>
            <a:endParaRPr/>
          </a:p>
          <a:p>
            <a:pPr indent="-342900" lvl="0" marL="457200" rtl="0" algn="l">
              <a:spcBef>
                <a:spcPts val="0"/>
              </a:spcBef>
              <a:spcAft>
                <a:spcPts val="0"/>
              </a:spcAft>
              <a:buSzPts val="1800"/>
              <a:buChar char="●"/>
            </a:pPr>
            <a:r>
              <a:rPr lang="en"/>
              <a:t>Opening / endgame tables</a:t>
            </a:r>
            <a:endParaRPr/>
          </a:p>
          <a:p>
            <a:pPr indent="-342900" lvl="0" marL="457200" rtl="0" algn="l">
              <a:spcBef>
                <a:spcPts val="0"/>
              </a:spcBef>
              <a:spcAft>
                <a:spcPts val="0"/>
              </a:spcAft>
              <a:buSzPts val="1800"/>
              <a:buChar char="●"/>
            </a:pPr>
            <a:r>
              <a:rPr lang="en"/>
              <a:t>Some optimizations possible to improve 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AlphaZero different?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 </a:t>
            </a:r>
            <a:r>
              <a:rPr b="1" lang="en"/>
              <a:t>deep reinforcement learning</a:t>
            </a:r>
            <a:endParaRPr b="1"/>
          </a:p>
          <a:p>
            <a:pPr indent="-342900" lvl="0" marL="457200" rtl="0" algn="l">
              <a:spcBef>
                <a:spcPts val="0"/>
              </a:spcBef>
              <a:spcAft>
                <a:spcPts val="0"/>
              </a:spcAft>
              <a:buSzPts val="1800"/>
              <a:buChar char="●"/>
            </a:pPr>
            <a:r>
              <a:rPr lang="en"/>
              <a:t>Agent in an environment </a:t>
            </a:r>
            <a:r>
              <a:rPr b="1" lang="en"/>
              <a:t>reinforces</a:t>
            </a:r>
            <a:r>
              <a:rPr lang="en"/>
              <a:t> positive behavior with rewards and eventually</a:t>
            </a:r>
            <a:endParaRPr/>
          </a:p>
          <a:p>
            <a:pPr indent="-342900" lvl="0" marL="457200" rtl="0" algn="l">
              <a:spcBef>
                <a:spcPts val="0"/>
              </a:spcBef>
              <a:spcAft>
                <a:spcPts val="0"/>
              </a:spcAft>
              <a:buSzPts val="1800"/>
              <a:buChar char="●"/>
            </a:pPr>
            <a:r>
              <a:rPr lang="en"/>
              <a:t>Trained against itself for 24 hours</a:t>
            </a:r>
            <a:endParaRPr/>
          </a:p>
          <a:p>
            <a:pPr indent="-317500" lvl="1" marL="914400" rtl="0" algn="l">
              <a:spcBef>
                <a:spcPts val="0"/>
              </a:spcBef>
              <a:spcAft>
                <a:spcPts val="0"/>
              </a:spcAft>
              <a:buSzPts val="1400"/>
              <a:buChar char="○"/>
            </a:pPr>
            <a:r>
              <a:rPr lang="en"/>
              <a:t>“Training proceeded for 700,000 steps (mini-batches of size 4,096) starting from randomly initialised parameters, using 5,000 first-generation TPUs (15) to generate self-play games and 64 second-generation TPUs to train the neural networks.”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4995803" y="436700"/>
            <a:ext cx="3507472" cy="3540374"/>
          </a:xfrm>
          <a:prstGeom prst="rect">
            <a:avLst/>
          </a:prstGeom>
          <a:noFill/>
          <a:ln>
            <a:noFill/>
          </a:ln>
        </p:spPr>
      </p:pic>
      <p:pic>
        <p:nvPicPr>
          <p:cNvPr id="79" name="Google Shape;79;p17"/>
          <p:cNvPicPr preferRelativeResize="0"/>
          <p:nvPr/>
        </p:nvPicPr>
        <p:blipFill>
          <a:blip r:embed="rId4">
            <a:alphaModFix/>
          </a:blip>
          <a:stretch>
            <a:fillRect/>
          </a:stretch>
        </p:blipFill>
        <p:spPr>
          <a:xfrm>
            <a:off x="694375" y="449050"/>
            <a:ext cx="3507480" cy="3515685"/>
          </a:xfrm>
          <a:prstGeom prst="rect">
            <a:avLst/>
          </a:prstGeom>
          <a:noFill/>
          <a:ln>
            <a:noFill/>
          </a:ln>
        </p:spPr>
      </p:pic>
      <p:sp>
        <p:nvSpPr>
          <p:cNvPr id="80" name="Google Shape;80;p17"/>
          <p:cNvSpPr txBox="1"/>
          <p:nvPr>
            <p:ph idx="1" type="body"/>
          </p:nvPr>
        </p:nvSpPr>
        <p:spPr>
          <a:xfrm>
            <a:off x="311700" y="4230575"/>
            <a:ext cx="5998800" cy="60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to recapture?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Neglecting principle of king safety for center control</a:t>
            </a:r>
            <a:endParaRPr/>
          </a:p>
        </p:txBody>
      </p:sp>
      <p:pic>
        <p:nvPicPr>
          <p:cNvPr id="86" name="Google Shape;86;p18"/>
          <p:cNvPicPr preferRelativeResize="0"/>
          <p:nvPr/>
        </p:nvPicPr>
        <p:blipFill>
          <a:blip r:embed="rId3">
            <a:alphaModFix/>
          </a:blip>
          <a:stretch>
            <a:fillRect/>
          </a:stretch>
        </p:blipFill>
        <p:spPr>
          <a:xfrm>
            <a:off x="2625013" y="189050"/>
            <a:ext cx="3893968" cy="3925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3980200" y="225650"/>
            <a:ext cx="3261950" cy="3265739"/>
          </a:xfrm>
          <a:prstGeom prst="rect">
            <a:avLst/>
          </a:prstGeom>
          <a:noFill/>
          <a:ln>
            <a:noFill/>
          </a:ln>
        </p:spPr>
      </p:pic>
      <p:sp>
        <p:nvSpPr>
          <p:cNvPr id="92" name="Google Shape;92;p1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Restricting enemy pieces’ movement</a:t>
            </a:r>
            <a:endParaRPr/>
          </a:p>
        </p:txBody>
      </p:sp>
      <p:pic>
        <p:nvPicPr>
          <p:cNvPr id="93" name="Google Shape;93;p19"/>
          <p:cNvPicPr preferRelativeResize="0"/>
          <p:nvPr/>
        </p:nvPicPr>
        <p:blipFill>
          <a:blip r:embed="rId4">
            <a:alphaModFix/>
          </a:blip>
          <a:stretch>
            <a:fillRect/>
          </a:stretch>
        </p:blipFill>
        <p:spPr>
          <a:xfrm>
            <a:off x="482100" y="225650"/>
            <a:ext cx="3261950" cy="326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Restricting enemy pieces’ movement</a:t>
            </a:r>
            <a:endParaRPr/>
          </a:p>
        </p:txBody>
      </p:sp>
      <p:pic>
        <p:nvPicPr>
          <p:cNvPr id="99" name="Google Shape;99;p20"/>
          <p:cNvPicPr preferRelativeResize="0"/>
          <p:nvPr/>
        </p:nvPicPr>
        <p:blipFill>
          <a:blip r:embed="rId3">
            <a:alphaModFix/>
          </a:blip>
          <a:stretch>
            <a:fillRect/>
          </a:stretch>
        </p:blipFill>
        <p:spPr>
          <a:xfrm>
            <a:off x="3853950" y="367075"/>
            <a:ext cx="3217026" cy="3228250"/>
          </a:xfrm>
          <a:prstGeom prst="rect">
            <a:avLst/>
          </a:prstGeom>
          <a:noFill/>
          <a:ln>
            <a:noFill/>
          </a:ln>
        </p:spPr>
      </p:pic>
      <p:pic>
        <p:nvPicPr>
          <p:cNvPr id="100" name="Google Shape;100;p20"/>
          <p:cNvPicPr preferRelativeResize="0"/>
          <p:nvPr/>
        </p:nvPicPr>
        <p:blipFill>
          <a:blip r:embed="rId4">
            <a:alphaModFix/>
          </a:blip>
          <a:stretch>
            <a:fillRect/>
          </a:stretch>
        </p:blipFill>
        <p:spPr>
          <a:xfrm>
            <a:off x="311700" y="367075"/>
            <a:ext cx="3217026" cy="32282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Stockfish 8 looks at 70,000,000 positions per second</a:t>
            </a:r>
            <a:endParaRPr/>
          </a:p>
          <a:p>
            <a:pPr indent="-342900" lvl="0" marL="457200" rtl="0" algn="l">
              <a:spcBef>
                <a:spcPts val="0"/>
              </a:spcBef>
              <a:spcAft>
                <a:spcPts val="0"/>
              </a:spcAft>
              <a:buSzPts val="1800"/>
              <a:buChar char="●"/>
            </a:pPr>
            <a:r>
              <a:rPr lang="en"/>
              <a:t>AlphaZero: 80,000 positions per second</a:t>
            </a:r>
            <a:endParaRPr/>
          </a:p>
          <a:p>
            <a:pPr indent="-342900" lvl="0" marL="457200" rtl="0" algn="l">
              <a:spcBef>
                <a:spcPts val="0"/>
              </a:spcBef>
              <a:spcAft>
                <a:spcPts val="0"/>
              </a:spcAft>
              <a:buSzPts val="1800"/>
              <a:buChar char="●"/>
            </a:pPr>
            <a:r>
              <a:rPr lang="en"/>
              <a:t>Yet AlphaZero won the match</a:t>
            </a:r>
            <a:endParaRPr/>
          </a:p>
          <a:p>
            <a:pPr indent="-317500" lvl="1" marL="914400" rtl="0" algn="l">
              <a:spcBef>
                <a:spcPts val="0"/>
              </a:spcBef>
              <a:spcAft>
                <a:spcPts val="0"/>
              </a:spcAft>
              <a:buSzPts val="1400"/>
              <a:buChar char="○"/>
            </a:pPr>
            <a:r>
              <a:rPr lang="en"/>
              <a:t>28 wins, 72 draws, 0 losses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result was disputed by some in the chess community</a:t>
            </a:r>
            <a:endParaRPr/>
          </a:p>
          <a:p>
            <a:pPr indent="-317500" lvl="1" marL="914400" rtl="0" algn="l">
              <a:spcBef>
                <a:spcPts val="0"/>
              </a:spcBef>
              <a:spcAft>
                <a:spcPts val="0"/>
              </a:spcAft>
              <a:buSzPts val="1400"/>
              <a:buChar char="○"/>
            </a:pPr>
            <a:r>
              <a:rPr lang="en"/>
              <a:t>Rematch one year later: 155 wins, 839 draws, 6 losses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