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17f4dd2a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17f4dd2a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17f4dd2a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17f4dd2a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17f4dd2a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17f4dd2a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17f4dd2a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17f4dd2a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17f4dd2a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17f4dd2a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17f4dd2a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17f4dd2a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17f4dd2a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17f4dd2a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17f4dd2a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17f4dd2a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17f4dd2a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17f4dd2a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17f4dd2a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17f4dd2a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57af7270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57af7270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17f4dd2a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17f4dd2a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17f4dd2a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17f4dd2a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17f4dd2a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17f4dd2a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17f4dd2a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17f4dd2a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17f4dd2a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17f4dd2a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17f4dd2a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17f4dd2a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17f4dd2a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17f4dd2a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17f4dd2a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17f4dd2a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57af7270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957af7270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57af7270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57af7270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57af7270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57af7270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57af7270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57af7270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57af7270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57af7270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17f4dd2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17f4dd2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57af7270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57af7270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57af7270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57af7270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57af7270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57af7270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17f4dd2a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17f4dd2a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maiz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rgbClr val="FFDA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946950" y="754875"/>
            <a:ext cx="7250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b="0" sz="52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946950" y="2910325"/>
            <a:ext cx="7250100" cy="15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B36"/>
              </a:buClr>
              <a:buSzPts val="2000"/>
              <a:buFont typeface="Open Sans"/>
              <a:buNone/>
              <a:defRPr sz="2000">
                <a:solidFill>
                  <a:srgbClr val="212B3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290508" y="4445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637381"/>
                </a:solidFill>
              </a:defRPr>
            </a:lvl1pPr>
            <a:lvl2pPr lvl="1">
              <a:buNone/>
              <a:defRPr>
                <a:solidFill>
                  <a:srgbClr val="637381"/>
                </a:solidFill>
              </a:defRPr>
            </a:lvl2pPr>
            <a:lvl3pPr lvl="2">
              <a:buNone/>
              <a:defRPr>
                <a:solidFill>
                  <a:srgbClr val="637381"/>
                </a:solidFill>
              </a:defRPr>
            </a:lvl3pPr>
            <a:lvl4pPr lvl="3">
              <a:buNone/>
              <a:defRPr>
                <a:solidFill>
                  <a:srgbClr val="637381"/>
                </a:solidFill>
              </a:defRPr>
            </a:lvl4pPr>
            <a:lvl5pPr lvl="4">
              <a:buNone/>
              <a:defRPr>
                <a:solidFill>
                  <a:srgbClr val="637381"/>
                </a:solidFill>
              </a:defRPr>
            </a:lvl5pPr>
            <a:lvl6pPr lvl="5">
              <a:buNone/>
              <a:defRPr>
                <a:solidFill>
                  <a:srgbClr val="637381"/>
                </a:solidFill>
              </a:defRPr>
            </a:lvl6pPr>
            <a:lvl7pPr lvl="6">
              <a:buNone/>
              <a:defRPr>
                <a:solidFill>
                  <a:srgbClr val="637381"/>
                </a:solidFill>
              </a:defRPr>
            </a:lvl7pPr>
            <a:lvl8pPr lvl="7">
              <a:buNone/>
              <a:defRPr>
                <a:solidFill>
                  <a:srgbClr val="637381"/>
                </a:solidFill>
              </a:defRPr>
            </a:lvl8pPr>
            <a:lvl9pPr lvl="8">
              <a:buNone/>
              <a:defRPr>
                <a:solidFill>
                  <a:srgbClr val="63738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381"/>
              </a:buClr>
              <a:buSzPts val="1400"/>
              <a:buNone/>
              <a:defRPr sz="1400">
                <a:solidFill>
                  <a:srgbClr val="637381"/>
                </a:solidFill>
              </a:defRPr>
            </a:lvl1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rgbClr val="E9F2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2"/>
          <p:cNvSpPr txBox="1"/>
          <p:nvPr>
            <p:ph hasCustomPrompt="1" type="title"/>
          </p:nvPr>
        </p:nvSpPr>
        <p:spPr>
          <a:xfrm>
            <a:off x="970200" y="1116425"/>
            <a:ext cx="7203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970200" y="3152225"/>
            <a:ext cx="7203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Dark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26974" l="39949" r="20934" t="14851"/>
          <a:stretch/>
        </p:blipFill>
        <p:spPr>
          <a:xfrm>
            <a:off x="228600" y="2871775"/>
            <a:ext cx="1373900" cy="20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ctrTitle"/>
          </p:nvPr>
        </p:nvSpPr>
        <p:spPr>
          <a:xfrm>
            <a:off x="1373675" y="1128906"/>
            <a:ext cx="7250100" cy="17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b="0" sz="5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373675" y="3041131"/>
            <a:ext cx="7250100" cy="15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F2F5"/>
              </a:buClr>
              <a:buSzPts val="2000"/>
              <a:buFont typeface="Open Sans"/>
              <a:buNone/>
              <a:defRPr sz="2000">
                <a:solidFill>
                  <a:srgbClr val="E9F2F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F2F5"/>
              </a:buClr>
              <a:buSzPts val="2800"/>
              <a:buNone/>
              <a:defRPr sz="2800">
                <a:solidFill>
                  <a:srgbClr val="E9F2F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F2F5"/>
              </a:buClr>
              <a:buSzPts val="2800"/>
              <a:buNone/>
              <a:defRPr sz="2800">
                <a:solidFill>
                  <a:srgbClr val="E9F2F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F2F5"/>
              </a:buClr>
              <a:buSzPts val="2800"/>
              <a:buNone/>
              <a:defRPr sz="2800">
                <a:solidFill>
                  <a:srgbClr val="E9F2F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F2F5"/>
              </a:buClr>
              <a:buSzPts val="2800"/>
              <a:buNone/>
              <a:defRPr sz="2800">
                <a:solidFill>
                  <a:srgbClr val="E9F2F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F2F5"/>
              </a:buClr>
              <a:buSzPts val="2800"/>
              <a:buNone/>
              <a:defRPr sz="2800">
                <a:solidFill>
                  <a:srgbClr val="E9F2F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F2F5"/>
              </a:buClr>
              <a:buSzPts val="2800"/>
              <a:buNone/>
              <a:defRPr sz="2800">
                <a:solidFill>
                  <a:srgbClr val="E9F2F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F2F5"/>
              </a:buClr>
              <a:buSzPts val="2800"/>
              <a:buNone/>
              <a:defRPr sz="2800">
                <a:solidFill>
                  <a:srgbClr val="E9F2F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F2F5"/>
              </a:buClr>
              <a:buSzPts val="2800"/>
              <a:buNone/>
              <a:defRPr sz="2800">
                <a:solidFill>
                  <a:srgbClr val="E9F2F5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290508" y="4445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637381"/>
                </a:solidFill>
              </a:defRPr>
            </a:lvl1pPr>
            <a:lvl2pPr lvl="1" rtl="0">
              <a:buNone/>
              <a:defRPr>
                <a:solidFill>
                  <a:srgbClr val="637381"/>
                </a:solidFill>
              </a:defRPr>
            </a:lvl2pPr>
            <a:lvl3pPr lvl="2" rtl="0">
              <a:buNone/>
              <a:defRPr>
                <a:solidFill>
                  <a:srgbClr val="637381"/>
                </a:solidFill>
              </a:defRPr>
            </a:lvl3pPr>
            <a:lvl4pPr lvl="3" rtl="0">
              <a:buNone/>
              <a:defRPr>
                <a:solidFill>
                  <a:srgbClr val="637381"/>
                </a:solidFill>
              </a:defRPr>
            </a:lvl4pPr>
            <a:lvl5pPr lvl="4" rtl="0">
              <a:buNone/>
              <a:defRPr>
                <a:solidFill>
                  <a:srgbClr val="637381"/>
                </a:solidFill>
              </a:defRPr>
            </a:lvl5pPr>
            <a:lvl6pPr lvl="5" rtl="0">
              <a:buNone/>
              <a:defRPr>
                <a:solidFill>
                  <a:srgbClr val="637381"/>
                </a:solidFill>
              </a:defRPr>
            </a:lvl6pPr>
            <a:lvl7pPr lvl="6" rtl="0">
              <a:buNone/>
              <a:defRPr>
                <a:solidFill>
                  <a:srgbClr val="637381"/>
                </a:solidFill>
              </a:defRPr>
            </a:lvl7pPr>
            <a:lvl8pPr lvl="7" rtl="0">
              <a:buNone/>
              <a:defRPr>
                <a:solidFill>
                  <a:srgbClr val="637381"/>
                </a:solidFill>
              </a:defRPr>
            </a:lvl8pPr>
            <a:lvl9pPr lvl="8" rtl="0">
              <a:buNone/>
              <a:defRPr>
                <a:solidFill>
                  <a:srgbClr val="63738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DA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265500" y="1379400"/>
            <a:ext cx="4045200" cy="23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939500" y="1379400"/>
            <a:ext cx="3837000" cy="23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E9F2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265500" y="1379400"/>
            <a:ext cx="4045200" cy="23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939500" y="1379400"/>
            <a:ext cx="3837000" cy="23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6198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311700" y="1632250"/>
            <a:ext cx="8520600" cy="28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412310" y="1357975"/>
            <a:ext cx="1195800" cy="72300"/>
          </a:xfrm>
          <a:prstGeom prst="rect">
            <a:avLst/>
          </a:prstGeom>
          <a:solidFill>
            <a:srgbClr val="FFDA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640600"/>
            <a:ext cx="3999900" cy="30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4832400" y="1640600"/>
            <a:ext cx="3999900" cy="30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6198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/>
          <p:nvPr/>
        </p:nvSpPr>
        <p:spPr>
          <a:xfrm>
            <a:off x="412310" y="1357975"/>
            <a:ext cx="1195800" cy="72300"/>
          </a:xfrm>
          <a:prstGeom prst="rect">
            <a:avLst/>
          </a:prstGeom>
          <a:solidFill>
            <a:srgbClr val="FFDA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311700" y="6198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8"/>
          <p:cNvSpPr/>
          <p:nvPr/>
        </p:nvSpPr>
        <p:spPr>
          <a:xfrm>
            <a:off x="412310" y="1357975"/>
            <a:ext cx="1195800" cy="72300"/>
          </a:xfrm>
          <a:prstGeom prst="rect">
            <a:avLst/>
          </a:prstGeom>
          <a:solidFill>
            <a:srgbClr val="FFDA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" type="body"/>
          </p:nvPr>
        </p:nvSpPr>
        <p:spPr>
          <a:xfrm>
            <a:off x="311700" y="2113050"/>
            <a:ext cx="4295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311700" y="619850"/>
            <a:ext cx="4295700" cy="11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9"/>
          <p:cNvSpPr/>
          <p:nvPr/>
        </p:nvSpPr>
        <p:spPr>
          <a:xfrm>
            <a:off x="412310" y="1815175"/>
            <a:ext cx="1195800" cy="72300"/>
          </a:xfrm>
          <a:prstGeom prst="rect">
            <a:avLst/>
          </a:prstGeom>
          <a:solidFill>
            <a:srgbClr val="FFDA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9"/>
          <p:cNvGrpSpPr/>
          <p:nvPr/>
        </p:nvGrpSpPr>
        <p:grpSpPr>
          <a:xfrm>
            <a:off x="5044267" y="1091842"/>
            <a:ext cx="3719100" cy="2949300"/>
            <a:chOff x="5044267" y="1091842"/>
            <a:chExt cx="3719100" cy="2949300"/>
          </a:xfrm>
        </p:grpSpPr>
        <p:sp>
          <p:nvSpPr>
            <p:cNvPr id="50" name="Google Shape;50;p9"/>
            <p:cNvSpPr/>
            <p:nvPr/>
          </p:nvSpPr>
          <p:spPr>
            <a:xfrm>
              <a:off x="5196667" y="1244242"/>
              <a:ext cx="3566700" cy="2796900"/>
            </a:xfrm>
            <a:prstGeom prst="rect">
              <a:avLst/>
            </a:prstGeom>
            <a:solidFill>
              <a:srgbClr val="FFDA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5044267" y="1091842"/>
              <a:ext cx="3566700" cy="279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2" name="Google Shape;52;p9"/>
            <p:cNvPicPr preferRelativeResize="0"/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6000549" y="2000313"/>
              <a:ext cx="1654150" cy="1284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rgbClr val="E9F2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type="title"/>
          </p:nvPr>
        </p:nvSpPr>
        <p:spPr>
          <a:xfrm>
            <a:off x="490250" y="5263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2B36"/>
              </a:buClr>
              <a:buSzPts val="3200"/>
              <a:buFont typeface="Muli"/>
              <a:buNone/>
              <a:defRPr b="1" sz="3200">
                <a:solidFill>
                  <a:srgbClr val="212B36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12B36"/>
              </a:buClr>
              <a:buSzPts val="1800"/>
              <a:buFont typeface="Muli"/>
              <a:buChar char="●"/>
              <a:defRPr sz="1800">
                <a:solidFill>
                  <a:srgbClr val="212B36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rgbClr val="212B36"/>
              </a:buClr>
              <a:buSzPts val="1400"/>
              <a:buFont typeface="Muli"/>
              <a:buChar char="○"/>
              <a:defRPr>
                <a:solidFill>
                  <a:srgbClr val="212B36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rgbClr val="212B36"/>
              </a:buClr>
              <a:buSzPts val="1400"/>
              <a:buFont typeface="Muli"/>
              <a:buChar char="■"/>
              <a:defRPr>
                <a:solidFill>
                  <a:srgbClr val="212B36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rgbClr val="212B36"/>
              </a:buClr>
              <a:buSzPts val="1400"/>
              <a:buFont typeface="Muli"/>
              <a:buChar char="●"/>
              <a:defRPr>
                <a:solidFill>
                  <a:srgbClr val="212B36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rgbClr val="212B36"/>
              </a:buClr>
              <a:buSzPts val="1400"/>
              <a:buFont typeface="Muli"/>
              <a:buChar char="○"/>
              <a:defRPr>
                <a:solidFill>
                  <a:srgbClr val="212B36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rgbClr val="212B36"/>
              </a:buClr>
              <a:buSzPts val="1400"/>
              <a:buFont typeface="Muli"/>
              <a:buChar char="■"/>
              <a:defRPr>
                <a:solidFill>
                  <a:srgbClr val="212B36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rgbClr val="212B36"/>
              </a:buClr>
              <a:buSzPts val="1400"/>
              <a:buFont typeface="Muli"/>
              <a:buChar char="●"/>
              <a:defRPr>
                <a:solidFill>
                  <a:srgbClr val="212B36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rgbClr val="212B36"/>
              </a:buClr>
              <a:buSzPts val="1400"/>
              <a:buFont typeface="Muli"/>
              <a:buChar char="○"/>
              <a:defRPr>
                <a:solidFill>
                  <a:srgbClr val="212B36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Clr>
                <a:srgbClr val="212B36"/>
              </a:buClr>
              <a:buSzPts val="1400"/>
              <a:buFont typeface="Muli"/>
              <a:buChar char="■"/>
              <a:defRPr>
                <a:solidFill>
                  <a:srgbClr val="212B36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637381"/>
                </a:solidFill>
              </a:defRPr>
            </a:lvl1pPr>
            <a:lvl2pPr lvl="1" algn="r">
              <a:buNone/>
              <a:defRPr sz="1000">
                <a:solidFill>
                  <a:srgbClr val="637381"/>
                </a:solidFill>
              </a:defRPr>
            </a:lvl2pPr>
            <a:lvl3pPr lvl="2" algn="r">
              <a:buNone/>
              <a:defRPr sz="1000">
                <a:solidFill>
                  <a:srgbClr val="637381"/>
                </a:solidFill>
              </a:defRPr>
            </a:lvl3pPr>
            <a:lvl4pPr lvl="3" algn="r">
              <a:buNone/>
              <a:defRPr sz="1000">
                <a:solidFill>
                  <a:srgbClr val="637381"/>
                </a:solidFill>
              </a:defRPr>
            </a:lvl4pPr>
            <a:lvl5pPr lvl="4" algn="r">
              <a:buNone/>
              <a:defRPr sz="1000">
                <a:solidFill>
                  <a:srgbClr val="637381"/>
                </a:solidFill>
              </a:defRPr>
            </a:lvl5pPr>
            <a:lvl6pPr lvl="5" algn="r">
              <a:buNone/>
              <a:defRPr sz="1000">
                <a:solidFill>
                  <a:srgbClr val="637381"/>
                </a:solidFill>
              </a:defRPr>
            </a:lvl6pPr>
            <a:lvl7pPr lvl="6" algn="r">
              <a:buNone/>
              <a:defRPr sz="1000">
                <a:solidFill>
                  <a:srgbClr val="637381"/>
                </a:solidFill>
              </a:defRPr>
            </a:lvl7pPr>
            <a:lvl8pPr lvl="7" algn="r">
              <a:buNone/>
              <a:defRPr sz="1000">
                <a:solidFill>
                  <a:srgbClr val="637381"/>
                </a:solidFill>
              </a:defRPr>
            </a:lvl8pPr>
            <a:lvl9pPr lvl="8" algn="r">
              <a:buNone/>
              <a:defRPr sz="1000">
                <a:solidFill>
                  <a:srgbClr val="63738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arxiv.org/pdf/2009.06602.pdf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xiv.org/pdf/2009.04647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1373675" y="1128906"/>
            <a:ext cx="7250100" cy="17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Reinforcement Learning for </a:t>
            </a:r>
            <a:r>
              <a:rPr lang="en" sz="4800"/>
              <a:t>COVID-19 Optimization Problems</a:t>
            </a:r>
            <a:endParaRPr sz="4800"/>
          </a:p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1373675" y="3041131"/>
            <a:ext cx="7250100" cy="15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 13, 2020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Group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Presenter(s): Nikhil Devraj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6198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Epidemic Simulator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632250"/>
            <a:ext cx="8520600" cy="28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SEIR Model ((S)usceptible, (E)xposed, (I)nfected, (R)ecovered)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038" y="2117300"/>
            <a:ext cx="7037924" cy="28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6198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Epidemic Model Definition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632250"/>
            <a:ext cx="4260300" cy="28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Patients divided into groups and transition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Modeled as a system of differential equations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Don't worry about these too much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B(t)</a:t>
            </a:r>
            <a:r>
              <a:rPr lang="en"/>
              <a:t> is time-dependent transmission-rate: this begets dynamics!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750" y="1632250"/>
            <a:ext cx="1902725" cy="44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1538" y="2081350"/>
            <a:ext cx="3670775" cy="27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6198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 Reproduction Number as Action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632250"/>
            <a:ext cx="8520600" cy="28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R(t)</a:t>
            </a:r>
            <a:r>
              <a:rPr lang="en"/>
              <a:t>: average number of people an infected individual infects (called the </a:t>
            </a:r>
            <a:r>
              <a:rPr b="1" lang="en"/>
              <a:t>effective reproduction number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R(t) </a:t>
            </a:r>
            <a:r>
              <a:rPr lang="en"/>
              <a:t>&gt; 1: epidemic expanding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R(t) </a:t>
            </a:r>
            <a:r>
              <a:rPr lang="en"/>
              <a:t>&lt; 1: epidemic declining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887" y="2552525"/>
            <a:ext cx="1736225" cy="77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6198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 Agent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632250"/>
            <a:ext cx="8520600" cy="28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Online RL setting: agent starts with random policy, observes state, acts on system, gets feedback, updates, and continues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Observed state: number of people infected I(t)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R(t) possibilities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open: non-lockdown interventions such as mandatory masks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closed: stay-at-home, school closures, etc.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6198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DDQN (Double Deep Q-Network)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632250"/>
            <a:ext cx="8520600" cy="28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 approximation of Double Q-Learning (Hasselt, 2010)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Agent updates some representation of (state, action) pairs with values that maximize "reward"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675" y="2219325"/>
            <a:ext cx="423862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2227" y="2986550"/>
            <a:ext cx="6339551" cy="42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/>
        </p:nvSpPr>
        <p:spPr>
          <a:xfrm rot="-1868781">
            <a:off x="1375519" y="2120066"/>
            <a:ext cx="6392951" cy="12027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SEARCH IT UP</a:t>
            </a:r>
            <a:endParaRPr sz="6900">
              <a:solidFill>
                <a:srgbClr val="FF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6758150" y="2219325"/>
            <a:ext cx="15678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Bellman equation</a:t>
            </a:r>
            <a:endParaRPr>
              <a:solidFill>
                <a:srgbClr val="FF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7672550" y="2905125"/>
            <a:ext cx="139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Q-update (regular Q-learning)</a:t>
            </a:r>
            <a:endParaRPr>
              <a:solidFill>
                <a:srgbClr val="FF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6198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 Function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632250"/>
            <a:ext cx="8520600" cy="28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 number of ICU beds in use to be as close to the threshold as possible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095" y="2081170"/>
            <a:ext cx="3393800" cy="7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 rotWithShape="1">
          <a:blip r:embed="rId4">
            <a:alphaModFix/>
          </a:blip>
          <a:srcRect b="4991" l="0" r="0" t="15530"/>
          <a:stretch/>
        </p:blipFill>
        <p:spPr>
          <a:xfrm>
            <a:off x="2911463" y="2752550"/>
            <a:ext cx="4519174" cy="12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6198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results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632250"/>
            <a:ext cx="8520600" cy="28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987" y="1528400"/>
            <a:ext cx="6870024" cy="30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6198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for applying RL control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632250"/>
            <a:ext cx="8520600" cy="28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Measure current R(t) and call it R(t)</a:t>
            </a:r>
            <a:r>
              <a:rPr baseline="-25000" lang="en" sz="1100"/>
              <a:t>open</a:t>
            </a:r>
            <a:r>
              <a:rPr lang="en" sz="1100"/>
              <a:t>. R(t)</a:t>
            </a:r>
            <a:r>
              <a:rPr baseline="-25000" lang="en" sz="1100"/>
              <a:t>closed</a:t>
            </a:r>
            <a:r>
              <a:rPr lang="en" sz="1100"/>
              <a:t> is the lowest average R(t) measured during initial lockdown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6198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for applying RL control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1632250"/>
            <a:ext cx="8520600" cy="28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Measure current R(t) and call it R(t)</a:t>
            </a:r>
            <a:r>
              <a:rPr baseline="-25000" lang="en" sz="1100"/>
              <a:t>open</a:t>
            </a:r>
            <a:r>
              <a:rPr lang="en" sz="1100"/>
              <a:t>. R(t)</a:t>
            </a:r>
            <a:r>
              <a:rPr baseline="-25000" lang="en" sz="1100"/>
              <a:t>closed</a:t>
            </a:r>
            <a:r>
              <a:rPr lang="en" sz="1100"/>
              <a:t> is the lowest average R(t) measured during initial lockdown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Select ICU limit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6198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for applying RL control</a:t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632250"/>
            <a:ext cx="8520600" cy="28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Measure current R(t) and call it R(t)</a:t>
            </a:r>
            <a:r>
              <a:rPr baseline="-25000" lang="en" sz="1100"/>
              <a:t>open</a:t>
            </a:r>
            <a:r>
              <a:rPr lang="en" sz="1100"/>
              <a:t>. R(t)</a:t>
            </a:r>
            <a:r>
              <a:rPr baseline="-25000" lang="en" sz="1100"/>
              <a:t>closed</a:t>
            </a:r>
            <a:r>
              <a:rPr lang="en" sz="1100"/>
              <a:t> is the lowest average R(t) measured during initial lockdown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Select ICU limit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Train a model and get a policy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ctrTitle"/>
          </p:nvPr>
        </p:nvSpPr>
        <p:spPr>
          <a:xfrm>
            <a:off x="946950" y="754875"/>
            <a:ext cx="7250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Huh?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946950" y="2910325"/>
            <a:ext cx="7250100" cy="15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6198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for applying RL control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1632250"/>
            <a:ext cx="8520600" cy="28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Measure current R(t) and call it R(t)</a:t>
            </a:r>
            <a:r>
              <a:rPr baseline="-25000" lang="en" sz="1100"/>
              <a:t>open</a:t>
            </a:r>
            <a:r>
              <a:rPr lang="en" sz="1100"/>
              <a:t>. R(t)</a:t>
            </a:r>
            <a:r>
              <a:rPr baseline="-25000" lang="en" sz="1100"/>
              <a:t>closed</a:t>
            </a:r>
            <a:r>
              <a:rPr lang="en" sz="1100"/>
              <a:t> is the lowest average R(t) measured during initial lockdown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Select ICU limit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Train a model and get a policy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Run it </a:t>
            </a:r>
            <a:r>
              <a:rPr lang="en" sz="1100"/>
              <a:t>on simulations </a:t>
            </a:r>
            <a:r>
              <a:rPr lang="en" sz="1100"/>
              <a:t>for multiple days (time steps </a:t>
            </a:r>
            <a:r>
              <a:rPr i="1" lang="en" sz="1100"/>
              <a:t>t</a:t>
            </a:r>
            <a:r>
              <a:rPr lang="en" sz="1100"/>
              <a:t>) during which multiple lockdown cycles occur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6198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for applying RL control</a:t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11700" y="1632250"/>
            <a:ext cx="8520600" cy="28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Measure current R(t) and call it R(t)</a:t>
            </a:r>
            <a:r>
              <a:rPr baseline="-25000" lang="en" sz="1100"/>
              <a:t>open</a:t>
            </a:r>
            <a:r>
              <a:rPr lang="en" sz="1100"/>
              <a:t>. R(t)</a:t>
            </a:r>
            <a:r>
              <a:rPr baseline="-25000" lang="en" sz="1100"/>
              <a:t>closed</a:t>
            </a:r>
            <a:r>
              <a:rPr lang="en" sz="1100"/>
              <a:t> is the lowest average R(t) measured during initial lockdown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Select ICU limit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Train a model and get a policy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Run it on simulations for multiple days (time steps </a:t>
            </a:r>
            <a:r>
              <a:rPr i="1" lang="en" sz="1100"/>
              <a:t>t</a:t>
            </a:r>
            <a:r>
              <a:rPr lang="en" sz="1100"/>
              <a:t>) during which multiple lockdown cycles occur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R(t) produced by the agent during these simulations is used to determine length of openings and closures during a lockdown cycle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6198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for applying RL control</a:t>
            </a:r>
            <a:endParaRPr/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311700" y="1632250"/>
            <a:ext cx="8520600" cy="28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Measure current R(t) and call it R(t)</a:t>
            </a:r>
            <a:r>
              <a:rPr baseline="-25000" lang="en" sz="1100"/>
              <a:t>open</a:t>
            </a:r>
            <a:r>
              <a:rPr lang="en" sz="1100"/>
              <a:t>. R(t)</a:t>
            </a:r>
            <a:r>
              <a:rPr baseline="-25000" lang="en" sz="1100"/>
              <a:t>closed</a:t>
            </a:r>
            <a:r>
              <a:rPr lang="en" sz="1100"/>
              <a:t> is the lowest average R(t) measured during initial lockdown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Select ICU limit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Train a model and get a policy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Run it on simulations for multiple days (time steps </a:t>
            </a:r>
            <a:r>
              <a:rPr i="1" lang="en" sz="1100"/>
              <a:t>t</a:t>
            </a:r>
            <a:r>
              <a:rPr lang="en" sz="1100"/>
              <a:t>) during which multiple lockdown cycles occur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R(t) produced by the agent during these simulations is used to determine length of openings and closures during a lockdown cycle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Adjust R(t) as necessary: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213" name="Google Shape;2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300" y="3555900"/>
            <a:ext cx="6030575" cy="8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311700" y="6198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for cyclic lockdowns:</a:t>
            </a:r>
            <a:endParaRPr/>
          </a:p>
        </p:txBody>
      </p:sp>
      <p:sp>
        <p:nvSpPr>
          <p:cNvPr id="219" name="Google Shape;219;p36"/>
          <p:cNvSpPr txBox="1"/>
          <p:nvPr>
            <p:ph idx="1" type="body"/>
          </p:nvPr>
        </p:nvSpPr>
        <p:spPr>
          <a:xfrm>
            <a:off x="311700" y="1632250"/>
            <a:ext cx="8520600" cy="28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Approach with recommendations for RL-based control system, optimizing: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ICU beds (helps achieve maximum utility of resources without overshooting)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spent under lockdown (socioeconomic)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be used as a temporary alternative to extended lockdowns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490250" y="5263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Vaccine Distribution</a:t>
            </a:r>
            <a:endParaRPr/>
          </a:p>
        </p:txBody>
      </p:sp>
      <p:sp>
        <p:nvSpPr>
          <p:cNvPr id="225" name="Google Shape;225;p37"/>
          <p:cNvSpPr txBox="1"/>
          <p:nvPr/>
        </p:nvSpPr>
        <p:spPr>
          <a:xfrm>
            <a:off x="229300" y="4537575"/>
            <a:ext cx="56208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[2]: </a:t>
            </a:r>
            <a:r>
              <a:rPr lang="en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VacSIM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idx="1" type="body"/>
          </p:nvPr>
        </p:nvSpPr>
        <p:spPr>
          <a:xfrm>
            <a:off x="311700" y="1632250"/>
            <a:ext cx="8520600" cy="28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Estimated that 462 million doses will need to be given to achieve herd immunity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Factors to consider when distributing: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Scarce supplies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Equitable distribution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Measurable and effective policy</a:t>
            </a:r>
            <a:endParaRPr/>
          </a:p>
        </p:txBody>
      </p:sp>
      <p:sp>
        <p:nvSpPr>
          <p:cNvPr id="231" name="Google Shape;231;p38"/>
          <p:cNvSpPr txBox="1"/>
          <p:nvPr>
            <p:ph type="title"/>
          </p:nvPr>
        </p:nvSpPr>
        <p:spPr>
          <a:xfrm>
            <a:off x="311700" y="6198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Vaccine Distribution Motivation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ctrTitle"/>
          </p:nvPr>
        </p:nvSpPr>
        <p:spPr>
          <a:xfrm>
            <a:off x="946950" y="1179400"/>
            <a:ext cx="7250100" cy="24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think of a way to formulate this as a control problem?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>
            <p:ph type="ctrTitle"/>
          </p:nvPr>
        </p:nvSpPr>
        <p:spPr>
          <a:xfrm>
            <a:off x="946950" y="1545450"/>
            <a:ext cx="7250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look at the paper</a:t>
            </a: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type="title"/>
          </p:nvPr>
        </p:nvSpPr>
        <p:spPr>
          <a:xfrm>
            <a:off x="490250" y="5263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Discussion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idx="1" type="body"/>
          </p:nvPr>
        </p:nvSpPr>
        <p:spPr>
          <a:xfrm>
            <a:off x="311700" y="1632250"/>
            <a:ext cx="8520600" cy="3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Realistic usage vs assumptions being made?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Other COVID-19 problems we can approach with RL?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Better approaches than RL?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"Broader impacts"?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p42"/>
          <p:cNvSpPr txBox="1"/>
          <p:nvPr>
            <p:ph type="title"/>
          </p:nvPr>
        </p:nvSpPr>
        <p:spPr>
          <a:xfrm>
            <a:off x="311700" y="6198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questions: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490250" y="5263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Quick RL Overview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/>
          <p:nvPr>
            <p:ph type="ctrTitle"/>
          </p:nvPr>
        </p:nvSpPr>
        <p:spPr>
          <a:xfrm>
            <a:off x="946950" y="754875"/>
            <a:ext cx="7250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43"/>
          <p:cNvSpPr txBox="1"/>
          <p:nvPr>
            <p:ph idx="1" type="subTitle"/>
          </p:nvPr>
        </p:nvSpPr>
        <p:spPr>
          <a:xfrm>
            <a:off x="946950" y="2910325"/>
            <a:ext cx="7250100" cy="15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632250"/>
            <a:ext cx="85206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a </a:t>
            </a:r>
            <a:r>
              <a:rPr b="1" lang="en"/>
              <a:t>control agent </a:t>
            </a:r>
            <a:r>
              <a:rPr lang="en"/>
              <a:t>to interact with a system using trial and error in order to control some attribute of the system</a:t>
            </a:r>
            <a:endParaRPr/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6198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RL?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311700" y="2723850"/>
            <a:ext cx="84813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B36"/>
              </a:buClr>
              <a:buSzPts val="1800"/>
              <a:buFont typeface="Muli"/>
              <a:buChar char="●"/>
            </a:pPr>
            <a:r>
              <a:rPr lang="en" sz="1800">
                <a:solidFill>
                  <a:srgbClr val="212B36"/>
                </a:solidFill>
                <a:latin typeface="Muli"/>
                <a:ea typeface="Muli"/>
                <a:cs typeface="Muli"/>
                <a:sym typeface="Muli"/>
              </a:rPr>
              <a:t>Agent outputs a </a:t>
            </a:r>
            <a:r>
              <a:rPr b="1" lang="en" sz="1800">
                <a:solidFill>
                  <a:srgbClr val="212B36"/>
                </a:solidFill>
                <a:latin typeface="Muli"/>
                <a:ea typeface="Muli"/>
                <a:cs typeface="Muli"/>
                <a:sym typeface="Muli"/>
              </a:rPr>
              <a:t>policy function</a:t>
            </a:r>
            <a:r>
              <a:rPr lang="en" sz="1800">
                <a:solidFill>
                  <a:srgbClr val="212B36"/>
                </a:solidFill>
                <a:latin typeface="Muli"/>
                <a:ea typeface="Muli"/>
                <a:cs typeface="Muli"/>
                <a:sym typeface="Muli"/>
              </a:rPr>
              <a:t>: mapping from system </a:t>
            </a:r>
            <a:r>
              <a:rPr b="1" lang="en" sz="1800">
                <a:solidFill>
                  <a:srgbClr val="212B36"/>
                </a:solidFill>
                <a:latin typeface="Muli"/>
                <a:ea typeface="Muli"/>
                <a:cs typeface="Muli"/>
                <a:sym typeface="Muli"/>
              </a:rPr>
              <a:t>state</a:t>
            </a:r>
            <a:r>
              <a:rPr lang="en" sz="1800">
                <a:solidFill>
                  <a:srgbClr val="212B36"/>
                </a:solidFill>
                <a:latin typeface="Muli"/>
                <a:ea typeface="Muli"/>
                <a:cs typeface="Muli"/>
                <a:sym typeface="Muli"/>
              </a:rPr>
              <a:t> to </a:t>
            </a:r>
            <a:r>
              <a:rPr b="1" lang="en" sz="1800">
                <a:solidFill>
                  <a:srgbClr val="212B36"/>
                </a:solidFill>
                <a:latin typeface="Muli"/>
                <a:ea typeface="Muli"/>
                <a:cs typeface="Muli"/>
                <a:sym typeface="Muli"/>
              </a:rPr>
              <a:t>action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11700" y="3468000"/>
            <a:ext cx="85206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B36"/>
              </a:buClr>
              <a:buSzPts val="1800"/>
              <a:buFont typeface="Muli"/>
              <a:buChar char="●"/>
            </a:pPr>
            <a:r>
              <a:rPr lang="en" sz="1800">
                <a:solidFill>
                  <a:srgbClr val="212B36"/>
                </a:solidFill>
                <a:latin typeface="Muli"/>
                <a:ea typeface="Muli"/>
                <a:cs typeface="Muli"/>
                <a:sym typeface="Muli"/>
              </a:rPr>
              <a:t>Policy function is optimal with respect to a given </a:t>
            </a:r>
            <a:r>
              <a:rPr b="1" lang="en" sz="1800">
                <a:solidFill>
                  <a:srgbClr val="212B36"/>
                </a:solidFill>
                <a:latin typeface="Muli"/>
                <a:ea typeface="Muli"/>
                <a:cs typeface="Muli"/>
                <a:sym typeface="Muli"/>
              </a:rPr>
              <a:t>reward function</a:t>
            </a:r>
            <a:endParaRPr sz="1800">
              <a:solidFill>
                <a:srgbClr val="212B3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6198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632250"/>
            <a:ext cx="8520600" cy="28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variable: Number of ICU beds in use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Actions: Enforce lockdown, lift lockdown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987" y="2973527"/>
            <a:ext cx="7534024" cy="14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90250" y="5263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COVID-19 Optimization Problems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90250" y="5263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Cyclic Lockdown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229350" y="4617150"/>
            <a:ext cx="76707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[1]: </a:t>
            </a:r>
            <a:r>
              <a:rPr lang="en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COVID-19 Pandemic Cyclic Lockdown Optimization Using Reinforcement Learning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622800"/>
            <a:ext cx="8520600" cy="3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Governments may need to enforce and lift lockdown in cycles, because they can't sustain prolonged lockdown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Want to figure out how long we can lock down or keep things open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6198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Cyclic Lockdown Motivation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6198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Formulation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632250"/>
            <a:ext cx="8520600" cy="28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000" y="2079627"/>
            <a:ext cx="7534024" cy="14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1D749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