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04" autoAdjust="0"/>
    <p:restoredTop sz="94660"/>
  </p:normalViewPr>
  <p:slideViewPr>
    <p:cSldViewPr snapToGrid="0">
      <p:cViewPr varScale="1">
        <p:scale>
          <a:sx n="94" d="100"/>
          <a:sy n="94" d="100"/>
        </p:scale>
        <p:origin x="-230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325C0-73AF-5D21-FA1A-A10D93DA9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5A62E0-3249-01C8-7399-07FE5D5A1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6D3AB3-02F5-EEB2-5D61-48932E06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42-08B7-4ACC-9E26-C7E9AD05096E}" type="datetimeFigureOut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08C9B4-2039-C8AF-57F1-29629AF7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4A3E11-9DFA-C8CA-9B6A-AB43C17A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A94-CAC7-4D7D-AC0C-3013D8D9C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4079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19E85B-F64F-FBE1-3626-F10B675D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78AE610-EB92-6C03-347E-2E3708D05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F66F45-D49F-0BE2-833E-1D460130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42-08B7-4ACC-9E26-C7E9AD05096E}" type="datetimeFigureOut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C6528D-B6EA-5A44-483F-E4490222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527474-3B88-EAF6-A5D8-26C02001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A94-CAC7-4D7D-AC0C-3013D8D9C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0878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B78687D-04E1-ECF6-5DA3-BB078CA03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5362E9-2088-D1E9-771B-0A75E89EA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5FC166-9492-9717-5193-DAA26E59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42-08B7-4ACC-9E26-C7E9AD05096E}" type="datetimeFigureOut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48DCED-21EC-223B-B58B-4242CBEC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E9EDE5-F691-1AEB-4A48-5FE38E7B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A94-CAC7-4D7D-AC0C-3013D8D9C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0342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5C3E0-ACE8-B363-7510-8219AB57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292476-47E1-B3BE-FDBA-88FAAF354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2AC00B-408D-00E8-E88F-E9FCF9373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42-08B7-4ACC-9E26-C7E9AD05096E}" type="datetimeFigureOut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E8EBBF-5229-9C94-157E-53415361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05F12A-9821-EBA6-9824-8C1953293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A94-CAC7-4D7D-AC0C-3013D8D9C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9443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729EB6-5874-34B2-0C79-DD9367C8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06403FB-61B4-37C6-155D-3FAA26A8D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C79F7A6-4E21-AE40-4A5A-3DA5FA05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42-08B7-4ACC-9E26-C7E9AD05096E}" type="datetimeFigureOut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30D9DC-5776-1D08-2636-D4D92E13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858316-B0AE-3F21-FEBE-CB4B44D1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A94-CAC7-4D7D-AC0C-3013D8D9C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9553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DE1841-C44D-4D50-2F87-755697C5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87A83D-C4D0-5898-0E48-45AFE50B7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E470136-3733-CDCE-144C-7D95C8F7F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8B78FD-3F56-DFCB-3173-FA5B66726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42-08B7-4ACC-9E26-C7E9AD05096E}" type="datetimeFigureOut">
              <a:rPr lang="en-IN" smtClean="0"/>
              <a:pPr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2972F38-B82A-CF46-E528-5D0FF19C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F031815-F86C-7F75-52CA-5032C99A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A94-CAC7-4D7D-AC0C-3013D8D9C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427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10EDF3-E478-F3FA-0724-BB2C9ABC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63E8A5A-1975-ABC7-571D-8C290698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084DCD-973C-C1BB-3029-70929381B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4B7D69D-AD42-6DBE-0048-2D8B09840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2C2379C-53CB-79F6-D7E3-B929B2F68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5341B2A-0810-6A06-C80C-673A2FB3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42-08B7-4ACC-9E26-C7E9AD05096E}" type="datetimeFigureOut">
              <a:rPr lang="en-IN" smtClean="0"/>
              <a:pPr/>
              <a:t>09-04-2025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0CB3A62-09EE-172A-A1B9-0E80931D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1A87B25-E337-9BA7-EA60-B8A5E545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A94-CAC7-4D7D-AC0C-3013D8D9C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863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C30C2-5B83-4A42-186B-2FAF66B0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CA6A84B-ED13-E6DC-E1D3-BA54EE42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42-08B7-4ACC-9E26-C7E9AD05096E}" type="datetimeFigureOut">
              <a:rPr lang="en-IN" smtClean="0"/>
              <a:pPr/>
              <a:t>09-04-2025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4008A20-0B20-ECC2-51C9-EA34E954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4A55A8-F95E-548E-5351-551321DB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A94-CAC7-4D7D-AC0C-3013D8D9C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014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9F037F6-BC12-13E1-B634-180E1F9D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42-08B7-4ACC-9E26-C7E9AD05096E}" type="datetimeFigureOut">
              <a:rPr lang="en-IN" smtClean="0"/>
              <a:pPr/>
              <a:t>09-04-2025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ECD25B0-8054-FA62-C0CD-EFB3CA37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3946D02-E4B6-A8E7-033C-ACEE3C5E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A94-CAC7-4D7D-AC0C-3013D8D9C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5409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F9C77B-F09E-5671-23E7-F9D193ED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F47F1D-999F-0DE5-F40C-E1A936155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81631F-856D-0BBD-9ED9-86E3EA69A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873D067-FA36-2899-1CF2-70FB5814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42-08B7-4ACC-9E26-C7E9AD05096E}" type="datetimeFigureOut">
              <a:rPr lang="en-IN" smtClean="0"/>
              <a:pPr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C0C067-B940-13FD-7D58-774A8D9D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4D08EF5-8E7E-AE10-7033-66F95026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A94-CAC7-4D7D-AC0C-3013D8D9C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9824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942132-BE4D-F44F-15B9-84B14F83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A3459E6-7156-307A-71A3-25EDCA3BD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D9F76DF-B970-F72B-37A5-8064A7846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441DCC-F44D-F717-EEF6-4CF98D1B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B142-08B7-4ACC-9E26-C7E9AD05096E}" type="datetimeFigureOut">
              <a:rPr lang="en-IN" smtClean="0"/>
              <a:pPr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C78C481-E218-758C-0B84-2B95F5FDA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0B19D9-8FCB-9150-D384-F55D334B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3A94-CAC7-4D7D-AC0C-3013D8D9C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9106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38AF37E-AA18-5D9A-6E3A-D933AC04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906FFC-53B7-C22B-344D-92284E46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170A42-814E-0587-10B2-D1AD68355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6B142-08B7-4ACC-9E26-C7E9AD05096E}" type="datetimeFigureOut">
              <a:rPr lang="en-IN" smtClean="0"/>
              <a:pPr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8034DD-3169-ED44-C9DD-4EE94FF53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889E4A-F620-F3B9-E152-485ACEDBB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3A94-CAC7-4D7D-AC0C-3013D8D9C7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399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60F81-1201-88B9-6641-DE7F3F620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Nature Inspire Algorithm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66C876-0D90-FF43-11C0-776917F55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latin typeface="Georgia" panose="02040502050405020303" pitchFamily="18" charset="0"/>
              </a:rPr>
              <a:t>Cuckoo Search For Classifying cancer Subtypes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5418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FD0C55-0ADF-D704-8C42-2E470EBA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5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i="0" dirty="0">
                <a:effectLst/>
                <a:latin typeface="ui-sans-serif"/>
              </a:rPr>
              <a:t>2. Implement Logistic Regression</a:t>
            </a:r>
            <a:endParaRPr lang="en-IN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BE846BDC-BDF3-8A3D-93C4-C5188B8BBE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3065" y="1009011"/>
            <a:ext cx="10690362" cy="5473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sans-serif"/>
              </a:rPr>
              <a:t>Hyperparameter alpha controls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sans-serif"/>
              </a:rPr>
              <a:t>regularization strength (C)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sans-serif"/>
              </a:rPr>
              <a:t> in Logistic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sans-serif"/>
              </a:rPr>
              <a:t> beta and gamma are weights applied to clinical and radiological features before training the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ui-sans-serif"/>
              </a:rPr>
              <a:t>Train a Logistic Regression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ui-sans-serif"/>
              </a:rPr>
              <a:t>Retrain the Model and Save the Scaler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ui-sans-serif"/>
              </a:rPr>
              <a:t>Test the Model on the Test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ui-sans-serif"/>
              </a:rPr>
              <a:t>Evaluate Model Performance</a:t>
            </a:r>
          </a:p>
          <a:p>
            <a:pPr marL="0" indent="0">
              <a:buNone/>
            </a:pPr>
            <a:r>
              <a:rPr lang="en-IN" sz="2000" b="1" i="0" dirty="0">
                <a:effectLst/>
                <a:latin typeface="ui-sans-serif"/>
              </a:rPr>
              <a:t>3. Optimize Hyperparameters with Cuckoo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ui-sans-serif"/>
              </a:rPr>
              <a:t>Install Required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ui-sans-serif"/>
              </a:rPr>
              <a:t>Define objective function (accuracy of Logistic Regression)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ui-sans-serif"/>
              </a:rPr>
              <a:t>Implement Cuckoo Search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ui-sans-serif"/>
              </a:rPr>
              <a:t>Evaluating the Model with Optimized Hyperparameters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ui-sans-serif"/>
              </a:rPr>
              <a:t>Visualizing the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ui-sans-serif"/>
              </a:rPr>
              <a:t> </a:t>
            </a:r>
            <a:r>
              <a:rPr lang="en-IN" sz="2000" b="0" i="0" dirty="0">
                <a:effectLst/>
                <a:latin typeface="ui-sans-serif"/>
              </a:rPr>
              <a:t>Model Evaluation &amp;Save the Final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784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C6895A-190E-4C7D-40C7-BE2CBFCD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0" u="sng" dirty="0">
                <a:effectLst/>
                <a:latin typeface="ui-sans-serif"/>
              </a:rPr>
              <a:t>Inputs of The </a:t>
            </a:r>
            <a:r>
              <a:rPr lang="en-IN" sz="2400" b="1" u="sng" dirty="0">
                <a:latin typeface="ui-sans-serif"/>
              </a:rPr>
              <a:t>Cuckoo Search </a:t>
            </a:r>
            <a:r>
              <a:rPr lang="en-US" sz="2400" b="1" u="sng" dirty="0">
                <a:latin typeface="ui-sans-serif"/>
              </a:rPr>
              <a:t>Project</a:t>
            </a:r>
            <a:r>
              <a:rPr lang="en-US" sz="4400" b="1" i="0" u="sng" dirty="0">
                <a:effectLst/>
                <a:latin typeface="ui-sans-serif"/>
              </a:rPr>
              <a:t/>
            </a:r>
            <a:br>
              <a:rPr lang="en-US" sz="4400" b="1" i="0" u="sng" dirty="0"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268CBF-74B0-DC0D-FF55-A712B365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19" y="1253331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latin typeface="ui-sans-serif"/>
              </a:rPr>
              <a:t>Inputs:</a:t>
            </a:r>
          </a:p>
          <a:p>
            <a:pPr>
              <a:buNone/>
            </a:pPr>
            <a:r>
              <a:rPr lang="en-US" sz="2000" b="1" dirty="0">
                <a:latin typeface="ui-sans-serif"/>
              </a:rPr>
              <a:t>1.Dataset:</a:t>
            </a:r>
          </a:p>
          <a:p>
            <a:pPr>
              <a:buNone/>
            </a:pPr>
            <a:r>
              <a:rPr lang="en-US" sz="2000" dirty="0">
                <a:latin typeface="ui-sans-serif"/>
              </a:rPr>
              <a:t>1.Loaded from "datset.csv".</a:t>
            </a:r>
          </a:p>
          <a:p>
            <a:pPr>
              <a:buNone/>
            </a:pPr>
            <a:r>
              <a:rPr lang="en-US" sz="2000" dirty="0">
                <a:latin typeface="ui-sans-serif"/>
              </a:rPr>
              <a:t>2.Contains breast cancer features (e.g., </a:t>
            </a:r>
            <a:r>
              <a:rPr lang="en-US" sz="2000" dirty="0" err="1">
                <a:latin typeface="ui-sans-serif"/>
              </a:rPr>
              <a:t>radius_mean</a:t>
            </a:r>
            <a:r>
              <a:rPr lang="en-US" sz="2000" dirty="0">
                <a:latin typeface="ui-sans-serif"/>
              </a:rPr>
              <a:t>, </a:t>
            </a:r>
            <a:r>
              <a:rPr lang="en-US" sz="2000" dirty="0" err="1">
                <a:latin typeface="ui-sans-serif"/>
              </a:rPr>
              <a:t>texture_mean</a:t>
            </a:r>
            <a:r>
              <a:rPr lang="en-US" sz="2000" dirty="0">
                <a:latin typeface="ui-sans-serif"/>
              </a:rPr>
              <a:t>, </a:t>
            </a:r>
            <a:r>
              <a:rPr lang="en-US" sz="2000" dirty="0" err="1">
                <a:latin typeface="ui-sans-serif"/>
              </a:rPr>
              <a:t>area_mean</a:t>
            </a:r>
            <a:r>
              <a:rPr lang="en-US" sz="2000" dirty="0">
                <a:latin typeface="ui-sans-serif"/>
              </a:rPr>
              <a:t>, etc.).</a:t>
            </a:r>
          </a:p>
          <a:p>
            <a:pPr>
              <a:buNone/>
            </a:pPr>
            <a:r>
              <a:rPr lang="en-US" sz="2000" dirty="0">
                <a:latin typeface="ui-sans-serif"/>
              </a:rPr>
              <a:t>3.Target column: diagnosis (M → 1, B → 0).</a:t>
            </a:r>
          </a:p>
          <a:p>
            <a:pPr>
              <a:buNone/>
            </a:pPr>
            <a:r>
              <a:rPr lang="en-US" sz="2000" b="1" dirty="0">
                <a:latin typeface="ui-sans-serif"/>
              </a:rPr>
              <a:t>2.Hyperparameters for Cuckoo Search Optimization:</a:t>
            </a:r>
          </a:p>
          <a:p>
            <a:pPr>
              <a:buNone/>
            </a:pPr>
            <a:r>
              <a:rPr lang="en-US" sz="2000" dirty="0">
                <a:latin typeface="ui-sans-serif"/>
              </a:rPr>
              <a:t>1.Alpha (</a:t>
            </a:r>
            <a:r>
              <a:rPr lang="el-GR" sz="2000" dirty="0">
                <a:latin typeface="ui-sans-serif"/>
              </a:rPr>
              <a:t>α) → </a:t>
            </a:r>
            <a:r>
              <a:rPr lang="en-US" sz="2000" dirty="0">
                <a:latin typeface="ui-sans-serif"/>
              </a:rPr>
              <a:t>Learning rate –  3.33</a:t>
            </a:r>
            <a:endParaRPr lang="en-IN" sz="1400" dirty="0">
              <a:solidFill>
                <a:srgbClr val="ECECEC"/>
              </a:solidFill>
              <a:latin typeface="ui-sans-serif"/>
            </a:endParaRPr>
          </a:p>
          <a:p>
            <a:pPr>
              <a:buNone/>
            </a:pPr>
            <a:r>
              <a:rPr lang="en-US" sz="2000" dirty="0">
                <a:latin typeface="ui-sans-serif"/>
              </a:rPr>
              <a:t>2.Beta (</a:t>
            </a:r>
            <a:r>
              <a:rPr lang="el-GR" sz="2000" dirty="0">
                <a:latin typeface="ui-sans-serif"/>
              </a:rPr>
              <a:t>β) → </a:t>
            </a:r>
            <a:r>
              <a:rPr lang="en-US" sz="2000" dirty="0">
                <a:latin typeface="ui-sans-serif"/>
              </a:rPr>
              <a:t>Regularization parameter – 9.02</a:t>
            </a:r>
          </a:p>
          <a:p>
            <a:pPr>
              <a:buNone/>
            </a:pPr>
            <a:r>
              <a:rPr lang="en-US" sz="2000" dirty="0">
                <a:latin typeface="ui-sans-serif"/>
              </a:rPr>
              <a:t>3.Gamma (</a:t>
            </a:r>
            <a:r>
              <a:rPr lang="el-GR" sz="2000" dirty="0">
                <a:latin typeface="ui-sans-serif"/>
              </a:rPr>
              <a:t>γ) → </a:t>
            </a:r>
            <a:r>
              <a:rPr lang="en-US" sz="2000" dirty="0">
                <a:latin typeface="ui-sans-serif"/>
              </a:rPr>
              <a:t>Weight decay factor  -- 4.66</a:t>
            </a:r>
          </a:p>
          <a:p>
            <a:pPr>
              <a:buNone/>
            </a:pPr>
            <a:r>
              <a:rPr lang="en-US" sz="2000" dirty="0">
                <a:latin typeface="ui-sans-serif"/>
              </a:rPr>
              <a:t>4.Number of nests, iterations, and Levy flight parameters are not used because the model already had 97.8% </a:t>
            </a:r>
            <a:r>
              <a:rPr lang="en-US" sz="2000" dirty="0" err="1">
                <a:latin typeface="ui-sans-serif"/>
              </a:rPr>
              <a:t>accurancy</a:t>
            </a:r>
            <a:r>
              <a:rPr lang="en-US" sz="2000" dirty="0">
                <a:latin typeface="ui-sans-serif"/>
              </a:rPr>
              <a:t> so it is not necessary .</a:t>
            </a:r>
          </a:p>
          <a:p>
            <a:pPr>
              <a:buNone/>
            </a:pPr>
            <a:endParaRPr lang="en-US" sz="2000" dirty="0">
              <a:latin typeface="ui-sans-serif"/>
            </a:endParaRPr>
          </a:p>
          <a:p>
            <a:pPr>
              <a:buNone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990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63806E-D115-5697-7EA8-096EBE94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latin typeface="ui-sans-serif"/>
              </a:rPr>
              <a:t>Outputs</a:t>
            </a:r>
            <a:r>
              <a:rPr lang="en-US" sz="2400" b="1" i="0" u="sng" dirty="0">
                <a:effectLst/>
                <a:latin typeface="ui-sans-serif"/>
              </a:rPr>
              <a:t> of The </a:t>
            </a:r>
            <a:r>
              <a:rPr lang="en-IN" sz="2400" b="1" u="sng" dirty="0">
                <a:latin typeface="ui-sans-serif"/>
              </a:rPr>
              <a:t>Cuckoo Search </a:t>
            </a:r>
            <a:r>
              <a:rPr lang="en-US" sz="2400" b="1" u="sng" dirty="0">
                <a:latin typeface="ui-sans-serif"/>
              </a:rPr>
              <a:t>Project :</a:t>
            </a:r>
            <a:br>
              <a:rPr lang="en-US" sz="2400" b="1" u="sng" dirty="0">
                <a:latin typeface="ui-sans-serif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0BAF75-7C08-3B31-7649-4EBD8891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1" y="15601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 </a:t>
            </a:r>
            <a:r>
              <a:rPr lang="en-US" sz="2000" b="1" dirty="0">
                <a:latin typeface="ui-sans-serif"/>
              </a:rPr>
              <a:t>Optimized Hyperparameters:</a:t>
            </a:r>
          </a:p>
          <a:p>
            <a:r>
              <a:rPr lang="en-US" sz="2000" dirty="0">
                <a:latin typeface="ui-sans-serif"/>
              </a:rPr>
              <a:t>  Best values for α, β, γ selected by Cuckoo Search.</a:t>
            </a:r>
          </a:p>
          <a:p>
            <a:pPr marL="0" indent="0">
              <a:buNone/>
            </a:pPr>
            <a:r>
              <a:rPr lang="en-US" sz="2000" b="1" dirty="0">
                <a:latin typeface="ui-sans-serif"/>
              </a:rPr>
              <a:t>2. Performance Metrics of the Model:</a:t>
            </a:r>
          </a:p>
          <a:p>
            <a:r>
              <a:rPr lang="en-US" sz="2000" dirty="0">
                <a:latin typeface="ui-sans-serif"/>
              </a:rPr>
              <a:t>Accuracy :  Improved from 85-88% (without optimization) to 90-94% (with Cuckoo Search).</a:t>
            </a:r>
          </a:p>
          <a:p>
            <a:r>
              <a:rPr lang="en-US" sz="2000" dirty="0">
                <a:latin typeface="ui-sans-serif"/>
              </a:rPr>
              <a:t>Confusion Matrix : Shows correctly and incorrectly classified instances.</a:t>
            </a:r>
          </a:p>
          <a:p>
            <a:r>
              <a:rPr lang="en-US" sz="2000" dirty="0">
                <a:latin typeface="ui-sans-serif"/>
              </a:rPr>
              <a:t>Precision, Recall, and F1-Score : Measures classification quality. </a:t>
            </a:r>
          </a:p>
          <a:p>
            <a:r>
              <a:rPr lang="en-US" sz="2000" dirty="0">
                <a:latin typeface="ui-sans-serif"/>
              </a:rPr>
              <a:t>ROC-AUC Curve : Evaluates the model's discriminative ability.</a:t>
            </a:r>
          </a:p>
          <a:p>
            <a:pPr marL="0" indent="0">
              <a:buNone/>
            </a:pPr>
            <a:r>
              <a:rPr lang="en-US" sz="2000" b="1" dirty="0">
                <a:latin typeface="ui-sans-serif"/>
              </a:rPr>
              <a:t>Results are shown at the implementation screenshots at the end.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5829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476" y="372233"/>
            <a:ext cx="10515600" cy="5850541"/>
          </a:xfrm>
        </p:spPr>
        <p:txBody>
          <a:bodyPr>
            <a:normAutofit/>
          </a:bodyPr>
          <a:lstStyle/>
          <a:p>
            <a:r>
              <a:rPr lang="en-IN" sz="2000" b="1" u="sng" dirty="0" smtClean="0">
                <a:latin typeface="ui-sans-serif"/>
                <a:ea typeface="Tahoma" pitchFamily="34" charset="0"/>
                <a:cs typeface="Tahoma" pitchFamily="34" charset="0"/>
              </a:rPr>
              <a:t>Steps to Process Dataset &amp; Without Using Cuckoo Search Algorithm</a:t>
            </a:r>
            <a:r>
              <a:rPr lang="en-IN" sz="2000" b="1" u="sng" dirty="0" smtClean="0">
                <a:latin typeface="ui-sans-serif"/>
                <a:ea typeface="Tahoma" pitchFamily="34" charset="0"/>
                <a:cs typeface="Tahoma" pitchFamily="34" charset="0"/>
              </a:rPr>
              <a:t>:</a:t>
            </a:r>
            <a:br>
              <a:rPr lang="en-IN" sz="2000" b="1" u="sng" dirty="0" smtClean="0">
                <a:latin typeface="ui-sans-serif"/>
                <a:ea typeface="Tahoma" pitchFamily="34" charset="0"/>
                <a:cs typeface="Tahoma" pitchFamily="34" charset="0"/>
              </a:rPr>
            </a:br>
            <a:r>
              <a:rPr lang="en-IN" sz="2000" b="1" u="sng" dirty="0" smtClean="0">
                <a:latin typeface="ui-sans-serif"/>
                <a:ea typeface="Tahoma" pitchFamily="34" charset="0"/>
                <a:cs typeface="Tahoma" pitchFamily="34" charset="0"/>
              </a:rPr>
              <a:t/>
            </a:r>
            <a:br>
              <a:rPr lang="en-IN" sz="2000" b="1" u="sng" dirty="0" smtClean="0">
                <a:latin typeface="ui-sans-serif"/>
                <a:ea typeface="Tahoma" pitchFamily="34" charset="0"/>
                <a:cs typeface="Tahoma" pitchFamily="34" charset="0"/>
              </a:rPr>
            </a:br>
            <a:r>
              <a:rPr lang="en-IN" sz="2000" b="1" dirty="0" smtClean="0">
                <a:latin typeface="ui-sans-serif"/>
                <a:ea typeface="Tahoma" pitchFamily="34" charset="0"/>
                <a:cs typeface="Tahoma" pitchFamily="34" charset="0"/>
              </a:rPr>
              <a:t> 1. Preprocessing the Dataset</a:t>
            </a:r>
            <a:br>
              <a:rPr lang="en-IN" sz="2000" b="1" dirty="0" smtClean="0">
                <a:latin typeface="ui-sans-serif"/>
                <a:ea typeface="Tahoma" pitchFamily="34" charset="0"/>
                <a:cs typeface="Tahoma" pitchFamily="34" charset="0"/>
              </a:rPr>
            </a:br>
            <a: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  <a:t>Load the dataset into Python</a:t>
            </a:r>
            <a:b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</a:br>
            <a:r>
              <a:rPr lang="en-US" sz="2000" dirty="0" smtClean="0">
                <a:latin typeface="ui-sans-serif"/>
                <a:ea typeface="Tahoma" pitchFamily="34" charset="0"/>
                <a:cs typeface="Tahoma" pitchFamily="34" charset="0"/>
              </a:rPr>
              <a:t>Check If Data Is Loaded Correctly</a:t>
            </a:r>
            <a: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  <a:t/>
            </a:r>
            <a:b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</a:br>
            <a: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  <a:t>Handle missing values (if any)</a:t>
            </a:r>
            <a:b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</a:br>
            <a: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  <a:t>Remove Unnecessary Columns(like ID).</a:t>
            </a:r>
            <a:b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</a:br>
            <a: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  <a:t>Convert categorical data (e.g., Diagnosis: ‘M’ → 1, ‘B’ → 0)</a:t>
            </a:r>
            <a:b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</a:br>
            <a: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  <a:t>Normalize the features</a:t>
            </a:r>
            <a:b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</a:br>
            <a: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  <a:t>Split into training and testing </a:t>
            </a:r>
            <a: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  <a:t>sets</a:t>
            </a:r>
            <a:b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</a:br>
            <a: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  <a:t/>
            </a:r>
            <a:b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</a:br>
            <a:r>
              <a:rPr lang="en-IN" sz="2000" b="1" dirty="0" smtClean="0">
                <a:latin typeface="ui-sans-serif"/>
                <a:ea typeface="Tahoma" pitchFamily="34" charset="0"/>
                <a:cs typeface="Tahoma" pitchFamily="34" charset="0"/>
              </a:rPr>
              <a:t>2. Implement Logistic Regression</a:t>
            </a:r>
            <a:br>
              <a:rPr lang="en-IN" sz="2000" b="1" dirty="0" smtClean="0">
                <a:latin typeface="ui-sans-serif"/>
                <a:ea typeface="Tahoma" pitchFamily="34" charset="0"/>
                <a:cs typeface="Tahoma" pitchFamily="34" charset="0"/>
              </a:rPr>
            </a:br>
            <a: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  <a:t>Train a Logistic Regression model</a:t>
            </a:r>
            <a:b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</a:br>
            <a:r>
              <a:rPr lang="en-US" sz="2000" dirty="0" smtClean="0">
                <a:latin typeface="ui-sans-serif"/>
                <a:ea typeface="Tahoma" pitchFamily="34" charset="0"/>
                <a:cs typeface="Tahoma" pitchFamily="34" charset="0"/>
              </a:rPr>
              <a:t>Retrain the Model and Save the </a:t>
            </a:r>
            <a:r>
              <a:rPr lang="en-US" sz="2000" dirty="0" err="1" smtClean="0">
                <a:latin typeface="ui-sans-serif"/>
                <a:ea typeface="Tahoma" pitchFamily="34" charset="0"/>
                <a:cs typeface="Tahoma" pitchFamily="34" charset="0"/>
              </a:rPr>
              <a:t>Scaler</a:t>
            </a:r>
            <a:r>
              <a:rPr lang="en-US" sz="2000" dirty="0" smtClean="0">
                <a:latin typeface="ui-sans-serif"/>
                <a:ea typeface="Tahoma" pitchFamily="34" charset="0"/>
                <a:cs typeface="Tahoma" pitchFamily="34" charset="0"/>
              </a:rPr>
              <a:t/>
            </a:r>
            <a:br>
              <a:rPr lang="en-US" sz="2000" dirty="0" smtClean="0">
                <a:latin typeface="ui-sans-serif"/>
                <a:ea typeface="Tahoma" pitchFamily="34" charset="0"/>
                <a:cs typeface="Tahoma" pitchFamily="34" charset="0"/>
              </a:rPr>
            </a:br>
            <a: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  <a:t>Evaluate the Model .</a:t>
            </a:r>
            <a:b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</a:br>
            <a: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  <a:t>Saving Output</a:t>
            </a:r>
            <a:b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</a:br>
            <a:r>
              <a:rPr lang="en-IN" sz="2000" dirty="0" smtClean="0">
                <a:latin typeface="ui-sans-serif"/>
                <a:ea typeface="Tahoma" pitchFamily="34" charset="0"/>
                <a:cs typeface="Tahoma" pitchFamily="34" charset="0"/>
              </a:rPr>
              <a:t>Saving predictions</a:t>
            </a:r>
            <a:r>
              <a:rPr lang="en-IN" sz="2000" dirty="0" smtClean="0">
                <a:latin typeface="Tempus Sans ITC" pitchFamily="82" charset="0"/>
                <a:ea typeface="Tahoma" pitchFamily="34" charset="0"/>
                <a:cs typeface="Tahoma" pitchFamily="34" charset="0"/>
              </a:rPr>
              <a:t/>
            </a:r>
            <a:br>
              <a:rPr lang="en-IN" sz="2000" dirty="0" smtClean="0">
                <a:latin typeface="Tempus Sans ITC" pitchFamily="82" charset="0"/>
                <a:ea typeface="Tahoma" pitchFamily="34" charset="0"/>
                <a:cs typeface="Tahoma" pitchFamily="34" charset="0"/>
              </a:rPr>
            </a:br>
            <a:endParaRPr lang="en-US" sz="2000" dirty="0">
              <a:latin typeface="Tempus Sans ITC" pitchFamily="82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4031"/>
            <a:ext cx="10515600" cy="722931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2025-04-09 085425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614" y="283221"/>
            <a:ext cx="5259823" cy="5893742"/>
          </a:xfrm>
        </p:spPr>
      </p:pic>
      <p:pic>
        <p:nvPicPr>
          <p:cNvPr id="5" name="Picture 4" descr="Screenshot 2025-04-09 08543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683" y="307497"/>
            <a:ext cx="5203179" cy="57777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2025-04-09 08545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573" y="412694"/>
            <a:ext cx="5154625" cy="5764269"/>
          </a:xfrm>
        </p:spPr>
      </p:pic>
      <p:pic>
        <p:nvPicPr>
          <p:cNvPr id="5" name="Picture 4" descr="Screenshot 2025-04-09 08553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549" y="428878"/>
            <a:ext cx="4936140" cy="57048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2025-04-09 08554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756" y="339865"/>
            <a:ext cx="10495370" cy="583709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D43-B2F1-0226-5E01-D9F9EB7F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ui-sans-serif"/>
              </a:rPr>
              <a:t>Problem statement </a:t>
            </a:r>
            <a:r>
              <a:rPr lang="en-IN" dirty="0">
                <a:latin typeface="ui-sans-serif"/>
              </a:rPr>
              <a:t/>
            </a:r>
            <a:br>
              <a:rPr lang="en-IN" dirty="0">
                <a:latin typeface="ui-sans-serif"/>
              </a:rPr>
            </a:br>
            <a:r>
              <a:rPr lang="en-IN" dirty="0">
                <a:latin typeface="ui-sans-serif"/>
              </a:rPr>
              <a:t>     </a:t>
            </a:r>
            <a:r>
              <a:rPr lang="en-IN" sz="2400" dirty="0">
                <a:latin typeface="ui-sans-serif"/>
              </a:rPr>
              <a:t>Cuckoo Search for Classifying Cancer Subtypes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9FA65A-0F8A-2AE4-2A2C-3C4DCC92B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45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ui-sans-serif"/>
              </a:rPr>
              <a:t>Scenario</a:t>
            </a:r>
            <a:r>
              <a:rPr lang="en-IN" dirty="0">
                <a:latin typeface="ui-sans-serif"/>
              </a:rPr>
              <a:t> </a:t>
            </a:r>
          </a:p>
          <a:p>
            <a:pPr marL="0" indent="0">
              <a:buNone/>
            </a:pPr>
            <a:r>
              <a:rPr lang="en-IN" sz="2400" dirty="0">
                <a:latin typeface="ui-sans-serif"/>
              </a:rPr>
              <a:t>we apply the </a:t>
            </a:r>
            <a:r>
              <a:rPr lang="en-IN" sz="2400" b="1" dirty="0">
                <a:latin typeface="ui-sans-serif"/>
              </a:rPr>
              <a:t>Cuckoo Search Algorithm</a:t>
            </a:r>
            <a:r>
              <a:rPr lang="en-IN" sz="2400" dirty="0">
                <a:latin typeface="ui-sans-serif"/>
              </a:rPr>
              <a:t>, a nature-inspired metaheuristic, to automatically optimize critical hyperparameters (e.g., alpha, beta, gamma) and </a:t>
            </a:r>
            <a:r>
              <a:rPr lang="en-IN" sz="2400" b="1" dirty="0">
                <a:latin typeface="ui-sans-serif"/>
              </a:rPr>
              <a:t>maximize classification accuracy</a:t>
            </a:r>
            <a:r>
              <a:rPr lang="en-IN" sz="2400" dirty="0">
                <a:latin typeface="ui-sans-serif"/>
              </a:rPr>
              <a:t>.</a:t>
            </a:r>
          </a:p>
          <a:p>
            <a:pPr marL="0" indent="0">
              <a:buNone/>
            </a:pPr>
            <a:r>
              <a:rPr lang="en-IN" sz="2400" b="1" dirty="0">
                <a:latin typeface="ui-sans-serif"/>
              </a:rPr>
              <a:t>Task</a:t>
            </a:r>
          </a:p>
          <a:p>
            <a:pPr marL="0" indent="0">
              <a:buNone/>
            </a:pPr>
            <a:r>
              <a:rPr lang="en-IN" sz="2400" dirty="0">
                <a:latin typeface="ui-sans-serif"/>
              </a:rPr>
              <a:t>Use Cuckoo Search to maximize classification accuracy.</a:t>
            </a:r>
          </a:p>
          <a:p>
            <a:pPr marL="0" indent="0">
              <a:buNone/>
            </a:pPr>
            <a:r>
              <a:rPr lang="en-IN" sz="2400" b="1" dirty="0">
                <a:latin typeface="ui-sans-serif"/>
              </a:rPr>
              <a:t>Dataset</a:t>
            </a:r>
          </a:p>
          <a:p>
            <a:pPr marL="0" indent="0">
              <a:buNone/>
            </a:pPr>
            <a:r>
              <a:rPr lang="en-IN" sz="2400" dirty="0">
                <a:latin typeface="ui-sans-serif"/>
              </a:rPr>
              <a:t>Breast cancer subtype classification dataset (healthcare).</a:t>
            </a:r>
          </a:p>
        </p:txBody>
      </p:sp>
    </p:spTree>
    <p:extLst>
      <p:ext uri="{BB962C8B-B14F-4D97-AF65-F5344CB8AC3E}">
        <p14:creationId xmlns:p14="http://schemas.microsoft.com/office/powerpoint/2010/main" xmlns="" val="231619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23D669-943E-F9D7-A6D7-1363E494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u="sng" dirty="0">
                <a:latin typeface="ui-sans-serif"/>
              </a:rPr>
              <a:t>Key </a:t>
            </a:r>
            <a:r>
              <a:rPr lang="en-IN" sz="2400" b="1" u="sng" dirty="0">
                <a:effectLst/>
                <a:latin typeface="ui-sans-serif"/>
              </a:rPr>
              <a:t>Terms Used In </a:t>
            </a:r>
            <a:r>
              <a:rPr lang="en-IN" sz="2400" b="1" u="sng" dirty="0">
                <a:latin typeface="ui-sans-serif"/>
              </a:rPr>
              <a:t>The Project :</a:t>
            </a:r>
            <a:r>
              <a:rPr lang="en-IN" sz="2400" b="1" i="0" dirty="0">
                <a:effectLst/>
                <a:latin typeface="ui-sans-serif"/>
              </a:rPr>
              <a:t/>
            </a:r>
            <a:br>
              <a:rPr lang="en-IN" sz="2400" b="1" i="0" dirty="0">
                <a:effectLst/>
                <a:latin typeface="ui-sans-serif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7BC9E7-E5D5-AD86-B4DF-780CA38E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09" y="1471663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u="sng" dirty="0">
                <a:latin typeface="ui-sans-serif"/>
              </a:rPr>
              <a:t>Cuckoo Search </a:t>
            </a:r>
            <a:r>
              <a:rPr lang="en-IN" sz="2000" b="1" i="0" u="sng" dirty="0">
                <a:effectLst/>
                <a:latin typeface="ui-sans-serif"/>
              </a:rPr>
              <a:t>Algorithm (CSA) :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ui-sans-serif"/>
              </a:rPr>
              <a:t>A nature-inspired optimization algorithm based on cuckoo bird </a:t>
            </a:r>
            <a:r>
              <a:rPr lang="en-IN" sz="2000" b="0" i="0" dirty="0" err="1">
                <a:effectLst/>
                <a:latin typeface="ui-sans-serif"/>
              </a:rPr>
              <a:t>behavior</a:t>
            </a:r>
            <a:r>
              <a:rPr lang="en-IN" sz="2000" b="0" i="0" dirty="0">
                <a:effectLst/>
                <a:latin typeface="ui-sans-serif"/>
              </a:rPr>
              <a:t>.</a:t>
            </a:r>
            <a:br>
              <a:rPr lang="en-IN" sz="2000" b="0" i="0" dirty="0">
                <a:effectLst/>
                <a:latin typeface="ui-sans-serif"/>
              </a:rPr>
            </a:br>
            <a:r>
              <a:rPr lang="en-IN" sz="2000" b="0" i="0" dirty="0">
                <a:effectLst/>
                <a:latin typeface="ui-sans-serif"/>
              </a:rPr>
              <a:t>Used for </a:t>
            </a:r>
            <a:r>
              <a:rPr lang="en-IN" sz="2000" i="0" dirty="0">
                <a:effectLst/>
                <a:latin typeface="ui-sans-serif"/>
              </a:rPr>
              <a:t>hyperparameter tuning </a:t>
            </a:r>
            <a:r>
              <a:rPr lang="en-IN" sz="2000" b="0" i="0" dirty="0">
                <a:effectLst/>
                <a:latin typeface="ui-sans-serif"/>
              </a:rPr>
              <a:t>to find the best values for </a:t>
            </a:r>
            <a:r>
              <a:rPr lang="en-IN" sz="2000" i="0" dirty="0">
                <a:effectLst/>
                <a:latin typeface="ui-sans-serif"/>
              </a:rPr>
              <a:t>alpha, beta, gamma</a:t>
            </a:r>
            <a:r>
              <a:rPr lang="en-IN" sz="2000" b="0" i="0" dirty="0">
                <a:effectLst/>
                <a:latin typeface="ui-sans-serif"/>
              </a:rPr>
              <a:t>.</a:t>
            </a:r>
          </a:p>
          <a:p>
            <a:pPr marL="0" indent="0">
              <a:buNone/>
            </a:pPr>
            <a:endParaRPr lang="en-IN" sz="2000" b="0" i="0" dirty="0">
              <a:effectLst/>
              <a:latin typeface="ui-sans-serif"/>
            </a:endParaRPr>
          </a:p>
          <a:p>
            <a:pPr marL="0" indent="0">
              <a:buNone/>
            </a:pPr>
            <a:r>
              <a:rPr lang="en-IN" sz="2000" b="1" i="0" u="sng" dirty="0">
                <a:effectLst/>
                <a:latin typeface="ui-sans-serif"/>
              </a:rPr>
              <a:t>Logistic Regression</a:t>
            </a:r>
            <a:r>
              <a:rPr lang="en-IN" sz="2000" b="1" i="0" dirty="0">
                <a:effectLst/>
                <a:latin typeface="ui-sans-serif"/>
              </a:rPr>
              <a:t> :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ui-sans-serif"/>
              </a:rPr>
              <a:t>A statistical model used for </a:t>
            </a:r>
            <a:r>
              <a:rPr lang="en-IN" sz="2000" i="0" dirty="0">
                <a:effectLst/>
                <a:latin typeface="ui-sans-serif"/>
              </a:rPr>
              <a:t>binary and multiclass </a:t>
            </a:r>
            <a:r>
              <a:rPr lang="en-IN" sz="2000" i="0" dirty="0" err="1">
                <a:effectLst/>
                <a:latin typeface="ui-sans-serif"/>
              </a:rPr>
              <a:t>classification</a:t>
            </a:r>
            <a:r>
              <a:rPr lang="en-IN" sz="2000" b="0" i="0" dirty="0" err="1">
                <a:effectLst/>
                <a:latin typeface="ui-sans-serif"/>
              </a:rPr>
              <a:t>.Predicts</a:t>
            </a:r>
            <a:r>
              <a:rPr lang="en-IN" sz="2000" b="0" i="0" dirty="0">
                <a:effectLst/>
                <a:latin typeface="ui-sans-serif"/>
              </a:rPr>
              <a:t> the probability of cancer subtypes based on given features.</a:t>
            </a:r>
          </a:p>
          <a:p>
            <a:pPr marL="0" indent="0">
              <a:buNone/>
            </a:pPr>
            <a:endParaRPr lang="en-IN" sz="2000" b="0" i="0" dirty="0">
              <a:effectLst/>
              <a:latin typeface="ui-sans-serif"/>
            </a:endParaRPr>
          </a:p>
          <a:p>
            <a:pPr marL="0" indent="0">
              <a:buNone/>
            </a:pPr>
            <a:r>
              <a:rPr lang="en-IN" sz="2000" b="1" i="0" u="sng" dirty="0">
                <a:effectLst/>
                <a:latin typeface="ui-sans-serif"/>
              </a:rPr>
              <a:t>Radiological Images &amp; Clinical Features </a:t>
            </a:r>
            <a:r>
              <a:rPr lang="en-IN" sz="2000" b="1" i="0" dirty="0">
                <a:effectLst/>
                <a:latin typeface="ui-sans-serif"/>
              </a:rPr>
              <a:t>:</a:t>
            </a:r>
          </a:p>
          <a:p>
            <a:pPr marL="0" indent="0">
              <a:buNone/>
            </a:pPr>
            <a:r>
              <a:rPr lang="en-IN" sz="2000" b="0" i="0" dirty="0">
                <a:effectLst/>
                <a:latin typeface="ui-sans-serif"/>
              </a:rPr>
              <a:t/>
            </a:r>
            <a:br>
              <a:rPr lang="en-IN" sz="2000" b="0" i="0" dirty="0">
                <a:effectLst/>
                <a:latin typeface="ui-sans-serif"/>
              </a:rPr>
            </a:br>
            <a:r>
              <a:rPr lang="en-IN" sz="2000" b="0" i="0" dirty="0">
                <a:effectLst/>
                <a:latin typeface="ui-sans-serif"/>
              </a:rPr>
              <a:t> </a:t>
            </a:r>
            <a:r>
              <a:rPr lang="en-IN" sz="2000" i="0" dirty="0">
                <a:effectLst/>
                <a:latin typeface="ui-sans-serif"/>
              </a:rPr>
              <a:t>Radiological Images</a:t>
            </a:r>
            <a:r>
              <a:rPr lang="en-IN" sz="2000" b="0" i="0" dirty="0">
                <a:effectLst/>
                <a:latin typeface="ui-sans-serif"/>
              </a:rPr>
              <a:t>:  MRI, mammograms used for feature extraction.</a:t>
            </a:r>
            <a:br>
              <a:rPr lang="en-IN" sz="2000" b="0" i="0" dirty="0">
                <a:effectLst/>
                <a:latin typeface="ui-sans-serif"/>
              </a:rPr>
            </a:br>
            <a:r>
              <a:rPr lang="en-IN" sz="2000" b="0" i="0" dirty="0">
                <a:effectLst/>
                <a:latin typeface="ui-sans-serif"/>
              </a:rPr>
              <a:t> </a:t>
            </a:r>
            <a:r>
              <a:rPr lang="en-IN" sz="2000" i="0" dirty="0">
                <a:effectLst/>
                <a:latin typeface="ui-sans-serif"/>
              </a:rPr>
              <a:t>Clinical Features</a:t>
            </a:r>
            <a:r>
              <a:rPr lang="en-IN" sz="2000" b="0" i="0" dirty="0">
                <a:effectLst/>
                <a:latin typeface="ui-sans-serif"/>
              </a:rPr>
              <a:t>:  Patient data like </a:t>
            </a:r>
            <a:r>
              <a:rPr lang="en-IN" sz="2000" b="0" i="0" dirty="0" err="1">
                <a:effectLst/>
                <a:latin typeface="ui-sans-serif"/>
              </a:rPr>
              <a:t>tumor</a:t>
            </a:r>
            <a:r>
              <a:rPr lang="en-IN" sz="2000" b="0" i="0" dirty="0">
                <a:effectLst/>
                <a:latin typeface="ui-sans-serif"/>
              </a:rPr>
              <a:t> size, shape, and genetic markers.</a:t>
            </a:r>
            <a:br>
              <a:rPr lang="en-IN" sz="2000" b="0" i="0" dirty="0">
                <a:effectLst/>
                <a:latin typeface="ui-sans-serif"/>
              </a:rPr>
            </a:br>
            <a:r>
              <a:rPr lang="en-IN" sz="2000" b="0" i="0" dirty="0">
                <a:effectLst/>
                <a:latin typeface="ui-sans-serif"/>
              </a:rPr>
              <a:t/>
            </a:r>
            <a:br>
              <a:rPr lang="en-IN" sz="2000" b="0" i="0" dirty="0">
                <a:effectLst/>
                <a:latin typeface="ui-sans-serif"/>
              </a:rPr>
            </a:br>
            <a:r>
              <a:rPr lang="en-IN" sz="2000" b="1" i="0" dirty="0">
                <a:effectLst/>
                <a:latin typeface="ui-sans-serif"/>
              </a:rPr>
              <a:t/>
            </a:r>
            <a:br>
              <a:rPr lang="en-IN" sz="2000" b="1" i="0" dirty="0">
                <a:effectLst/>
                <a:latin typeface="ui-sans-serif"/>
              </a:rPr>
            </a:br>
            <a:r>
              <a:rPr lang="en-IN" sz="2000" b="0" i="0" dirty="0">
                <a:effectLst/>
                <a:latin typeface="ui-sans-serif"/>
              </a:rPr>
              <a:t/>
            </a:r>
            <a:br>
              <a:rPr lang="en-IN" sz="2000" b="0" i="0" dirty="0">
                <a:effectLst/>
                <a:latin typeface="ui-sans-serif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254514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363B0-0FC6-B603-739C-7F56F8E1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93" y="153192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i="0" u="sng" dirty="0">
                <a:effectLst/>
                <a:latin typeface="ui-sans-serif"/>
              </a:rPr>
              <a:t>Hyperparameters (Alpha, Beta, Gamma) </a:t>
            </a:r>
            <a:r>
              <a:rPr lang="en-IN" sz="2400" b="1" i="0" dirty="0">
                <a:effectLst/>
                <a:latin typeface="ui-sans-serif"/>
              </a:rPr>
              <a:t>:</a:t>
            </a:r>
            <a:br>
              <a:rPr lang="en-IN" sz="2400" b="1" i="0" dirty="0">
                <a:effectLst/>
                <a:latin typeface="ui-sans-serif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6644C5-55D9-B6F0-F000-9BCF01FA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5" y="111058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dirty="0">
                <a:latin typeface="ui-sans-serif"/>
              </a:rPr>
              <a:t>1.  </a:t>
            </a:r>
            <a:r>
              <a:rPr lang="en-IN" sz="8000" i="0" dirty="0">
                <a:effectLst/>
                <a:latin typeface="ui-sans-serif"/>
              </a:rPr>
              <a:t>Alpha (</a:t>
            </a:r>
            <a:r>
              <a:rPr lang="el-GR" sz="8000" i="0" dirty="0">
                <a:effectLst/>
                <a:latin typeface="ui-sans-serif"/>
              </a:rPr>
              <a:t>α)</a:t>
            </a:r>
            <a:r>
              <a:rPr lang="el-GR" sz="8000" b="0" i="0" dirty="0">
                <a:effectLst/>
                <a:latin typeface="ui-sans-serif"/>
              </a:rPr>
              <a:t>: </a:t>
            </a:r>
            <a:r>
              <a:rPr lang="en-IN" sz="8000" b="0" i="0" dirty="0">
                <a:effectLst/>
                <a:latin typeface="ui-sans-serif"/>
              </a:rPr>
              <a:t>Learning rate (controls step size in optimization)</a:t>
            </a:r>
          </a:p>
          <a:p>
            <a:pPr marL="0" indent="0">
              <a:buNone/>
            </a:pPr>
            <a:r>
              <a:rPr lang="en-IN" sz="8000" i="0" dirty="0">
                <a:effectLst/>
                <a:latin typeface="ui-sans-serif"/>
              </a:rPr>
              <a:t>2.  Beta (</a:t>
            </a:r>
            <a:r>
              <a:rPr lang="el-GR" sz="8000" i="0" dirty="0">
                <a:effectLst/>
                <a:latin typeface="ui-sans-serif"/>
              </a:rPr>
              <a:t>β): </a:t>
            </a:r>
            <a:r>
              <a:rPr lang="en-IN" sz="8000" b="0" i="0" dirty="0">
                <a:effectLst/>
                <a:latin typeface="ui-sans-serif"/>
              </a:rPr>
              <a:t>Regularization strength (prevents overfitting).</a:t>
            </a:r>
          </a:p>
          <a:p>
            <a:pPr marL="0" indent="0">
              <a:buNone/>
            </a:pPr>
            <a:r>
              <a:rPr lang="en-IN" sz="8000" dirty="0">
                <a:latin typeface="ui-sans-serif"/>
              </a:rPr>
              <a:t>3. </a:t>
            </a:r>
            <a:r>
              <a:rPr lang="en-IN" sz="8000" i="0" dirty="0">
                <a:effectLst/>
                <a:latin typeface="ui-sans-serif"/>
              </a:rPr>
              <a:t>Gamma (</a:t>
            </a:r>
            <a:r>
              <a:rPr lang="el-GR" sz="8000" i="0" dirty="0">
                <a:effectLst/>
                <a:latin typeface="ui-sans-serif"/>
              </a:rPr>
              <a:t>γ): </a:t>
            </a:r>
            <a:r>
              <a:rPr lang="en-IN" sz="8000" b="0" i="0" dirty="0">
                <a:effectLst/>
                <a:latin typeface="ui-sans-serif"/>
              </a:rPr>
              <a:t>Decision boundary flexibility (adjusts model complexity).</a:t>
            </a:r>
          </a:p>
          <a:p>
            <a:pPr marL="0" indent="0">
              <a:buNone/>
            </a:pPr>
            <a:endParaRPr lang="en-IN" sz="8000" b="0" i="0" dirty="0">
              <a:effectLst/>
              <a:latin typeface="ui-sans-serif"/>
            </a:endParaRPr>
          </a:p>
          <a:p>
            <a:pPr marL="0" indent="0">
              <a:buNone/>
            </a:pPr>
            <a:r>
              <a:rPr lang="en-IN" sz="9600" b="1" i="0" u="sng" dirty="0">
                <a:effectLst/>
                <a:latin typeface="ui-sans-serif"/>
              </a:rPr>
              <a:t>Classification Accuracy</a:t>
            </a:r>
            <a:r>
              <a:rPr lang="en-IN" sz="9600" b="1" i="0" dirty="0">
                <a:effectLst/>
                <a:latin typeface="ui-sans-serif"/>
              </a:rPr>
              <a:t> </a:t>
            </a:r>
            <a:r>
              <a:rPr lang="en-IN" sz="9600" b="1" dirty="0">
                <a:latin typeface="ui-sans-serif"/>
              </a:rPr>
              <a:t>:</a:t>
            </a:r>
            <a:endParaRPr lang="en-IN" sz="9600" b="1" i="0" dirty="0">
              <a:effectLst/>
              <a:latin typeface="ui-sans-serif"/>
            </a:endParaRPr>
          </a:p>
          <a:p>
            <a:pPr marL="0" indent="0">
              <a:buNone/>
            </a:pPr>
            <a:r>
              <a:rPr lang="en-IN" sz="8000" b="0" i="0" dirty="0">
                <a:effectLst/>
                <a:latin typeface="ui-sans-serif"/>
              </a:rPr>
              <a:t>Measures the model’s performance in correctly predicting cancer subtypes.</a:t>
            </a:r>
            <a:br>
              <a:rPr lang="en-IN" sz="8000" b="0" i="0" dirty="0">
                <a:effectLst/>
                <a:latin typeface="ui-sans-serif"/>
              </a:rPr>
            </a:br>
            <a:r>
              <a:rPr lang="en-IN" sz="8000" b="0" i="0" dirty="0">
                <a:effectLst/>
                <a:latin typeface="ui-sans-serif"/>
              </a:rPr>
              <a:t>Higher accuracy indicates better </a:t>
            </a:r>
            <a:r>
              <a:rPr lang="en-IN" sz="8000" i="0" dirty="0">
                <a:effectLst/>
                <a:latin typeface="ui-sans-serif"/>
              </a:rPr>
              <a:t>feature optimization and model tuning.</a:t>
            </a:r>
          </a:p>
          <a:p>
            <a:pPr marL="0" indent="0">
              <a:buNone/>
            </a:pPr>
            <a:endParaRPr lang="en-IN" sz="8000" i="0" dirty="0">
              <a:effectLst/>
              <a:latin typeface="ui-sans-serif"/>
            </a:endParaRPr>
          </a:p>
          <a:p>
            <a:pPr marL="0" indent="0">
              <a:buNone/>
            </a:pPr>
            <a:r>
              <a:rPr lang="en-IN" sz="9600" b="1" i="0" u="sng" dirty="0">
                <a:effectLst/>
                <a:latin typeface="ui-sans-serif"/>
              </a:rPr>
              <a:t>Cancer Subtypes </a:t>
            </a:r>
            <a:r>
              <a:rPr lang="en-IN" sz="6600" b="1" i="0" dirty="0">
                <a:effectLst/>
                <a:latin typeface="ui-sans-serif"/>
              </a:rPr>
              <a:t>:</a:t>
            </a:r>
          </a:p>
          <a:p>
            <a:pPr marL="0" indent="0">
              <a:buNone/>
            </a:pPr>
            <a:r>
              <a:rPr lang="en-IN" sz="6600" b="0" i="0" dirty="0">
                <a:effectLst/>
                <a:latin typeface="ui-sans-serif"/>
              </a:rPr>
              <a:t> </a:t>
            </a:r>
            <a:r>
              <a:rPr lang="en-IN" sz="8000" b="0" i="0" dirty="0">
                <a:effectLst/>
                <a:latin typeface="ui-sans-serif"/>
              </a:rPr>
              <a:t>Different categories of breast cancer based on genetic &amp; clinical characteristics.</a:t>
            </a:r>
            <a:br>
              <a:rPr lang="en-IN" sz="8000" b="0" i="0" dirty="0">
                <a:effectLst/>
                <a:latin typeface="ui-sans-serif"/>
              </a:rPr>
            </a:br>
            <a:r>
              <a:rPr lang="en-IN" sz="8000" b="1" i="0" dirty="0">
                <a:effectLst/>
                <a:latin typeface="ui-sans-serif"/>
              </a:rPr>
              <a:t>Examples</a:t>
            </a:r>
            <a:r>
              <a:rPr lang="en-IN" sz="8000" b="0" i="0" dirty="0">
                <a:effectLst/>
                <a:latin typeface="ui-sans-serif"/>
              </a:rPr>
              <a:t>: </a:t>
            </a:r>
            <a:r>
              <a:rPr lang="en-IN" sz="8000" i="0" dirty="0">
                <a:effectLst/>
                <a:latin typeface="ui-sans-serif"/>
              </a:rPr>
              <a:t>Luminal A, Luminal B, HER2-enriched, Basal-like</a:t>
            </a:r>
            <a:r>
              <a:rPr lang="en-IN" sz="6600" i="0" dirty="0">
                <a:effectLst/>
                <a:latin typeface="ui-sans-serif"/>
              </a:rPr>
              <a:t>.</a:t>
            </a:r>
          </a:p>
          <a:p>
            <a:pPr marL="0" indent="0">
              <a:buNone/>
            </a:pPr>
            <a:r>
              <a:rPr lang="en-IN" sz="6600" i="0" dirty="0">
                <a:effectLst/>
                <a:latin typeface="ui-sans-serif"/>
              </a:rPr>
              <a:t/>
            </a:r>
            <a:br>
              <a:rPr lang="en-IN" sz="6600" i="0" dirty="0">
                <a:effectLst/>
                <a:latin typeface="ui-sans-serif"/>
              </a:rPr>
            </a:br>
            <a:r>
              <a:rPr lang="en-IN" sz="6200" b="0" i="0" dirty="0">
                <a:effectLst/>
                <a:latin typeface="ui-sans-serif"/>
              </a:rPr>
              <a:t/>
            </a:r>
            <a:br>
              <a:rPr lang="en-IN" sz="6200" b="0" i="0" dirty="0">
                <a:effectLst/>
                <a:latin typeface="ui-sans-serif"/>
              </a:rPr>
            </a:br>
            <a:r>
              <a:rPr lang="en-IN" sz="9600" b="1" i="0" u="sng" dirty="0">
                <a:effectLst/>
                <a:latin typeface="ui-sans-serif"/>
              </a:rPr>
              <a:t>Radiological Images &amp; Clinical Features </a:t>
            </a:r>
            <a:r>
              <a:rPr lang="en-IN" sz="9600" b="1" i="0" dirty="0">
                <a:effectLst/>
                <a:latin typeface="ui-sans-serif"/>
              </a:rPr>
              <a:t>:</a:t>
            </a:r>
          </a:p>
          <a:p>
            <a:pPr marL="0" indent="0">
              <a:buNone/>
            </a:pPr>
            <a:r>
              <a:rPr lang="en-IN" sz="8000" i="0" dirty="0">
                <a:effectLst/>
                <a:latin typeface="ui-sans-serif"/>
              </a:rPr>
              <a:t>Radiological Images</a:t>
            </a:r>
            <a:r>
              <a:rPr lang="en-IN" sz="8000" b="0" i="0" dirty="0">
                <a:effectLst/>
                <a:latin typeface="ui-sans-serif"/>
              </a:rPr>
              <a:t>:  MRI, mammograms used for feature extraction.</a:t>
            </a:r>
            <a:br>
              <a:rPr lang="en-IN" sz="8000" b="0" i="0" dirty="0">
                <a:effectLst/>
                <a:latin typeface="ui-sans-serif"/>
              </a:rPr>
            </a:br>
            <a:r>
              <a:rPr lang="en-IN" sz="8000" b="0" i="0" dirty="0">
                <a:effectLst/>
                <a:latin typeface="ui-sans-serif"/>
              </a:rPr>
              <a:t> </a:t>
            </a:r>
            <a:r>
              <a:rPr lang="en-IN" sz="8000" i="0" dirty="0">
                <a:effectLst/>
                <a:latin typeface="ui-sans-serif"/>
              </a:rPr>
              <a:t>Clinical Features</a:t>
            </a:r>
            <a:r>
              <a:rPr lang="en-IN" sz="8000" b="0" i="0" dirty="0">
                <a:effectLst/>
                <a:latin typeface="ui-sans-serif"/>
              </a:rPr>
              <a:t>:  Patient data like </a:t>
            </a:r>
            <a:r>
              <a:rPr lang="en-IN" sz="8000" b="0" i="0" dirty="0" err="1">
                <a:effectLst/>
                <a:latin typeface="ui-sans-serif"/>
              </a:rPr>
              <a:t>tumor</a:t>
            </a:r>
            <a:r>
              <a:rPr lang="en-IN" sz="8000" b="0" i="0" dirty="0">
                <a:effectLst/>
                <a:latin typeface="ui-sans-serif"/>
              </a:rPr>
              <a:t> size, shape, and genetic markers.</a:t>
            </a:r>
            <a:br>
              <a:rPr lang="en-IN" sz="8000" b="0" i="0" dirty="0">
                <a:effectLst/>
                <a:latin typeface="ui-sans-serif"/>
              </a:rPr>
            </a:br>
            <a:r>
              <a:rPr lang="en-IN" sz="8000" i="0" dirty="0">
                <a:effectLst/>
                <a:latin typeface="ui-sans-serif"/>
              </a:rPr>
              <a:t/>
            </a:r>
            <a:br>
              <a:rPr lang="en-IN" sz="8000" i="0" dirty="0">
                <a:effectLst/>
                <a:latin typeface="ui-sans-serif"/>
              </a:rPr>
            </a:b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xmlns="" val="220687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EEF2E-3152-2AB2-ED83-0F1DC1DC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latin typeface="ui-sans-serif"/>
              </a:rPr>
              <a:t>DATASET DESCRIPTION </a:t>
            </a:r>
            <a:r>
              <a:rPr lang="en-US" sz="2400" u="sng" dirty="0">
                <a:latin typeface="ui-sans-serif"/>
              </a:rPr>
              <a:t>: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BF58FC-DAE4-3B29-281F-874157054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15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ui-sans-serif"/>
              </a:rPr>
              <a:t>Breast Cancer Subtype Classification Dataset :</a:t>
            </a:r>
          </a:p>
          <a:p>
            <a:pPr marL="0" indent="0">
              <a:buNone/>
            </a:pPr>
            <a:r>
              <a:rPr lang="en-IN" sz="2000" dirty="0">
                <a:latin typeface="ui-sans-serif"/>
              </a:rPr>
              <a:t> </a:t>
            </a:r>
            <a:r>
              <a:rPr lang="en-IN" sz="2000" b="1" dirty="0">
                <a:latin typeface="ui-sans-serif"/>
              </a:rPr>
              <a:t>Type</a:t>
            </a:r>
            <a:r>
              <a:rPr lang="en-IN" sz="2000" dirty="0">
                <a:latin typeface="ui-sans-serif"/>
              </a:rPr>
              <a:t>: Supervised classification</a:t>
            </a:r>
          </a:p>
          <a:p>
            <a:pPr marL="0" indent="0">
              <a:buNone/>
            </a:pPr>
            <a:r>
              <a:rPr lang="en-IN" sz="2000" b="1" dirty="0">
                <a:latin typeface="ui-sans-serif"/>
              </a:rPr>
              <a:t>Input Features</a:t>
            </a:r>
            <a:r>
              <a:rPr lang="en-IN" sz="2000" dirty="0">
                <a:latin typeface="ui-sans-serif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ui-sans-serif"/>
              </a:rPr>
              <a:t>Radiological images</a:t>
            </a:r>
            <a:r>
              <a:rPr lang="en-IN" sz="2000" dirty="0">
                <a:latin typeface="ui-sans-serif"/>
              </a:rPr>
              <a:t>: MRI, histopathology slides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ui-sans-serif"/>
              </a:rPr>
              <a:t>Clinical features</a:t>
            </a:r>
            <a:r>
              <a:rPr lang="en-IN" sz="2000" dirty="0">
                <a:latin typeface="ui-sans-serif"/>
              </a:rPr>
              <a:t>: Age, </a:t>
            </a:r>
            <a:r>
              <a:rPr lang="en-IN" sz="2000" dirty="0" err="1">
                <a:latin typeface="ui-sans-serif"/>
              </a:rPr>
              <a:t>tumor</a:t>
            </a:r>
            <a:r>
              <a:rPr lang="en-IN" sz="2000" dirty="0">
                <a:latin typeface="ui-sans-serif"/>
              </a:rPr>
              <a:t> size, hormone receptor status, HER2 status</a:t>
            </a:r>
          </a:p>
          <a:p>
            <a:pPr marL="0" indent="0">
              <a:buNone/>
            </a:pPr>
            <a:r>
              <a:rPr lang="en-IN" sz="2000" b="1" dirty="0">
                <a:latin typeface="ui-sans-serif"/>
              </a:rPr>
              <a:t>Labels</a:t>
            </a:r>
            <a:r>
              <a:rPr lang="en-IN" sz="2000" dirty="0">
                <a:latin typeface="ui-sans-serif"/>
              </a:rPr>
              <a:t>: Cancer subtypes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ui-sans-serif"/>
              </a:rPr>
              <a:t>Luminal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ui-sans-serif"/>
              </a:rPr>
              <a:t>Luminal 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ui-sans-serif"/>
              </a:rPr>
              <a:t>HER2-enriched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ui-sans-serif"/>
              </a:rPr>
              <a:t>Triple-negative (Basal-like)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2806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4555FC-917A-57E8-3C4E-14EFC408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67" y="815974"/>
            <a:ext cx="10203425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IN" sz="2700" b="1" i="0" u="sng" dirty="0">
                <a:effectLst/>
                <a:latin typeface="ui-sans-serif"/>
              </a:rPr>
              <a:t>Dataset Summary</a:t>
            </a:r>
            <a:r>
              <a:rPr lang="en-IN" sz="2400" b="1" i="0" u="sng" dirty="0">
                <a:effectLst/>
                <a:latin typeface="ui-sans-serif"/>
              </a:rPr>
              <a:t/>
            </a:r>
            <a:br>
              <a:rPr lang="en-IN" sz="2400" b="1" i="0" u="sng" dirty="0">
                <a:effectLst/>
                <a:latin typeface="ui-sans-serif"/>
              </a:rPr>
            </a:br>
            <a:r>
              <a:rPr lang="en-IN" sz="2400" b="1" i="0" u="sng" dirty="0">
                <a:effectLst/>
                <a:latin typeface="ui-sans-serif"/>
              </a:rPr>
              <a:t/>
            </a:r>
            <a:br>
              <a:rPr lang="en-IN" sz="2400" b="1" i="0" u="sng" dirty="0">
                <a:effectLst/>
                <a:latin typeface="ui-sans-serif"/>
              </a:rPr>
            </a:br>
            <a:r>
              <a:rPr lang="en-IN" sz="2200" b="1" i="0" dirty="0">
                <a:effectLst/>
                <a:latin typeface="ui-sans-serif"/>
              </a:rPr>
              <a:t>Total Samples</a:t>
            </a:r>
            <a:r>
              <a:rPr lang="en-IN" sz="2200" b="0" i="0" dirty="0">
                <a:effectLst/>
                <a:latin typeface="ui-sans-serif"/>
              </a:rPr>
              <a:t>: 569</a:t>
            </a:r>
            <a:br>
              <a:rPr lang="en-IN" sz="2200" b="0" i="0" dirty="0">
                <a:effectLst/>
                <a:latin typeface="ui-sans-serif"/>
              </a:rPr>
            </a:br>
            <a:r>
              <a:rPr lang="en-IN" sz="2200" b="1" i="0" dirty="0">
                <a:effectLst/>
                <a:latin typeface="ui-sans-serif"/>
              </a:rPr>
              <a:t>Total Features</a:t>
            </a:r>
            <a:r>
              <a:rPr lang="en-IN" sz="2200" b="0" i="0" dirty="0">
                <a:effectLst/>
                <a:latin typeface="ui-sans-serif"/>
              </a:rPr>
              <a:t>: 32 (Including ID &amp; Diagnosis)</a:t>
            </a:r>
            <a:br>
              <a:rPr lang="en-IN" sz="2200" b="0" i="0" dirty="0">
                <a:effectLst/>
                <a:latin typeface="ui-sans-serif"/>
              </a:rPr>
            </a:br>
            <a:r>
              <a:rPr lang="en-IN" sz="2200" b="1" i="0" dirty="0">
                <a:effectLst/>
                <a:latin typeface="ui-sans-serif"/>
              </a:rPr>
              <a:t>Diagnosis</a:t>
            </a:r>
            <a:r>
              <a:rPr lang="en-IN" sz="2200" b="0" i="0" dirty="0">
                <a:effectLst/>
                <a:latin typeface="ui-sans-serif"/>
              </a:rPr>
              <a:t>:</a:t>
            </a:r>
            <a:br>
              <a:rPr lang="en-IN" sz="2200" b="0" i="0" dirty="0">
                <a:effectLst/>
                <a:latin typeface="ui-sans-serif"/>
              </a:rPr>
            </a:br>
            <a:r>
              <a:rPr lang="en-IN" sz="2200" i="0" dirty="0">
                <a:effectLst/>
                <a:latin typeface="ui-sans-serif"/>
              </a:rPr>
              <a:t>M (Malignant)</a:t>
            </a:r>
            <a:br>
              <a:rPr lang="en-IN" sz="2200" i="0" dirty="0">
                <a:effectLst/>
                <a:latin typeface="ui-sans-serif"/>
              </a:rPr>
            </a:br>
            <a:r>
              <a:rPr lang="en-IN" sz="2200" i="0" dirty="0">
                <a:effectLst/>
                <a:latin typeface="ui-sans-serif"/>
              </a:rPr>
              <a:t>B (Benign)</a:t>
            </a:r>
            <a:br>
              <a:rPr lang="en-IN" sz="2200" i="0" dirty="0">
                <a:effectLst/>
                <a:latin typeface="ui-sans-serif"/>
              </a:rPr>
            </a:br>
            <a:r>
              <a:rPr lang="en-IN" sz="2200" i="0" dirty="0">
                <a:effectLst/>
                <a:latin typeface="ui-sans-serif"/>
              </a:rPr>
              <a:t/>
            </a:r>
            <a:br>
              <a:rPr lang="en-IN" sz="2200" i="0" dirty="0">
                <a:effectLst/>
                <a:latin typeface="ui-sans-serif"/>
              </a:rPr>
            </a:br>
            <a:endParaRPr lang="en-IN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43D5B3-2C71-464C-011D-4FC231A02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9" y="2506662"/>
            <a:ext cx="10515600" cy="4351338"/>
          </a:xfrm>
        </p:spPr>
        <p:txBody>
          <a:bodyPr>
            <a:normAutofit fontScale="32500" lnSpcReduction="20000"/>
          </a:bodyPr>
          <a:lstStyle/>
          <a:p>
            <a:pPr marL="457200" lvl="1" indent="0" algn="l">
              <a:buNone/>
            </a:pPr>
            <a:r>
              <a:rPr lang="en-IN" sz="7400" b="1" i="0" u="sng" dirty="0">
                <a:effectLst/>
                <a:latin typeface="ui-sans-serif"/>
              </a:rPr>
              <a:t>Key Features (Mean, Standard Error, and Worst Values)</a:t>
            </a:r>
            <a:r>
              <a:rPr lang="en-IN" sz="7400" b="0" i="0" u="sng" dirty="0">
                <a:effectLst/>
                <a:latin typeface="ui-sans-serif"/>
              </a:rPr>
              <a:t>:</a:t>
            </a:r>
          </a:p>
          <a:p>
            <a:pPr marL="457200" lvl="1" indent="0" algn="l">
              <a:buNone/>
            </a:pPr>
            <a:endParaRPr lang="en-IN" sz="6200" b="0" i="0" u="sng" dirty="0">
              <a:effectLst/>
              <a:latin typeface="ui-sans-serif"/>
            </a:endParaRPr>
          </a:p>
          <a:p>
            <a:pPr marL="0" indent="0" algn="l">
              <a:buNone/>
            </a:pPr>
            <a:r>
              <a:rPr lang="en-IN" sz="6200" b="1" i="0" dirty="0" err="1">
                <a:effectLst/>
                <a:latin typeface="ui-sans-serif"/>
              </a:rPr>
              <a:t>Tumor</a:t>
            </a:r>
            <a:r>
              <a:rPr lang="en-IN" sz="6200" b="1" i="0" dirty="0">
                <a:effectLst/>
                <a:latin typeface="ui-sans-serif"/>
              </a:rPr>
              <a:t> Size</a:t>
            </a:r>
            <a:r>
              <a:rPr lang="en-IN" sz="6200" b="0" i="0" dirty="0">
                <a:effectLst/>
                <a:latin typeface="ui-sans-serif"/>
              </a:rPr>
              <a:t> : </a:t>
            </a:r>
            <a:r>
              <a:rPr lang="en-IN" sz="6200" i="0" dirty="0">
                <a:effectLst/>
                <a:latin typeface="ui-sans-serif"/>
              </a:rPr>
              <a:t> Radius mean, Perimeter mean, Area mean → Measure </a:t>
            </a:r>
            <a:r>
              <a:rPr lang="en-IN" sz="6200" i="0" dirty="0" err="1">
                <a:effectLst/>
                <a:latin typeface="ui-sans-serif"/>
              </a:rPr>
              <a:t>tumor</a:t>
            </a:r>
            <a:r>
              <a:rPr lang="en-IN" sz="6200" i="0" dirty="0">
                <a:effectLst/>
                <a:latin typeface="ui-sans-serif"/>
              </a:rPr>
              <a:t> dimension.</a:t>
            </a:r>
          </a:p>
          <a:p>
            <a:pPr marL="0" indent="0" algn="l">
              <a:buNone/>
            </a:pPr>
            <a:r>
              <a:rPr lang="en-IN" sz="6200" b="1" i="0" dirty="0">
                <a:effectLst/>
                <a:latin typeface="ui-sans-serif"/>
              </a:rPr>
              <a:t>Texture &amp; Shape</a:t>
            </a:r>
            <a:r>
              <a:rPr lang="en-IN" sz="6200" dirty="0">
                <a:latin typeface="ui-sans-serif"/>
              </a:rPr>
              <a:t> : </a:t>
            </a:r>
            <a:r>
              <a:rPr lang="en-IN" sz="6200" i="0" dirty="0">
                <a:effectLst/>
                <a:latin typeface="ui-sans-serif"/>
              </a:rPr>
              <a:t>Texture mean, Smoothness mean, Symmetry mean </a:t>
            </a:r>
            <a:r>
              <a:rPr lang="en-IN" sz="6200" b="0" i="0" dirty="0">
                <a:effectLst/>
                <a:latin typeface="ui-sans-serif"/>
              </a:rPr>
              <a:t>→ Define surface and boundary irregularities.</a:t>
            </a:r>
          </a:p>
          <a:p>
            <a:pPr marL="0" indent="0" algn="l">
              <a:buNone/>
            </a:pPr>
            <a:r>
              <a:rPr lang="en-IN" sz="6200" b="1" i="0" dirty="0">
                <a:effectLst/>
                <a:latin typeface="ui-sans-serif"/>
              </a:rPr>
              <a:t>Compactness &amp; Concavity:    </a:t>
            </a:r>
            <a:r>
              <a:rPr lang="en-IN" sz="6200" i="0" dirty="0">
                <a:effectLst/>
                <a:latin typeface="ui-sans-serif"/>
              </a:rPr>
              <a:t>Compactness mean, Concavity mean, Concave points</a:t>
            </a:r>
            <a:r>
              <a:rPr lang="en-IN" sz="6200" dirty="0">
                <a:latin typeface="ui-sans-serif"/>
              </a:rPr>
              <a:t> </a:t>
            </a:r>
            <a:r>
              <a:rPr lang="en-IN" sz="6200" i="0" dirty="0">
                <a:effectLst/>
                <a:latin typeface="ui-sans-serif"/>
              </a:rPr>
              <a:t>mean</a:t>
            </a:r>
            <a:r>
              <a:rPr lang="en-IN" sz="6200" b="0" i="0" dirty="0">
                <a:effectLst/>
                <a:latin typeface="ui-sans-serif"/>
              </a:rPr>
              <a:t> → Measure </a:t>
            </a:r>
            <a:r>
              <a:rPr lang="en-IN" sz="6200" b="0" i="0" dirty="0" err="1">
                <a:effectLst/>
                <a:latin typeface="ui-sans-serif"/>
              </a:rPr>
              <a:t>tumor</a:t>
            </a:r>
            <a:r>
              <a:rPr lang="en-IN" sz="6200" b="0" i="0" dirty="0">
                <a:effectLst/>
                <a:latin typeface="ui-sans-serif"/>
              </a:rPr>
              <a:t> boundary sharpness.</a:t>
            </a:r>
          </a:p>
          <a:p>
            <a:pPr marL="0" indent="0" algn="l">
              <a:buNone/>
            </a:pPr>
            <a:r>
              <a:rPr lang="en-IN" sz="6200" b="1" i="0" dirty="0">
                <a:effectLst/>
                <a:latin typeface="ui-sans-serif"/>
              </a:rPr>
              <a:t>Fractal Dimension:</a:t>
            </a:r>
            <a:r>
              <a:rPr lang="en-IN" sz="6200" b="0" i="0" dirty="0">
                <a:effectLst/>
                <a:latin typeface="ui-sans-serif"/>
              </a:rPr>
              <a:t> </a:t>
            </a:r>
          </a:p>
          <a:p>
            <a:pPr marL="457200" lvl="1" indent="0" algn="l">
              <a:buNone/>
            </a:pPr>
            <a:r>
              <a:rPr lang="en-IN" sz="6200" i="0" dirty="0">
                <a:effectLst/>
                <a:latin typeface="ui-sans-serif"/>
              </a:rPr>
              <a:t>Fractal dimension</a:t>
            </a:r>
            <a:r>
              <a:rPr lang="en-IN" sz="6200" dirty="0">
                <a:latin typeface="ui-sans-serif"/>
              </a:rPr>
              <a:t> </a:t>
            </a:r>
            <a:r>
              <a:rPr lang="en-IN" sz="6200" i="0" dirty="0">
                <a:effectLst/>
                <a:latin typeface="ui-sans-serif"/>
              </a:rPr>
              <a:t>mean → Indicates </a:t>
            </a:r>
            <a:r>
              <a:rPr lang="en-IN" sz="6200" i="0" dirty="0" err="1">
                <a:effectLst/>
                <a:latin typeface="ui-sans-serif"/>
              </a:rPr>
              <a:t>tumor</a:t>
            </a:r>
            <a:r>
              <a:rPr lang="en-IN" sz="6200" i="0" dirty="0">
                <a:effectLst/>
                <a:latin typeface="ui-sans-serif"/>
              </a:rPr>
              <a:t> border complexity.</a:t>
            </a:r>
          </a:p>
          <a:p>
            <a:pPr marL="0" indent="0" algn="l">
              <a:buNone/>
            </a:pPr>
            <a:r>
              <a:rPr lang="en-IN" sz="6200" b="1" i="0" dirty="0">
                <a:effectLst/>
                <a:latin typeface="ui-sans-serif"/>
              </a:rPr>
              <a:t>Standard Error &amp; Worst Case</a:t>
            </a:r>
            <a:r>
              <a:rPr lang="en-IN" sz="6200" dirty="0">
                <a:latin typeface="ui-sans-serif"/>
              </a:rPr>
              <a:t>:</a:t>
            </a:r>
            <a:endParaRPr lang="en-IN" sz="6200" b="0" i="0" dirty="0">
              <a:effectLst/>
              <a:latin typeface="ui-sans-serif"/>
            </a:endParaRPr>
          </a:p>
          <a:p>
            <a:pPr marL="457200" lvl="1" indent="0" algn="l">
              <a:buNone/>
            </a:pPr>
            <a:r>
              <a:rPr lang="en-IN" sz="6200" i="0" dirty="0">
                <a:effectLst/>
                <a:latin typeface="ui-sans-serif"/>
              </a:rPr>
              <a:t>_se (Standard Error), _worst → Show variations &amp; extreme values.</a:t>
            </a:r>
          </a:p>
          <a:p>
            <a:pPr marL="0" indent="0" algn="l">
              <a:buNone/>
            </a:pPr>
            <a:r>
              <a:rPr lang="en-IN" sz="6200" b="1" i="0" dirty="0">
                <a:effectLst/>
                <a:latin typeface="ui-sans-serif"/>
              </a:rPr>
              <a:t>Format</a:t>
            </a:r>
            <a:r>
              <a:rPr lang="en-IN" sz="6200" b="0" i="0" dirty="0">
                <a:effectLst/>
                <a:latin typeface="ui-sans-serif"/>
              </a:rPr>
              <a:t>:</a:t>
            </a:r>
          </a:p>
          <a:p>
            <a:pPr marL="0" indent="0" algn="l">
              <a:buNone/>
            </a:pPr>
            <a:r>
              <a:rPr lang="en-IN" sz="6200" dirty="0">
                <a:latin typeface="ui-sans-serif"/>
              </a:rPr>
              <a:t>                 </a:t>
            </a:r>
            <a:r>
              <a:rPr lang="en-IN" sz="6200" b="0" i="0" dirty="0">
                <a:effectLst/>
                <a:latin typeface="ui-sans-serif"/>
              </a:rPr>
              <a:t>Numerical CSV dataset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sz="6200" i="0" dirty="0">
              <a:effectLst/>
              <a:latin typeface="ui-sans-serif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2767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3593B0-19B8-0E80-BF44-1AE50E77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362384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u="sng" dirty="0">
                <a:latin typeface="ui-sans-serif"/>
              </a:rPr>
              <a:t>T</a:t>
            </a:r>
            <a:r>
              <a:rPr lang="en-US" sz="2400" b="1" i="0" u="sng" dirty="0">
                <a:effectLst/>
                <a:latin typeface="ui-sans-serif"/>
              </a:rPr>
              <a:t>he </a:t>
            </a:r>
            <a:r>
              <a:rPr lang="en-US" sz="2400" b="1" u="sng" dirty="0">
                <a:latin typeface="ui-sans-serif"/>
              </a:rPr>
              <a:t>F</a:t>
            </a:r>
            <a:r>
              <a:rPr lang="en-US" sz="2400" b="1" i="0" u="sng" dirty="0">
                <a:effectLst/>
                <a:latin typeface="ui-sans-serif"/>
              </a:rPr>
              <a:t>ollowing Python Libraries Are Required :</a:t>
            </a:r>
            <a:br>
              <a:rPr lang="en-US" sz="2400" b="1" i="0" u="sng" dirty="0">
                <a:effectLst/>
                <a:latin typeface="ui-sans-serif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430216-7B04-6404-FF94-DAE69786C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174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buAutoNum type="arabicPeriod"/>
            </a:pPr>
            <a:r>
              <a:rPr lang="en-IN" sz="5100" b="1" i="0" dirty="0">
                <a:effectLst/>
                <a:latin typeface="ui-sans-serif"/>
              </a:rPr>
              <a:t>Basic Data Handling &amp; Analysis : </a:t>
            </a:r>
          </a:p>
          <a:p>
            <a:pPr marL="0" indent="0">
              <a:buNone/>
            </a:pPr>
            <a:endParaRPr lang="en-IN" sz="3600" b="1" i="0" dirty="0">
              <a:effectLst/>
              <a:latin typeface="ui-sans-serif"/>
            </a:endParaRPr>
          </a:p>
          <a:p>
            <a:pPr marL="0" fontAlgn="base">
              <a:buNone/>
            </a:pPr>
            <a:r>
              <a:rPr lang="en-IN" sz="4200" b="1" i="0" u="none" strike="noStrike" kern="1200" dirty="0">
                <a:solidFill>
                  <a:srgbClr val="000000"/>
                </a:solidFill>
                <a:effectLst/>
                <a:latin typeface="ui-sans-serif"/>
              </a:rPr>
              <a:t>Pandas - </a:t>
            </a:r>
            <a:r>
              <a:rPr lang="en-US" sz="4200" b="0" i="0" u="none" strike="noStrike" kern="1200" dirty="0">
                <a:solidFill>
                  <a:srgbClr val="000000"/>
                </a:solidFill>
                <a:effectLst/>
                <a:latin typeface="ui-sans-serif"/>
              </a:rPr>
              <a:t>Reading and processing CSV files, handling data frames.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4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sans-serif"/>
              </a:rPr>
              <a:t>  Load clinical data (CSV)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4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sans-serif"/>
              </a:rPr>
              <a:t>  Merge clinical features with image-based features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4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sans-serif"/>
              </a:rPr>
              <a:t>  Handle missing values, encode labels</a:t>
            </a:r>
          </a:p>
          <a:p>
            <a:pPr marL="0" algn="l" rtl="0" eaLnBrk="1" fontAlgn="base" latinLnBrk="0" hangingPunct="1">
              <a:buNone/>
            </a:pPr>
            <a:r>
              <a:rPr lang="en-IN" sz="4200" b="1" i="0" u="none" strike="noStrike" kern="1200" dirty="0" err="1">
                <a:solidFill>
                  <a:srgbClr val="000000"/>
                </a:solidFill>
                <a:effectLst/>
                <a:latin typeface="ui-sans-serif"/>
              </a:rPr>
              <a:t>Numpy</a:t>
            </a:r>
            <a:r>
              <a:rPr lang="en-IN" sz="4200" b="1" dirty="0">
                <a:latin typeface="ui-sans-serif"/>
              </a:rPr>
              <a:t> - </a:t>
            </a:r>
            <a:r>
              <a:rPr lang="en-IN" sz="4200" b="0" i="0" u="none" strike="noStrike" kern="1200" dirty="0">
                <a:solidFill>
                  <a:srgbClr val="000000"/>
                </a:solidFill>
                <a:effectLst/>
                <a:latin typeface="ui-sans-serif"/>
              </a:rPr>
              <a:t>Numerical computations, handling arrays.</a:t>
            </a:r>
          </a:p>
          <a:p>
            <a:pPr marL="114300" indent="-342900" fontAlgn="base"/>
            <a:r>
              <a:rPr kumimoji="0" lang="en-US" altLang="en-US" sz="4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sans-serif"/>
              </a:rPr>
              <a:t>Matrix operations for features</a:t>
            </a:r>
          </a:p>
          <a:p>
            <a:pPr fontAlgn="base"/>
            <a:r>
              <a:rPr kumimoji="0" lang="en-US" altLang="en-US" sz="4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sans-serif"/>
              </a:rPr>
              <a:t>Handling image arrays (especially when combining CNN and clinical data)</a:t>
            </a:r>
          </a:p>
          <a:p>
            <a:pPr marL="0" indent="0">
              <a:buNone/>
            </a:pPr>
            <a:r>
              <a:rPr lang="en-US" altLang="en-US" sz="4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ui-sans-serif"/>
              </a:rPr>
              <a:t>scikit-learn (</a:t>
            </a:r>
            <a:r>
              <a:rPr kumimoji="0" lang="en-US" altLang="en-US" sz="42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sklearn</a:t>
            </a:r>
            <a:r>
              <a:rPr kumimoji="0" lang="en-US" altLang="en-US" sz="4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ui-sans-serif"/>
              </a:rPr>
              <a:t>)- </a:t>
            </a:r>
            <a:r>
              <a:rPr lang="en-US" sz="4200" dirty="0">
                <a:latin typeface="ui-sans-serif"/>
              </a:rPr>
              <a:t>Machine learning algorithms, preprocessing, and evaluation tools.</a:t>
            </a:r>
            <a:endParaRPr lang="en-IN" sz="4200" b="1" dirty="0">
              <a:solidFill>
                <a:schemeClr val="tx1">
                  <a:lumMod val="95000"/>
                  <a:lumOff val="5000"/>
                </a:schemeClr>
              </a:solidFill>
              <a:latin typeface="ui-sans-serif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200" dirty="0">
                <a:latin typeface="ui-sans-serif"/>
              </a:rPr>
              <a:t>    Logistic Regression model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200" dirty="0">
                <a:latin typeface="ui-sans-serif"/>
              </a:rPr>
              <a:t>    </a:t>
            </a:r>
            <a:r>
              <a:rPr lang="en-US" altLang="en-US" sz="4200" dirty="0" err="1">
                <a:latin typeface="ui-sans-serif"/>
              </a:rPr>
              <a:t>StandardScaler</a:t>
            </a:r>
            <a:r>
              <a:rPr lang="en-US" altLang="en-US" sz="4200" dirty="0">
                <a:latin typeface="ui-sans-serif"/>
              </a:rPr>
              <a:t> or </a:t>
            </a:r>
            <a:r>
              <a:rPr lang="en-US" altLang="en-US" sz="4200" dirty="0" err="1">
                <a:latin typeface="ui-sans-serif"/>
              </a:rPr>
              <a:t>MinMaxScaler</a:t>
            </a:r>
            <a:r>
              <a:rPr lang="en-US" altLang="en-US" sz="4200" dirty="0">
                <a:latin typeface="ui-sans-serif"/>
              </a:rPr>
              <a:t> for normalization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200" dirty="0">
                <a:latin typeface="ui-sans-serif"/>
              </a:rPr>
              <a:t>    Train-test split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200" dirty="0">
                <a:latin typeface="ui-sans-serif"/>
              </a:rPr>
              <a:t>     Accuracy, precision, recall, F1-score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3B587DF-F11E-83B8-1D3C-C8ADB65C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0109"/>
            <a:ext cx="18473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6814C385-F648-D9DC-B88E-D1F56BC12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698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310B20-A8B3-C5FF-D155-7E81EEB7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35" y="413568"/>
            <a:ext cx="10515600" cy="1325563"/>
          </a:xfrm>
        </p:spPr>
        <p:txBody>
          <a:bodyPr/>
          <a:lstStyle/>
          <a:p>
            <a:r>
              <a:rPr lang="en-IN" sz="2400" b="1" i="0" dirty="0">
                <a:effectLst/>
                <a:latin typeface="ui-sans-serif"/>
              </a:rPr>
              <a:t>Data Preprocessing &amp; Scaling :</a:t>
            </a:r>
            <a:r>
              <a:rPr lang="en-IN" sz="4400" b="1" i="0" dirty="0">
                <a:effectLst/>
                <a:latin typeface="ui-sans-serif"/>
              </a:rPr>
              <a:t/>
            </a:r>
            <a:br>
              <a:rPr lang="en-IN" sz="4400" b="1" i="0" dirty="0"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D2FEB9-C41D-7F3D-DF53-4727A75BC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7" y="1253331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err="1">
                <a:latin typeface="ui-sans-serif"/>
              </a:rPr>
              <a:t>sklearn.preprocessing.StandardScaler</a:t>
            </a:r>
            <a:r>
              <a:rPr lang="en-US" sz="2400" dirty="0">
                <a:latin typeface="ui-sans-serif"/>
              </a:rPr>
              <a:t> </a:t>
            </a:r>
            <a:r>
              <a:rPr lang="en-US" sz="2400" b="1" dirty="0">
                <a:latin typeface="ui-sans-serif"/>
              </a:rPr>
              <a:t> - </a:t>
            </a:r>
            <a:r>
              <a:rPr lang="en-US" sz="2400" dirty="0">
                <a:latin typeface="ui-sans-serif"/>
              </a:rPr>
              <a:t> Standardizes the dataset (scales values so they have mean = 0 and variance = 1).</a:t>
            </a:r>
          </a:p>
          <a:p>
            <a:pPr marL="0" indent="0">
              <a:buNone/>
            </a:pPr>
            <a:r>
              <a:rPr lang="en-IN" sz="2400" b="1" i="0" dirty="0">
                <a:effectLst/>
                <a:latin typeface="ui-sans-serif"/>
              </a:rPr>
              <a:t>Splitting Data :</a:t>
            </a:r>
          </a:p>
          <a:p>
            <a:pPr marL="0" indent="0">
              <a:buNone/>
            </a:pPr>
            <a:r>
              <a:rPr lang="en-US" sz="2400" i="0" dirty="0">
                <a:effectLst/>
                <a:latin typeface="ui-sans-serif"/>
              </a:rPr>
              <a:t> </a:t>
            </a:r>
            <a:r>
              <a:rPr lang="en-US" sz="2400" i="0" dirty="0" err="1">
                <a:effectLst/>
                <a:latin typeface="ui-sans-serif"/>
              </a:rPr>
              <a:t>sklearn.model_selection.train_test_split</a:t>
            </a:r>
            <a:r>
              <a:rPr lang="en-US" sz="2400" b="1" i="0" dirty="0">
                <a:effectLst/>
                <a:latin typeface="ui-sans-serif"/>
              </a:rPr>
              <a:t> </a:t>
            </a:r>
            <a:r>
              <a:rPr lang="en-US" sz="2400" b="1" dirty="0">
                <a:latin typeface="ui-sans-serif"/>
              </a:rPr>
              <a:t> - </a:t>
            </a:r>
            <a:r>
              <a:rPr lang="en-US" sz="2400" i="0" dirty="0">
                <a:effectLst/>
                <a:latin typeface="ui-sans-serif"/>
              </a:rPr>
              <a:t>Splits data into training and testing sets</a:t>
            </a:r>
          </a:p>
          <a:p>
            <a:pPr marL="0" indent="0">
              <a:buNone/>
            </a:pPr>
            <a:r>
              <a:rPr lang="en-IN" sz="2400" b="1" i="0" dirty="0">
                <a:effectLst/>
                <a:latin typeface="ui-sans-serif"/>
              </a:rPr>
              <a:t>Logistic Regression Model :</a:t>
            </a:r>
          </a:p>
          <a:p>
            <a:pPr marL="0" indent="0">
              <a:buNone/>
            </a:pPr>
            <a:r>
              <a:rPr lang="en-IN" sz="2400" i="0" dirty="0">
                <a:effectLst/>
                <a:latin typeface="ui-sans-serif"/>
              </a:rPr>
              <a:t> </a:t>
            </a:r>
            <a:r>
              <a:rPr lang="en-IN" sz="2400" i="0" dirty="0" err="1">
                <a:effectLst/>
                <a:latin typeface="ui-sans-serif"/>
              </a:rPr>
              <a:t>sklearn.linear_model.LogisticRegression</a:t>
            </a:r>
            <a:r>
              <a:rPr lang="en-IN" sz="2400" i="0" dirty="0">
                <a:effectLst/>
                <a:latin typeface="ui-sans-serif"/>
              </a:rPr>
              <a:t> </a:t>
            </a:r>
            <a:r>
              <a:rPr lang="en-IN" sz="2400" b="1" i="0" dirty="0">
                <a:effectLst/>
                <a:latin typeface="ui-sans-serif"/>
              </a:rPr>
              <a:t>- </a:t>
            </a:r>
            <a:r>
              <a:rPr lang="en-IN" sz="2400" i="0" dirty="0">
                <a:effectLst/>
                <a:latin typeface="ui-sans-serif"/>
              </a:rPr>
              <a:t>Creates and trains the Logistic Regression model.</a:t>
            </a:r>
            <a:endParaRPr lang="en-IN" sz="2400" b="1" dirty="0">
              <a:latin typeface="ui-sans-serif"/>
            </a:endParaRPr>
          </a:p>
          <a:p>
            <a:pPr marL="0" indent="0">
              <a:buNone/>
            </a:pPr>
            <a:r>
              <a:rPr lang="en-IN" sz="2400" b="1" i="0" dirty="0">
                <a:effectLst/>
                <a:latin typeface="ui-sans-serif"/>
              </a:rPr>
              <a:t> Model Evaluation:</a:t>
            </a:r>
          </a:p>
          <a:p>
            <a:pPr>
              <a:buNone/>
            </a:pPr>
            <a:r>
              <a:rPr lang="en-IN" sz="2400" i="0" dirty="0">
                <a:effectLst/>
                <a:latin typeface="ui-sans-serif"/>
              </a:rPr>
              <a:t> </a:t>
            </a:r>
            <a:r>
              <a:rPr lang="en-IN" sz="2400" i="0" dirty="0" err="1">
                <a:effectLst/>
                <a:latin typeface="ui-sans-serif"/>
              </a:rPr>
              <a:t>sklearn.metrics.accuracy_score</a:t>
            </a:r>
            <a:r>
              <a:rPr lang="en-IN" sz="2400" i="0" dirty="0">
                <a:effectLst/>
                <a:latin typeface="ui-sans-serif"/>
              </a:rPr>
              <a:t> </a:t>
            </a:r>
            <a:r>
              <a:rPr lang="en-IN" sz="2400" b="1" dirty="0">
                <a:latin typeface="ui-sans-serif"/>
              </a:rPr>
              <a:t>-</a:t>
            </a:r>
            <a:r>
              <a:rPr lang="en-IN" sz="2400" i="0" dirty="0">
                <a:effectLst/>
                <a:latin typeface="ui-sans-serif"/>
              </a:rPr>
              <a:t> Measures how well the model performs</a:t>
            </a:r>
            <a:r>
              <a:rPr lang="en-IN" sz="2400" b="1" i="0" dirty="0">
                <a:effectLst/>
                <a:latin typeface="ui-sans-serif"/>
              </a:rPr>
              <a:t>.</a:t>
            </a:r>
          </a:p>
          <a:p>
            <a:pPr>
              <a:buNone/>
            </a:pPr>
            <a:r>
              <a:rPr lang="en-IN" sz="2400" b="1" i="0" dirty="0">
                <a:effectLst/>
                <a:latin typeface="ui-sans-serif"/>
              </a:rPr>
              <a:t> </a:t>
            </a:r>
            <a:r>
              <a:rPr lang="en-IN" sz="2400" i="0" dirty="0" err="1">
                <a:effectLst/>
                <a:latin typeface="ui-sans-serif"/>
              </a:rPr>
              <a:t>sklearn.metrics.confusion_matrix</a:t>
            </a:r>
            <a:r>
              <a:rPr lang="en-IN" sz="2400" b="1" i="0" dirty="0">
                <a:effectLst/>
                <a:latin typeface="ui-sans-serif"/>
              </a:rPr>
              <a:t> - </a:t>
            </a:r>
            <a:r>
              <a:rPr lang="en-IN" sz="2400" i="0" dirty="0">
                <a:effectLst/>
                <a:latin typeface="ui-sans-serif"/>
              </a:rPr>
              <a:t>Evaluates correct and incorrect predictions.</a:t>
            </a:r>
            <a:endParaRPr lang="en-IN" sz="2400" b="1" i="0" dirty="0">
              <a:effectLst/>
              <a:latin typeface="ui-sans-serif"/>
            </a:endParaRPr>
          </a:p>
          <a:p>
            <a:pPr>
              <a:buNone/>
            </a:pPr>
            <a:r>
              <a:rPr lang="en-IN" sz="2400" b="1" i="0" dirty="0">
                <a:effectLst/>
                <a:latin typeface="ui-sans-serif"/>
              </a:rPr>
              <a:t> </a:t>
            </a:r>
            <a:r>
              <a:rPr lang="en-IN" sz="2400" i="0" dirty="0" err="1">
                <a:effectLst/>
                <a:latin typeface="ui-sans-serif"/>
              </a:rPr>
              <a:t>sklearn.metrics.roc_curve</a:t>
            </a:r>
            <a:r>
              <a:rPr lang="en-IN" sz="2400" i="0" dirty="0">
                <a:effectLst/>
                <a:latin typeface="ui-sans-serif"/>
              </a:rPr>
              <a:t>, </a:t>
            </a:r>
            <a:r>
              <a:rPr lang="en-IN" sz="2400" i="0" dirty="0" err="1">
                <a:effectLst/>
                <a:latin typeface="ui-sans-serif"/>
              </a:rPr>
              <a:t>auc</a:t>
            </a:r>
            <a:r>
              <a:rPr lang="en-IN" sz="2400" i="0" dirty="0">
                <a:effectLst/>
                <a:latin typeface="ui-sans-serif"/>
              </a:rPr>
              <a:t> </a:t>
            </a:r>
            <a:r>
              <a:rPr lang="en-IN" sz="2400" b="1" i="0" dirty="0">
                <a:effectLst/>
                <a:latin typeface="ui-sans-serif"/>
              </a:rPr>
              <a:t>- </a:t>
            </a:r>
            <a:r>
              <a:rPr lang="en-IN" sz="2400" i="0" dirty="0">
                <a:effectLst/>
                <a:latin typeface="ui-sans-serif"/>
              </a:rPr>
              <a:t>Used to plot the ROC curve and calculate AUC (Area Under Curve).</a:t>
            </a:r>
          </a:p>
          <a:p>
            <a:pPr>
              <a:buNone/>
            </a:pPr>
            <a:r>
              <a:rPr lang="en-IN" sz="2400" b="1" i="0" dirty="0">
                <a:effectLst/>
                <a:latin typeface="ui-sans-serif"/>
              </a:rPr>
              <a:t>Visualization :</a:t>
            </a:r>
          </a:p>
          <a:p>
            <a:pPr>
              <a:buNone/>
            </a:pPr>
            <a:r>
              <a:rPr lang="en-IN" sz="2400" i="0" dirty="0" err="1">
                <a:effectLst/>
                <a:latin typeface="ui-sans-serif"/>
              </a:rPr>
              <a:t>matplotlib.pyplot</a:t>
            </a:r>
            <a:r>
              <a:rPr lang="en-IN" sz="2400" i="0" dirty="0">
                <a:effectLst/>
                <a:latin typeface="ui-sans-serif"/>
              </a:rPr>
              <a:t> </a:t>
            </a:r>
            <a:r>
              <a:rPr lang="en-IN" sz="2400" b="1" dirty="0">
                <a:latin typeface="ui-sans-serif"/>
              </a:rPr>
              <a:t>-</a:t>
            </a:r>
            <a:r>
              <a:rPr lang="en-IN" sz="2400" i="0" dirty="0">
                <a:effectLst/>
                <a:latin typeface="ui-sans-serif"/>
              </a:rPr>
              <a:t> Used for plotting graphs (like ROC curve).</a:t>
            </a:r>
            <a:endParaRPr lang="en-IN" sz="2400" b="1" i="0" dirty="0">
              <a:effectLst/>
              <a:latin typeface="ui-sans-serif"/>
            </a:endParaRPr>
          </a:p>
          <a:p>
            <a:pPr>
              <a:buNone/>
            </a:pPr>
            <a:r>
              <a:rPr lang="en-IN" sz="2400" b="1" i="0" dirty="0">
                <a:effectLst/>
                <a:latin typeface="ui-sans-serif"/>
              </a:rPr>
              <a:t> seaborn -</a:t>
            </a:r>
            <a:r>
              <a:rPr lang="en-IN" sz="2400" i="0" dirty="0">
                <a:effectLst/>
                <a:latin typeface="ui-sans-serif"/>
              </a:rPr>
              <a:t> Helps create advanced visualizations (like heatmaps</a:t>
            </a:r>
            <a:r>
              <a:rPr lang="en-IN" sz="2400" b="1" i="0" dirty="0">
                <a:effectLst/>
                <a:latin typeface="ui-sans-serif"/>
              </a:rPr>
              <a:t>).</a:t>
            </a:r>
          </a:p>
          <a:p>
            <a:pPr>
              <a:buNone/>
            </a:pPr>
            <a:endParaRPr lang="en-IN" sz="2000" i="0" dirty="0">
              <a:effectLst/>
              <a:latin typeface="ui-sans-serif"/>
            </a:endParaRPr>
          </a:p>
          <a:p>
            <a:pPr marL="0" indent="0">
              <a:buNone/>
            </a:pPr>
            <a:endParaRPr lang="en-IN" sz="2400" b="1" i="0" dirty="0">
              <a:effectLst/>
              <a:latin typeface="ui-sans-serif"/>
            </a:endParaRPr>
          </a:p>
          <a:p>
            <a:pPr marL="0" indent="0">
              <a:buNone/>
            </a:pPr>
            <a:endParaRPr lang="en-US" sz="2400" dirty="0">
              <a:latin typeface="ui-sans-serif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2398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5A532C-1858-BFEA-8A6B-EFBC6434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41" y="-165817"/>
            <a:ext cx="10515600" cy="1325563"/>
          </a:xfrm>
        </p:spPr>
        <p:txBody>
          <a:bodyPr>
            <a:normAutofit/>
          </a:bodyPr>
          <a:lstStyle/>
          <a:p>
            <a:r>
              <a:rPr lang="en-IN" sz="2400" b="1" i="0" u="sng" dirty="0">
                <a:effectLst/>
                <a:latin typeface="ui-sans-serif"/>
              </a:rPr>
              <a:t>Steps to Process Dataset &amp; Optimize Logistic Regression with Cuckoo Search :</a:t>
            </a:r>
            <a:br>
              <a:rPr lang="en-IN" sz="2400" b="1" i="0" u="sng" dirty="0">
                <a:effectLst/>
                <a:latin typeface="ui-sans-serif"/>
              </a:rPr>
            </a:b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92EBF3-42DE-C43E-7756-2ABF08C7B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210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r>
              <a:rPr lang="en-IN" sz="2200" b="1" i="0" dirty="0">
                <a:effectLst/>
                <a:latin typeface="ui-sans-serif"/>
              </a:rPr>
              <a:t>         </a:t>
            </a:r>
            <a:r>
              <a:rPr lang="en-IN" sz="2600" b="1" i="0" dirty="0">
                <a:effectLst/>
                <a:latin typeface="ui-sans-serif"/>
              </a:rPr>
              <a:t>Preprocessing the Dataset:</a:t>
            </a:r>
          </a:p>
          <a:p>
            <a:pPr algn="l">
              <a:buNone/>
            </a:pPr>
            <a:endParaRPr lang="en-IN" sz="2200" b="1" i="0" dirty="0">
              <a:effectLst/>
              <a:latin typeface="ui-sans-serif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sans-serif"/>
              </a:rPr>
              <a:t>Clean missing values.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latin typeface="ui-sans-serif"/>
              </a:rPr>
              <a:t>     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sans-serif"/>
              </a:rPr>
              <a:t>Normalize/scale clinical and radiological data.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200" dirty="0">
                <a:latin typeface="ui-sans-serif"/>
              </a:rPr>
              <a:t>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sans-serif"/>
              </a:rPr>
              <a:t>       Combine both feature sets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sans-serif"/>
              </a:rPr>
              <a:t>weighted contributions (beta &amp; gamma)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i-sans-serif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i-sans-serif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200" b="0" i="0" dirty="0">
                <a:effectLst/>
                <a:latin typeface="ui-sans-serif"/>
              </a:rPr>
              <a:t>                     Load the dataset into Python</a:t>
            </a:r>
          </a:p>
          <a:p>
            <a:pPr marL="0" indent="0">
              <a:buNone/>
            </a:pPr>
            <a:r>
              <a:rPr lang="en-US" sz="2200" b="0" i="0" dirty="0">
                <a:effectLst/>
                <a:latin typeface="ui-sans-serif"/>
              </a:rPr>
              <a:t>                     Check If Data Is Loaded Correctly</a:t>
            </a:r>
            <a:endParaRPr lang="en-IN" sz="2200" b="0" i="0" dirty="0">
              <a:effectLst/>
              <a:latin typeface="ui-sans-serif"/>
            </a:endParaRPr>
          </a:p>
          <a:p>
            <a:pPr marL="0" indent="0" algn="l">
              <a:buNone/>
            </a:pPr>
            <a:r>
              <a:rPr lang="en-IN" sz="2200" b="0" i="0" dirty="0">
                <a:effectLst/>
                <a:latin typeface="ui-sans-serif"/>
              </a:rPr>
              <a:t>                     Handle missing values (if any)</a:t>
            </a:r>
          </a:p>
          <a:p>
            <a:pPr marL="0" indent="0">
              <a:buNone/>
            </a:pPr>
            <a:r>
              <a:rPr lang="en-IN" sz="2200" b="0" i="0" dirty="0">
                <a:effectLst/>
                <a:latin typeface="ui-sans-serif"/>
              </a:rPr>
              <a:t>                     Remove Unnecessary Columns(like ID).</a:t>
            </a:r>
          </a:p>
          <a:p>
            <a:pPr marL="0" indent="0" algn="l">
              <a:buNone/>
            </a:pPr>
            <a:r>
              <a:rPr lang="en-IN" sz="2200" b="0" i="0" dirty="0">
                <a:effectLst/>
                <a:latin typeface="ui-sans-serif"/>
              </a:rPr>
              <a:t>                     Convert categorical data (e.g., Diagnosis: ‘M’ → 1, ‘B’ → 0)</a:t>
            </a:r>
          </a:p>
          <a:p>
            <a:pPr marL="0" indent="0" algn="l">
              <a:buNone/>
            </a:pPr>
            <a:r>
              <a:rPr lang="en-IN" sz="2200" b="0" i="0" dirty="0">
                <a:effectLst/>
                <a:latin typeface="ui-sans-serif"/>
              </a:rPr>
              <a:t>                     Normalize the features</a:t>
            </a:r>
          </a:p>
          <a:p>
            <a:pPr marL="0" indent="0">
              <a:buNone/>
            </a:pPr>
            <a:r>
              <a:rPr lang="en-IN" sz="2200" b="0" i="0" dirty="0">
                <a:effectLst/>
                <a:latin typeface="ui-sans-serif"/>
              </a:rPr>
              <a:t>                     Split into training and testing sets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endParaRPr lang="en-IN" sz="8000" b="1" i="0" dirty="0"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007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752</Words>
  <Application>Microsoft Office PowerPoint</Application>
  <PresentationFormat>Custom</PresentationFormat>
  <Paragraphs>135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Nature Inspire Algorithm</vt:lpstr>
      <vt:lpstr>Problem statement       Cuckoo Search for Classifying Cancer Subtypes</vt:lpstr>
      <vt:lpstr>Key Terms Used In The Project : </vt:lpstr>
      <vt:lpstr>Hyperparameters (Alpha, Beta, Gamma) : </vt:lpstr>
      <vt:lpstr>DATASET DESCRIPTION :</vt:lpstr>
      <vt:lpstr>Dataset Summary  Total Samples: 569 Total Features: 32 (Including ID &amp; Diagnosis) Diagnosis: M (Malignant) B (Benign)  </vt:lpstr>
      <vt:lpstr>The Following Python Libraries Are Required : </vt:lpstr>
      <vt:lpstr>Data Preprocessing &amp; Scaling : </vt:lpstr>
      <vt:lpstr>Steps to Process Dataset &amp; Optimize Logistic Regression with Cuckoo Search : </vt:lpstr>
      <vt:lpstr>2. Implement Logistic Regression</vt:lpstr>
      <vt:lpstr>Inputs of The Cuckoo Search Project </vt:lpstr>
      <vt:lpstr>Outputs of The Cuckoo Search Project : </vt:lpstr>
      <vt:lpstr>Steps to Process Dataset &amp; Without Using Cuckoo Search Algorithm:   1. Preprocessing the Dataset Load the dataset into Python Check If Data Is Loaded Correctly Handle missing values (if any) Remove Unnecessary Columns(like ID). Convert categorical data (e.g., Diagnosis: ‘M’ → 1, ‘B’ → 0) Normalize the features Split into training and testing sets  2. Implement Logistic Regression Train a Logistic Regression model Retrain the Model and Save the Scaler Evaluate the Model . Saving Output Saving predictions 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Inspire Algorithm</dc:title>
  <dc:creator>velkuru rishipriya</dc:creator>
  <cp:lastModifiedBy>Nivedhitha</cp:lastModifiedBy>
  <cp:revision>4</cp:revision>
  <dcterms:created xsi:type="dcterms:W3CDTF">2025-04-08T14:35:53Z</dcterms:created>
  <dcterms:modified xsi:type="dcterms:W3CDTF">2025-04-09T03:29:31Z</dcterms:modified>
</cp:coreProperties>
</file>