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64" r:id="rId3"/>
    <p:sldId id="276" r:id="rId4"/>
    <p:sldId id="277" r:id="rId5"/>
    <p:sldId id="258" r:id="rId6"/>
    <p:sldId id="259" r:id="rId7"/>
    <p:sldId id="260" r:id="rId8"/>
    <p:sldId id="261" r:id="rId9"/>
    <p:sldId id="267" r:id="rId10"/>
    <p:sldId id="284" r:id="rId11"/>
    <p:sldId id="285" r:id="rId12"/>
    <p:sldId id="286" r:id="rId13"/>
    <p:sldId id="287" r:id="rId14"/>
    <p:sldId id="288" r:id="rId15"/>
    <p:sldId id="289" r:id="rId16"/>
    <p:sldId id="295" r:id="rId17"/>
    <p:sldId id="296" r:id="rId18"/>
    <p:sldId id="297" r:id="rId19"/>
    <p:sldId id="298" r:id="rId20"/>
    <p:sldId id="299" r:id="rId21"/>
    <p:sldId id="300" r:id="rId22"/>
    <p:sldId id="301" r:id="rId23"/>
    <p:sldId id="302" r:id="rId24"/>
    <p:sldId id="303" r:id="rId25"/>
    <p:sldId id="279" r:id="rId26"/>
    <p:sldId id="293" r:id="rId27"/>
    <p:sldId id="281" r:id="rId28"/>
    <p:sldId id="307" r:id="rId29"/>
    <p:sldId id="282" r:id="rId30"/>
    <p:sldId id="283" r:id="rId31"/>
    <p:sldId id="292" r:id="rId32"/>
    <p:sldId id="291" r:id="rId33"/>
    <p:sldId id="304" r:id="rId34"/>
    <p:sldId id="305" r:id="rId35"/>
    <p:sldId id="306" r:id="rId36"/>
    <p:sldId id="26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8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2C51BE1-EECE-4FE4-B809-714AE7AF2D84}" type="datetimeFigureOut">
              <a:rPr lang="en-US"/>
              <a:pPr>
                <a:defRPr/>
              </a:pPr>
              <a:t>29-Jan-14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F79A7C-314B-4B35-87A9-34A7E2411C3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45B8472-0F12-4395-8165-45A9C939FAB7}" type="datetimeFigureOut">
              <a:rPr lang="en-US"/>
              <a:pPr>
                <a:defRPr/>
              </a:pPr>
              <a:t>29-Jan-14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9D15DA-F58F-4E3D-A64A-A707D14368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D10AA25-1B3A-49AC-92D5-94C5EC6A8EF1}" type="datetimeFigureOut">
              <a:rPr lang="en-US"/>
              <a:pPr>
                <a:defRPr/>
              </a:pPr>
              <a:t>29-Jan-14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C56F1D-18D9-4759-AB72-F606621FA4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275C5A-F9EE-4CA9-9F38-148AA51F9922}" type="datetimeFigureOut">
              <a:rPr lang="en-US"/>
              <a:pPr>
                <a:defRPr/>
              </a:pPr>
              <a:t>29-Jan-14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C5B568-0712-42D9-B08B-6E6A67908E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DB7058F-D92B-4EF9-B9F9-2099AE50782C}" type="datetimeFigureOut">
              <a:rPr lang="en-US"/>
              <a:pPr>
                <a:defRPr/>
              </a:pPr>
              <a:t>29-Jan-14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B9A405-A56F-4BD1-9173-94988DF188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D7CDC38-4D86-4BEE-BE75-6232DDD2ED02}" type="datetimeFigureOut">
              <a:rPr lang="en-US"/>
              <a:pPr>
                <a:defRPr/>
              </a:pPr>
              <a:t>29-Jan-14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F4DCC-745E-4730-A603-10FDF67E96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74D81-8CA3-4CCF-B4D8-E0E28AD1C0F7}" type="datetimeFigureOut">
              <a:rPr lang="en-US"/>
              <a:pPr>
                <a:defRPr/>
              </a:pPr>
              <a:t>29-Jan-14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A6A4D7-6B59-49BF-AA77-565D38F5241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7FD2652-5E44-4076-A530-5239770601B4}" type="datetimeFigureOut">
              <a:rPr lang="en-US"/>
              <a:pPr>
                <a:defRPr/>
              </a:pPr>
              <a:t>29-Jan-14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58C79D-812B-4F23-BFD8-F10060BC24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9433CC-2A4E-4C16-8354-5BBD7B33A662}" type="datetimeFigureOut">
              <a:rPr lang="en-US"/>
              <a:pPr>
                <a:defRPr/>
              </a:pPr>
              <a:t>29-Jan-14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F1F9830-963A-4242-8D0C-89980D6C2DF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05C200-640A-40A4-BC83-3B35BF6180A9}" type="datetimeFigureOut">
              <a:rPr lang="en-US"/>
              <a:pPr>
                <a:defRPr/>
              </a:pPr>
              <a:t>29-Jan-14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5714B8-7965-4047-8F89-080C0BFE6C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9ED24C-8B78-4575-9760-AD9E14A08A74}" type="datetimeFigureOut">
              <a:rPr lang="en-US"/>
              <a:pPr>
                <a:defRPr/>
              </a:pPr>
              <a:t>29-Jan-14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F8188D-D7E8-49AE-A46E-5C779B05A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5F961F-9ED5-4DAF-A8F3-CF672A0FED14}" type="datetimeFigureOut">
              <a:rPr lang="en-US"/>
              <a:pPr>
                <a:defRPr/>
              </a:pPr>
              <a:t>29-Jan-14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8D64C63-8CCE-4D11-B648-0A4398E3D3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838200" y="1447800"/>
            <a:ext cx="7543800" cy="2057400"/>
          </a:xfrm>
        </p:spPr>
        <p:txBody>
          <a:bodyPr/>
          <a:lstStyle/>
          <a:p>
            <a:pPr eaLnBrk="1" hangingPunct="1"/>
            <a:r>
              <a:rPr lang="en-US" sz="2800" b="1" dirty="0" smtClean="0">
                <a:solidFill>
                  <a:schemeClr val="tx1"/>
                </a:solidFill>
                <a:latin typeface="Times New Roman" pitchFamily="18" charset="0"/>
                <a:cs typeface="Times New Roman" pitchFamily="18" charset="0"/>
              </a:rPr>
              <a:t>Dynamic Query </a:t>
            </a:r>
            <a:r>
              <a:rPr lang="en-US" sz="2800" b="1" dirty="0" smtClean="0">
                <a:solidFill>
                  <a:schemeClr val="tx1"/>
                </a:solidFill>
                <a:latin typeface="Times New Roman" pitchFamily="18" charset="0"/>
                <a:cs typeface="Times New Roman" pitchFamily="18" charset="0"/>
              </a:rPr>
              <a:t>Formulation Using Ranking  </a:t>
            </a:r>
          </a:p>
          <a:p>
            <a:pPr eaLnBrk="1" hangingPunct="1"/>
            <a:r>
              <a:rPr lang="en-US" sz="2800" b="1" dirty="0" smtClean="0">
                <a:solidFill>
                  <a:schemeClr val="tx1"/>
                </a:solidFill>
                <a:latin typeface="Times New Roman" pitchFamily="18" charset="0"/>
                <a:cs typeface="Times New Roman" pitchFamily="18" charset="0"/>
              </a:rPr>
              <a:t>Of  Query Form Components</a:t>
            </a:r>
            <a:endParaRPr lang="en-US" sz="2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2800" dirty="0" smtClean="0">
                <a:latin typeface="Times New Roman" pitchFamily="18" charset="0"/>
                <a:cs typeface="Times New Roman" pitchFamily="18" charset="0"/>
              </a:rPr>
              <a:t>Literature </a:t>
            </a:r>
            <a:r>
              <a:rPr lang="en-US" sz="2800" dirty="0" err="1" smtClean="0">
                <a:latin typeface="Times New Roman" pitchFamily="18" charset="0"/>
                <a:cs typeface="Times New Roman" pitchFamily="18" charset="0"/>
              </a:rPr>
              <a:t>Survay</a:t>
            </a:r>
            <a:r>
              <a:rPr lang="en-US" sz="2800" dirty="0" smtClean="0">
                <a:latin typeface="Times New Roman" pitchFamily="18" charset="0"/>
                <a:cs typeface="Times New Roman" pitchFamily="18" charset="0"/>
              </a:rPr>
              <a:t>(not ..)</a:t>
            </a:r>
            <a:endParaRPr lang="en-US" sz="2800" dirty="0" smtClean="0">
              <a:latin typeface="Times New Roman" pitchFamily="18" charset="0"/>
              <a:cs typeface="Times New Roman" pitchFamily="18" charset="0"/>
            </a:endParaRPr>
          </a:p>
        </p:txBody>
      </p:sp>
      <p:sp>
        <p:nvSpPr>
          <p:cNvPr id="13315" name="Content Placeholder 2"/>
          <p:cNvSpPr>
            <a:spLocks noGrp="1"/>
          </p:cNvSpPr>
          <p:nvPr>
            <p:ph idx="1"/>
          </p:nvPr>
        </p:nvSpPr>
        <p:spPr>
          <a:xfrm>
            <a:off x="381000" y="1219200"/>
            <a:ext cx="8305800" cy="5181600"/>
          </a:xfrm>
        </p:spPr>
        <p:txBody>
          <a:bodyPr/>
          <a:lstStyle/>
          <a:p>
            <a:pPr algn="just" eaLnBrk="1" hangingPunct="1">
              <a:lnSpc>
                <a:spcPct val="150000"/>
              </a:lnSpc>
              <a:buFont typeface="Arial" charset="0"/>
              <a:buNone/>
            </a:pPr>
            <a:r>
              <a:rPr lang="en-US" sz="2000" b="1" smtClean="0">
                <a:latin typeface="Times New Roman" pitchFamily="18" charset="0"/>
                <a:cs typeface="Times New Roman" pitchFamily="18" charset="0"/>
              </a:rPr>
              <a:t>1)A Case for a Collaborative Query Management System</a:t>
            </a:r>
            <a:endParaRPr lang="en-US" sz="2000" smtClean="0">
              <a:latin typeface="Times New Roman" pitchFamily="18" charset="0"/>
              <a:cs typeface="Times New Roman" pitchFamily="18" charset="0"/>
            </a:endParaRPr>
          </a:p>
          <a:p>
            <a:pPr algn="just" eaLnBrk="1" hangingPunct="1">
              <a:lnSpc>
                <a:spcPct val="150000"/>
              </a:lnSpc>
            </a:pPr>
            <a:r>
              <a:rPr lang="en-US" sz="2000" smtClean="0">
                <a:latin typeface="Times New Roman" pitchFamily="18" charset="0"/>
                <a:cs typeface="Times New Roman" pitchFamily="18" charset="0"/>
              </a:rPr>
              <a:t>NodiraKhoussainova, Magdalena Balazinska, Wolfgang Gatterbauer,</a:t>
            </a:r>
          </a:p>
          <a:p>
            <a:pPr algn="just" eaLnBrk="1" hangingPunct="1">
              <a:lnSpc>
                <a:spcPct val="150000"/>
              </a:lnSpc>
            </a:pPr>
            <a:r>
              <a:rPr lang="en-US" sz="2000" smtClean="0">
                <a:latin typeface="Times New Roman" pitchFamily="18" charset="0"/>
                <a:cs typeface="Times New Roman" pitchFamily="18" charset="0"/>
              </a:rPr>
              <a:t>YongChulKwon, and Dan Suciu</a:t>
            </a:r>
          </a:p>
          <a:p>
            <a:pPr algn="just" eaLnBrk="1" hangingPunct="1">
              <a:lnSpc>
                <a:spcPct val="150000"/>
              </a:lnSpc>
            </a:pPr>
            <a:r>
              <a:rPr lang="en-US" sz="2000" smtClean="0">
                <a:latin typeface="Times New Roman" pitchFamily="18" charset="0"/>
                <a:cs typeface="Times New Roman" pitchFamily="18" charset="0"/>
              </a:rPr>
              <a:t>New environments are emerging where large numbers of usersneed to develop and run complex queries over a very large, shared\ data repository. Examples include large scientific databases andWeb-related data. These users are not SQL savvy, yet they need to perform complex analysis on the data and are further constrained by the high cost of running and testing their queries, often on ashared server cluster.</a:t>
            </a:r>
          </a:p>
          <a:p>
            <a:pPr eaLnBrk="1" hangingPunct="1"/>
            <a:endParaRPr lang="en-US" sz="16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304800" y="1066800"/>
            <a:ext cx="8229600" cy="4525963"/>
          </a:xfrm>
        </p:spPr>
        <p:txBody>
          <a:bodyPr/>
          <a:lstStyle/>
          <a:p>
            <a:pPr algn="just" eaLnBrk="1" hangingPunct="1">
              <a:lnSpc>
                <a:spcPct val="150000"/>
              </a:lnSpc>
            </a:pPr>
            <a:r>
              <a:rPr lang="en-US" sz="2000" b="1" smtClean="0">
                <a:latin typeface="Times New Roman" pitchFamily="18" charset="0"/>
                <a:cs typeface="Times New Roman" pitchFamily="18" charset="0"/>
              </a:rPr>
              <a:t>2) Similarity Measures for Categorical Data: A Comparative Evaluation</a:t>
            </a:r>
            <a:endParaRPr lang="en-US" sz="2000" smtClean="0">
              <a:latin typeface="Times New Roman" pitchFamily="18" charset="0"/>
              <a:cs typeface="Times New Roman" pitchFamily="18" charset="0"/>
            </a:endParaRPr>
          </a:p>
          <a:p>
            <a:pPr algn="just" eaLnBrk="1" hangingPunct="1">
              <a:lnSpc>
                <a:spcPct val="150000"/>
              </a:lnSpc>
            </a:pPr>
            <a:r>
              <a:rPr lang="en-US" sz="2000" smtClean="0">
                <a:latin typeface="Times New Roman" pitchFamily="18" charset="0"/>
                <a:cs typeface="Times New Roman" pitchFamily="18" charset="0"/>
              </a:rPr>
              <a:t>ShyamBoriahVarunChandolaVipin Kumar</a:t>
            </a:r>
          </a:p>
          <a:p>
            <a:pPr algn="just" eaLnBrk="1" hangingPunct="1">
              <a:lnSpc>
                <a:spcPct val="150000"/>
              </a:lnSpc>
            </a:pPr>
            <a:r>
              <a:rPr lang="en-US" sz="2000" smtClean="0">
                <a:latin typeface="Times New Roman" pitchFamily="18" charset="0"/>
                <a:cs typeface="Times New Roman" pitchFamily="18" charset="0"/>
              </a:rPr>
              <a:t>Department of Computer Science and Engineering In this paper we study theperformance of a variety of similarity measures in thecontext of a speci_c data mining task: outlier detection.Results on a variety of data sets show that whileno one measure dominates others for all types of problems,some </a:t>
            </a:r>
            <a:r>
              <a:rPr lang="en-US" sz="2400" smtClean="0">
                <a:latin typeface="Times New Roman" pitchFamily="18" charset="0"/>
                <a:cs typeface="Times New Roman" pitchFamily="18" charset="0"/>
              </a:rPr>
              <a:t>measures are able to have consistently highperformance</a:t>
            </a:r>
          </a:p>
          <a:p>
            <a:pPr eaLnBrk="1" hangingPunct="1"/>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228600" y="533400"/>
            <a:ext cx="8458200" cy="5592763"/>
          </a:xfrm>
        </p:spPr>
        <p:txBody>
          <a:bodyPr rtlCol="0">
            <a:normAutofit lnSpcReduction="10000"/>
          </a:bodyPr>
          <a:lstStyle/>
          <a:p>
            <a:pPr algn="just" eaLnBrk="1" fontAlgn="auto" hangingPunct="1">
              <a:lnSpc>
                <a:spcPct val="150000"/>
              </a:lnSpc>
              <a:spcAft>
                <a:spcPts val="0"/>
              </a:spcAft>
              <a:buFont typeface="Wingdings 2"/>
              <a:buChar char=""/>
              <a:defRPr/>
            </a:pPr>
            <a:r>
              <a:rPr lang="en-US" sz="2400" b="1" smtClean="0">
                <a:latin typeface="Times New Roman" pitchFamily="18" charset="0"/>
                <a:cs typeface="Times New Roman" pitchFamily="18" charset="0"/>
              </a:rPr>
              <a:t>3) USHER: Improving Data Quality with DynamicForms</a:t>
            </a:r>
            <a:endParaRPr lang="en-US" sz="2400" smtClean="0">
              <a:latin typeface="Times New Roman" pitchFamily="18" charset="0"/>
              <a:cs typeface="Times New Roman" pitchFamily="18" charset="0"/>
            </a:endParaRPr>
          </a:p>
          <a:p>
            <a:pPr algn="just" eaLnBrk="1" fontAlgn="auto" hangingPunct="1">
              <a:lnSpc>
                <a:spcPct val="150000"/>
              </a:lnSpc>
              <a:spcAft>
                <a:spcPts val="0"/>
              </a:spcAft>
              <a:buFont typeface="Wingdings 2"/>
              <a:buChar char=""/>
              <a:defRPr/>
            </a:pPr>
            <a:r>
              <a:rPr lang="en-US" sz="2400" smtClean="0">
                <a:latin typeface="Times New Roman" pitchFamily="18" charset="0"/>
                <a:cs typeface="Times New Roman" pitchFamily="18" charset="0"/>
              </a:rPr>
              <a:t>Kuang Chen #1, Harr Chen _2, Neil Conway</a:t>
            </a:r>
          </a:p>
          <a:p>
            <a:pPr algn="just" eaLnBrk="1" fontAlgn="auto" hangingPunct="1">
              <a:lnSpc>
                <a:spcPct val="150000"/>
              </a:lnSpc>
              <a:spcAft>
                <a:spcPts val="0"/>
              </a:spcAft>
              <a:buFont typeface="Wingdings 2"/>
              <a:buChar char=""/>
              <a:defRPr/>
            </a:pPr>
            <a:r>
              <a:rPr lang="en-US" sz="2400" smtClean="0">
                <a:latin typeface="Times New Roman" pitchFamily="18" charset="0"/>
                <a:cs typeface="Times New Roman" pitchFamily="18" charset="0"/>
              </a:rPr>
              <a:t>In this paper, we have shown that probabilistic approachescan be used to design intelligent data entry forms that promotehigh data quality. USHER leverages data-driven insights toautomate multiple steps in the data entry pipeline. Beforeentry, we find an ordering of form fields that promotes rapidinformation capture, driven by a greedy information gain principle.During entry, we use the same principle to dynamicallyadapt the form based on entered values.</a:t>
            </a:r>
          </a:p>
          <a:p>
            <a:pPr eaLnBrk="1" fontAlgn="auto" hangingPunct="1">
              <a:spcAft>
                <a:spcPts val="0"/>
              </a:spcAft>
              <a:buFont typeface="Wingdings 2"/>
              <a:buChar char=""/>
              <a:defRPr/>
            </a:pPr>
            <a:endParaRPr 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04800" y="914400"/>
            <a:ext cx="8229600" cy="4525963"/>
          </a:xfrm>
        </p:spPr>
        <p:txBody>
          <a:bodyPr/>
          <a:lstStyle/>
          <a:p>
            <a:pPr algn="just" eaLnBrk="1" hangingPunct="1">
              <a:lnSpc>
                <a:spcPct val="150000"/>
              </a:lnSpc>
            </a:pPr>
            <a:r>
              <a:rPr lang="en-US" sz="2400" b="1" smtClean="0">
                <a:latin typeface="Times New Roman" pitchFamily="18" charset="0"/>
                <a:cs typeface="Times New Roman" pitchFamily="18" charset="0"/>
              </a:rPr>
              <a:t>4) Automated Ranking of Database Query Results</a:t>
            </a:r>
            <a:endParaRPr lang="en-US" sz="2400" smtClean="0">
              <a:latin typeface="Times New Roman" pitchFamily="18" charset="0"/>
              <a:cs typeface="Times New Roman" pitchFamily="18" charset="0"/>
            </a:endParaRPr>
          </a:p>
          <a:p>
            <a:pPr algn="just" eaLnBrk="1" hangingPunct="1">
              <a:lnSpc>
                <a:spcPct val="150000"/>
              </a:lnSpc>
            </a:pPr>
            <a:r>
              <a:rPr lang="en-US" sz="2400" smtClean="0">
                <a:latin typeface="Times New Roman" pitchFamily="18" charset="0"/>
                <a:cs typeface="Times New Roman" pitchFamily="18" charset="0"/>
              </a:rPr>
              <a:t>Sanjay AgrawalMicrosoft Research</a:t>
            </a:r>
          </a:p>
          <a:p>
            <a:pPr algn="just" eaLnBrk="1" hangingPunct="1">
              <a:lnSpc>
                <a:spcPct val="150000"/>
              </a:lnSpc>
            </a:pPr>
            <a:r>
              <a:rPr lang="en-US" sz="2400" smtClean="0">
                <a:latin typeface="Times New Roman" pitchFamily="18" charset="0"/>
                <a:cs typeface="Times New Roman" pitchFamily="18" charset="0"/>
              </a:rPr>
              <a:t>In this paper, we have presented our experience inattempting to build a generic automated rankinginfrastructure for SQL databases. This is consistent withour research philosophy of seeding the relational databasemanagement infrastructure with functionality necessaryand useful for data exploration.</a:t>
            </a:r>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81000" y="990600"/>
            <a:ext cx="8229600" cy="4525963"/>
          </a:xfrm>
        </p:spPr>
        <p:txBody>
          <a:bodyPr/>
          <a:lstStyle/>
          <a:p>
            <a:pPr algn="just" eaLnBrk="1" hangingPunct="1">
              <a:lnSpc>
                <a:spcPct val="150000"/>
              </a:lnSpc>
            </a:pPr>
            <a:r>
              <a:rPr lang="en-US" sz="1800" b="1" smtClean="0">
                <a:latin typeface="Times New Roman" pitchFamily="18" charset="0"/>
                <a:cs typeface="Times New Roman" pitchFamily="18" charset="0"/>
              </a:rPr>
              <a:t>5) </a:t>
            </a:r>
            <a:r>
              <a:rPr lang="en-US" sz="2000" b="1" smtClean="0">
                <a:latin typeface="Times New Roman" pitchFamily="18" charset="0"/>
                <a:cs typeface="Times New Roman" pitchFamily="18" charset="0"/>
              </a:rPr>
              <a:t>SnipSuggest: ContextAwareAutocompletion for SQL</a:t>
            </a:r>
            <a:endParaRPr lang="en-US" sz="2000" smtClean="0">
              <a:latin typeface="Times New Roman" pitchFamily="18" charset="0"/>
              <a:cs typeface="Times New Roman" pitchFamily="18" charset="0"/>
            </a:endParaRPr>
          </a:p>
          <a:p>
            <a:pPr algn="just" eaLnBrk="1" hangingPunct="1">
              <a:lnSpc>
                <a:spcPct val="150000"/>
              </a:lnSpc>
            </a:pPr>
            <a:r>
              <a:rPr lang="en-US" sz="2000" smtClean="0">
                <a:latin typeface="Times New Roman" pitchFamily="18" charset="0"/>
                <a:cs typeface="Times New Roman" pitchFamily="18" charset="0"/>
              </a:rPr>
              <a:t>NodiraKhoussainova, YongChul Kwon, Magdalena Balazinska</a:t>
            </a:r>
          </a:p>
          <a:p>
            <a:pPr algn="just" eaLnBrk="1" hangingPunct="1">
              <a:lnSpc>
                <a:spcPct val="150000"/>
              </a:lnSpc>
            </a:pPr>
            <a:r>
              <a:rPr lang="en-US" sz="2000" smtClean="0">
                <a:latin typeface="Times New Roman" pitchFamily="18" charset="0"/>
                <a:cs typeface="Times New Roman" pitchFamily="18" charset="0"/>
              </a:rPr>
              <a:t>In this paper, we present SnipSuggest, a system that provides onthe-go, context-aware assistance in the SQL composition process.SnipSuggest aims to help the increasing population of non-expertdatabase users, who need to perform complex analysis on theirlarge-scale datasets, but have difficulty writing SQL queries. As auser types a query, SnipSuggest recommends possible additions tovarious clauses in the query using relevant snippets collected froma log of past queries.</a:t>
            </a:r>
          </a:p>
          <a:p>
            <a:pPr algn="just" eaLnBrk="1" hangingPunct="1">
              <a:lnSpc>
                <a:spcPct val="150000"/>
              </a:lnSpc>
            </a:pPr>
            <a:endParaRPr lang="en-US" sz="180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04800" y="457200"/>
            <a:ext cx="8382000" cy="5668963"/>
          </a:xfrm>
        </p:spPr>
        <p:txBody>
          <a:bodyPr/>
          <a:lstStyle/>
          <a:p>
            <a:pPr algn="just" eaLnBrk="1" hangingPunct="1">
              <a:lnSpc>
                <a:spcPct val="150000"/>
              </a:lnSpc>
            </a:pPr>
            <a:r>
              <a:rPr lang="en-US" sz="2000" b="1" smtClean="0">
                <a:latin typeface="Times New Roman" pitchFamily="18" charset="0"/>
                <a:cs typeface="Times New Roman" pitchFamily="18" charset="0"/>
              </a:rPr>
              <a:t>6) Probabilistic Information Retrieval Approach forRanking of Database Query Results</a:t>
            </a:r>
            <a:endParaRPr lang="en-US" sz="2000" smtClean="0">
              <a:latin typeface="Times New Roman" pitchFamily="18" charset="0"/>
              <a:cs typeface="Times New Roman" pitchFamily="18" charset="0"/>
            </a:endParaRPr>
          </a:p>
          <a:p>
            <a:pPr algn="just" eaLnBrk="1" hangingPunct="1">
              <a:lnSpc>
                <a:spcPct val="150000"/>
              </a:lnSpc>
            </a:pPr>
            <a:r>
              <a:rPr lang="en-US" sz="2000" smtClean="0">
                <a:latin typeface="Times New Roman" pitchFamily="18" charset="0"/>
                <a:cs typeface="Times New Roman" pitchFamily="18" charset="0"/>
              </a:rPr>
              <a:t>SURAJIT CHAUDHURI</a:t>
            </a:r>
          </a:p>
          <a:p>
            <a:pPr algn="just" eaLnBrk="1" hangingPunct="1">
              <a:lnSpc>
                <a:spcPct val="150000"/>
              </a:lnSpc>
            </a:pPr>
            <a:r>
              <a:rPr lang="en-US" sz="2000" smtClean="0">
                <a:latin typeface="Times New Roman" pitchFamily="18" charset="0"/>
                <a:cs typeface="Times New Roman" pitchFamily="18" charset="0"/>
              </a:rPr>
              <a:t>Microsoft Research</a:t>
            </a:r>
          </a:p>
          <a:p>
            <a:pPr algn="just" eaLnBrk="1" hangingPunct="1">
              <a:lnSpc>
                <a:spcPct val="150000"/>
              </a:lnSpc>
            </a:pPr>
            <a:r>
              <a:rPr lang="en-US" sz="2000" smtClean="0">
                <a:latin typeface="Times New Roman" pitchFamily="18" charset="0"/>
                <a:cs typeface="Times New Roman" pitchFamily="18" charset="0"/>
              </a:rPr>
              <a:t>We proposed a completely automated approach for the Many-Answers Problem which\ leverages data and workload statistics and correlations. Our ranking functions are basedupon the probabilistic IR models, judiciously adapted for structured data. We presentedresults of preliminary experiments which demonstrate the efficiency as well as the qualityof our ranking system</a:t>
            </a:r>
          </a:p>
          <a:p>
            <a:pPr eaLnBrk="1" hangingPunct="1">
              <a:lnSpc>
                <a:spcPct val="150000"/>
              </a:lnSpc>
            </a:pPr>
            <a:endParaRPr lang="en-US" sz="200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Data Flow Diagram</a:t>
            </a:r>
          </a:p>
        </p:txBody>
      </p:sp>
      <p:sp>
        <p:nvSpPr>
          <p:cNvPr id="19459" name="Content Placeholder 2"/>
          <p:cNvSpPr>
            <a:spLocks noGrp="1"/>
          </p:cNvSpPr>
          <p:nvPr>
            <p:ph idx="1"/>
          </p:nvPr>
        </p:nvSpPr>
        <p:spPr/>
        <p:txBody>
          <a:bodyPr/>
          <a:lstStyle/>
          <a:p>
            <a:pPr eaLnBrk="1" hangingPunct="1"/>
            <a:r>
              <a:rPr lang="en-US" smtClean="0"/>
              <a:t>DFD-0</a:t>
            </a:r>
          </a:p>
        </p:txBody>
      </p:sp>
      <p:pic>
        <p:nvPicPr>
          <p:cNvPr id="19460" name="Picture 2" descr="C:\Documents and Settings\Administrator\Desktop\untitled.JPG"/>
          <p:cNvPicPr>
            <a:picLocks noChangeAspect="1" noChangeArrowheads="1"/>
          </p:cNvPicPr>
          <p:nvPr/>
        </p:nvPicPr>
        <p:blipFill>
          <a:blip r:embed="rId2"/>
          <a:srcRect/>
          <a:stretch>
            <a:fillRect/>
          </a:stretch>
        </p:blipFill>
        <p:spPr bwMode="auto">
          <a:xfrm>
            <a:off x="990600" y="2339975"/>
            <a:ext cx="7315200" cy="40941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152400" y="685800"/>
            <a:ext cx="8534400" cy="5440363"/>
          </a:xfrm>
        </p:spPr>
        <p:txBody>
          <a:bodyPr/>
          <a:lstStyle/>
          <a:p>
            <a:pPr eaLnBrk="1" hangingPunct="1"/>
            <a:r>
              <a:rPr lang="en-US" smtClean="0"/>
              <a:t>DFD-1</a:t>
            </a:r>
          </a:p>
        </p:txBody>
      </p:sp>
      <p:pic>
        <p:nvPicPr>
          <p:cNvPr id="20483" name="Picture 2" descr="C:\Documents and Settings\Administrator\Desktop\untitled.JPG"/>
          <p:cNvPicPr>
            <a:picLocks noChangeAspect="1" noChangeArrowheads="1"/>
          </p:cNvPicPr>
          <p:nvPr/>
        </p:nvPicPr>
        <p:blipFill>
          <a:blip r:embed="rId2"/>
          <a:srcRect/>
          <a:stretch>
            <a:fillRect/>
          </a:stretch>
        </p:blipFill>
        <p:spPr bwMode="auto">
          <a:xfrm>
            <a:off x="228600" y="1366838"/>
            <a:ext cx="8534400" cy="51101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381000"/>
            <a:ext cx="8686800" cy="5745163"/>
          </a:xfrm>
        </p:spPr>
        <p:txBody>
          <a:bodyPr/>
          <a:lstStyle/>
          <a:p>
            <a:pPr eaLnBrk="1" hangingPunct="1"/>
            <a:r>
              <a:rPr lang="en-US" smtClean="0"/>
              <a:t>DFD-2</a:t>
            </a:r>
          </a:p>
        </p:txBody>
      </p:sp>
      <p:pic>
        <p:nvPicPr>
          <p:cNvPr id="21507" name="Picture 2" descr="C:\Documents and Settings\Administrator\Desktop\untitled.JPG"/>
          <p:cNvPicPr>
            <a:picLocks noChangeAspect="1" noChangeArrowheads="1"/>
          </p:cNvPicPr>
          <p:nvPr/>
        </p:nvPicPr>
        <p:blipFill>
          <a:blip r:embed="rId2"/>
          <a:srcRect/>
          <a:stretch>
            <a:fillRect/>
          </a:stretch>
        </p:blipFill>
        <p:spPr bwMode="auto">
          <a:xfrm>
            <a:off x="685800" y="1060450"/>
            <a:ext cx="8001000" cy="5797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UML Diagram</a:t>
            </a:r>
          </a:p>
        </p:txBody>
      </p:sp>
      <p:sp>
        <p:nvSpPr>
          <p:cNvPr id="22531" name="Content Placeholder 2"/>
          <p:cNvSpPr>
            <a:spLocks noGrp="1"/>
          </p:cNvSpPr>
          <p:nvPr>
            <p:ph idx="1"/>
          </p:nvPr>
        </p:nvSpPr>
        <p:spPr/>
        <p:txBody>
          <a:bodyPr/>
          <a:lstStyle/>
          <a:p>
            <a:pPr eaLnBrk="1" hangingPunct="1"/>
            <a:r>
              <a:rPr lang="en-US" smtClean="0"/>
              <a:t>Use case diagram</a:t>
            </a:r>
          </a:p>
        </p:txBody>
      </p:sp>
      <p:pic>
        <p:nvPicPr>
          <p:cNvPr id="22532" name="Picture 4"/>
          <p:cNvPicPr>
            <a:picLocks noChangeAspect="1" noChangeArrowheads="1"/>
          </p:cNvPicPr>
          <p:nvPr/>
        </p:nvPicPr>
        <p:blipFill>
          <a:blip r:embed="rId2"/>
          <a:srcRect/>
          <a:stretch>
            <a:fillRect/>
          </a:stretch>
        </p:blipFill>
        <p:spPr bwMode="auto">
          <a:xfrm>
            <a:off x="1219200" y="2286000"/>
            <a:ext cx="6324600" cy="434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2800" b="1" smtClean="0">
                <a:latin typeface="Times New Roman" pitchFamily="18" charset="0"/>
                <a:cs typeface="Times New Roman" pitchFamily="18" charset="0"/>
              </a:rPr>
              <a:t>OBJECTIVE</a:t>
            </a:r>
          </a:p>
        </p:txBody>
      </p:sp>
      <p:sp>
        <p:nvSpPr>
          <p:cNvPr id="3075" name="Content Placeholder 2"/>
          <p:cNvSpPr>
            <a:spLocks noGrp="1"/>
          </p:cNvSpPr>
          <p:nvPr>
            <p:ph idx="1"/>
          </p:nvPr>
        </p:nvSpPr>
        <p:spPr/>
        <p:txBody>
          <a:bodyPr/>
          <a:lstStyle/>
          <a:p>
            <a:pPr eaLnBrk="1" hangingPunct="1">
              <a:lnSpc>
                <a:spcPct val="150000"/>
              </a:lnSpc>
              <a:buFont typeface="Wingdings" pitchFamily="2" charset="2"/>
              <a:buChar char="Ø"/>
            </a:pPr>
            <a:endParaRPr lang="en-US" sz="2000" dirty="0" smtClean="0">
              <a:latin typeface="Times New Roman" pitchFamily="18" charset="0"/>
              <a:cs typeface="Times New Roman" pitchFamily="18" charset="0"/>
            </a:endParaRPr>
          </a:p>
          <a:p>
            <a:pPr eaLnBrk="1" hangingPunct="1">
              <a:lnSpc>
                <a:spcPct val="150000"/>
              </a:lnSpc>
              <a:buFont typeface="Wingdings" pitchFamily="2" charset="2"/>
              <a:buChar char="Ø"/>
            </a:pPr>
            <a:r>
              <a:rPr lang="en-US" sz="2000" dirty="0" smtClean="0">
                <a:latin typeface="Times New Roman" pitchFamily="18" charset="0"/>
                <a:cs typeface="Times New Roman" pitchFamily="18" charset="0"/>
              </a:rPr>
              <a:t>Design a System  which  generates </a:t>
            </a:r>
            <a:r>
              <a:rPr lang="en-US" sz="2000" dirty="0" smtClean="0">
                <a:latin typeface="Times New Roman" pitchFamily="18" charset="0"/>
                <a:cs typeface="Times New Roman" pitchFamily="18" charset="0"/>
              </a:rPr>
              <a:t>the query forms according to user’s desire at run time.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304800" y="685800"/>
            <a:ext cx="8382000" cy="5440363"/>
          </a:xfrm>
        </p:spPr>
        <p:txBody>
          <a:bodyPr/>
          <a:lstStyle/>
          <a:p>
            <a:pPr eaLnBrk="1" hangingPunct="1"/>
            <a:r>
              <a:rPr lang="en-US" dirty="0" smtClean="0"/>
              <a:t>Class Diagram</a:t>
            </a:r>
          </a:p>
        </p:txBody>
      </p:sp>
      <p:pic>
        <p:nvPicPr>
          <p:cNvPr id="23555" name="Picture 3"/>
          <p:cNvPicPr>
            <a:picLocks noChangeAspect="1" noChangeArrowheads="1"/>
          </p:cNvPicPr>
          <p:nvPr/>
        </p:nvPicPr>
        <p:blipFill>
          <a:blip r:embed="rId2"/>
          <a:srcRect/>
          <a:stretch>
            <a:fillRect/>
          </a:stretch>
        </p:blipFill>
        <p:spPr bwMode="auto">
          <a:xfrm>
            <a:off x="1295400" y="1819275"/>
            <a:ext cx="6705600" cy="41243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81000" y="381000"/>
            <a:ext cx="8305800" cy="5745163"/>
          </a:xfrm>
        </p:spPr>
        <p:txBody>
          <a:bodyPr/>
          <a:lstStyle/>
          <a:p>
            <a:pPr eaLnBrk="1" hangingPunct="1"/>
            <a:r>
              <a:rPr lang="en-US" dirty="0" smtClean="0"/>
              <a:t>Sequence </a:t>
            </a:r>
            <a:r>
              <a:rPr lang="en-US" dirty="0" smtClean="0"/>
              <a:t>Diagram( </a:t>
            </a:r>
            <a:r>
              <a:rPr lang="en-US" dirty="0" err="1" smtClean="0"/>
              <a:t>nn</a:t>
            </a:r>
            <a:r>
              <a:rPr lang="en-US" dirty="0" smtClean="0"/>
              <a:t>)</a:t>
            </a:r>
            <a:endParaRPr lang="en-US" dirty="0" smtClean="0"/>
          </a:p>
        </p:txBody>
      </p:sp>
      <p:pic>
        <p:nvPicPr>
          <p:cNvPr id="24579" name="Picture 3"/>
          <p:cNvPicPr>
            <a:picLocks noChangeAspect="1" noChangeArrowheads="1"/>
          </p:cNvPicPr>
          <p:nvPr/>
        </p:nvPicPr>
        <p:blipFill>
          <a:blip r:embed="rId2"/>
          <a:srcRect/>
          <a:stretch>
            <a:fillRect/>
          </a:stretch>
        </p:blipFill>
        <p:spPr bwMode="auto">
          <a:xfrm>
            <a:off x="609600" y="990600"/>
            <a:ext cx="7772400" cy="55578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81000" y="609600"/>
            <a:ext cx="8305800" cy="5516563"/>
          </a:xfrm>
        </p:spPr>
        <p:txBody>
          <a:bodyPr/>
          <a:lstStyle/>
          <a:p>
            <a:pPr eaLnBrk="1" hangingPunct="1"/>
            <a:r>
              <a:rPr lang="en-US" smtClean="0"/>
              <a:t>Collaboration Diagram:</a:t>
            </a:r>
          </a:p>
        </p:txBody>
      </p:sp>
      <p:pic>
        <p:nvPicPr>
          <p:cNvPr id="25603" name="Picture 4"/>
          <p:cNvPicPr>
            <a:picLocks noChangeAspect="1" noChangeArrowheads="1"/>
          </p:cNvPicPr>
          <p:nvPr/>
        </p:nvPicPr>
        <p:blipFill>
          <a:blip r:embed="rId2"/>
          <a:srcRect/>
          <a:stretch>
            <a:fillRect/>
          </a:stretch>
        </p:blipFill>
        <p:spPr bwMode="auto">
          <a:xfrm>
            <a:off x="1447800" y="1447800"/>
            <a:ext cx="6477000" cy="4724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04800" y="381000"/>
            <a:ext cx="8382000" cy="5745163"/>
          </a:xfrm>
        </p:spPr>
        <p:txBody>
          <a:bodyPr/>
          <a:lstStyle/>
          <a:p>
            <a:pPr eaLnBrk="1" hangingPunct="1"/>
            <a:r>
              <a:rPr lang="en-US" dirty="0" smtClean="0"/>
              <a:t>Activity </a:t>
            </a:r>
            <a:r>
              <a:rPr lang="en-US" dirty="0" err="1" smtClean="0"/>
              <a:t>diagram</a:t>
            </a:r>
            <a:r>
              <a:rPr lang="en-US" dirty="0" err="1" smtClean="0">
                <a:sym typeface="Wingdings" pitchFamily="2" charset="2"/>
              </a:rPr>
              <a:t>nn</a:t>
            </a:r>
            <a:r>
              <a:rPr lang="en-US" dirty="0" smtClean="0">
                <a:sym typeface="Wingdings" pitchFamily="2" charset="2"/>
              </a:rPr>
              <a:t>)</a:t>
            </a:r>
            <a:endParaRPr lang="en-US" dirty="0" smtClean="0"/>
          </a:p>
          <a:p>
            <a:pPr eaLnBrk="1" hangingPunct="1"/>
            <a:endParaRPr lang="en-US" dirty="0" smtClean="0"/>
          </a:p>
        </p:txBody>
      </p:sp>
      <p:pic>
        <p:nvPicPr>
          <p:cNvPr id="26627" name="Picture 4"/>
          <p:cNvPicPr>
            <a:picLocks noChangeAspect="1" noChangeArrowheads="1"/>
          </p:cNvPicPr>
          <p:nvPr/>
        </p:nvPicPr>
        <p:blipFill>
          <a:blip r:embed="rId2"/>
          <a:srcRect/>
          <a:stretch>
            <a:fillRect/>
          </a:stretch>
        </p:blipFill>
        <p:spPr bwMode="auto">
          <a:xfrm>
            <a:off x="3276600" y="838200"/>
            <a:ext cx="3968750" cy="541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81000" y="533400"/>
            <a:ext cx="8305800" cy="5592763"/>
          </a:xfrm>
        </p:spPr>
        <p:txBody>
          <a:bodyPr/>
          <a:lstStyle/>
          <a:p>
            <a:pPr eaLnBrk="1" hangingPunct="1"/>
            <a:r>
              <a:rPr lang="en-US" dirty="0" smtClean="0"/>
              <a:t>ER-</a:t>
            </a:r>
            <a:r>
              <a:rPr lang="en-US" dirty="0" err="1" smtClean="0"/>
              <a:t>Diagram</a:t>
            </a:r>
            <a:r>
              <a:rPr lang="en-US" dirty="0" err="1" smtClean="0">
                <a:sym typeface="Wingdings" pitchFamily="2" charset="2"/>
              </a:rPr>
              <a:t>nn</a:t>
            </a:r>
            <a:r>
              <a:rPr lang="en-US" dirty="0" smtClean="0">
                <a:sym typeface="Wingdings" pitchFamily="2" charset="2"/>
              </a:rPr>
              <a:t>)</a:t>
            </a:r>
            <a:endParaRPr lang="en-US" dirty="0" smtClean="0"/>
          </a:p>
        </p:txBody>
      </p:sp>
      <p:pic>
        <p:nvPicPr>
          <p:cNvPr id="27651" name="Picture 3"/>
          <p:cNvPicPr>
            <a:picLocks noChangeAspect="1" noChangeArrowheads="1"/>
          </p:cNvPicPr>
          <p:nvPr/>
        </p:nvPicPr>
        <p:blipFill>
          <a:blip r:embed="rId2"/>
          <a:srcRect/>
          <a:stretch>
            <a:fillRect/>
          </a:stretch>
        </p:blipFill>
        <p:spPr bwMode="auto">
          <a:xfrm>
            <a:off x="381000" y="1066800"/>
            <a:ext cx="8534400" cy="5334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Modules</a:t>
            </a:r>
          </a:p>
        </p:txBody>
      </p:sp>
      <p:sp>
        <p:nvSpPr>
          <p:cNvPr id="28675" name="Content Placeholder 2"/>
          <p:cNvSpPr>
            <a:spLocks noGrp="1"/>
          </p:cNvSpPr>
          <p:nvPr>
            <p:ph idx="1"/>
          </p:nvPr>
        </p:nvSpPr>
        <p:spPr/>
        <p:txBody>
          <a:bodyPr/>
          <a:lstStyle/>
          <a:p>
            <a:pPr eaLnBrk="1" hangingPunct="1"/>
            <a:r>
              <a:rPr lang="en-US" sz="2400" dirty="0" smtClean="0"/>
              <a:t>Query </a:t>
            </a:r>
            <a:r>
              <a:rPr lang="en-US" sz="2400" dirty="0" smtClean="0"/>
              <a:t>Form</a:t>
            </a:r>
            <a:endParaRPr lang="en-US" sz="2400" dirty="0" smtClean="0"/>
          </a:p>
          <a:p>
            <a:pPr eaLnBrk="1" hangingPunct="1"/>
            <a:r>
              <a:rPr lang="en-US" sz="2400" dirty="0" smtClean="0"/>
              <a:t>Execute Query</a:t>
            </a:r>
          </a:p>
          <a:p>
            <a:pPr eaLnBrk="1" hangingPunct="1"/>
            <a:r>
              <a:rPr lang="en-US" sz="2400" dirty="0" smtClean="0"/>
              <a:t>Reconstruct QF</a:t>
            </a:r>
          </a:p>
          <a:p>
            <a:pPr eaLnBrk="1" hangingPunct="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52400" y="228600"/>
            <a:ext cx="8382000" cy="6248400"/>
          </a:xfrm>
        </p:spPr>
        <p:txBody>
          <a:bodyPr/>
          <a:lstStyle/>
          <a:p>
            <a:pPr eaLnBrk="1" hangingPunct="1">
              <a:buNone/>
            </a:pPr>
            <a:r>
              <a:rPr lang="en-US" sz="2800" b="1" dirty="0" smtClean="0">
                <a:latin typeface="Times New Roman" pitchFamily="18" charset="0"/>
                <a:cs typeface="Times New Roman" pitchFamily="18" charset="0"/>
              </a:rPr>
              <a:t> Query </a:t>
            </a:r>
            <a:r>
              <a:rPr lang="en-US" sz="2800" b="1" dirty="0" smtClean="0">
                <a:latin typeface="Times New Roman" pitchFamily="18" charset="0"/>
                <a:cs typeface="Times New Roman" pitchFamily="18" charset="0"/>
              </a:rPr>
              <a:t>Form</a:t>
            </a:r>
            <a:r>
              <a:rPr lang="en-US" sz="2800" b="1" dirty="0" smtClean="0">
                <a:latin typeface="Times New Roman" pitchFamily="18" charset="0"/>
                <a:cs typeface="Times New Roman" pitchFamily="18" charset="0"/>
              </a:rPr>
              <a:t>:</a:t>
            </a:r>
          </a:p>
          <a:p>
            <a:pPr eaLnBrk="1" hangingPunct="1">
              <a:buNone/>
            </a:pPr>
            <a:endParaRPr lang="en-US" sz="2800" b="1" dirty="0" smtClean="0">
              <a:latin typeface="Times New Roman" pitchFamily="18" charset="0"/>
              <a:cs typeface="Times New Roman" pitchFamily="18" charset="0"/>
            </a:endParaRPr>
          </a:p>
          <a:p>
            <a:pPr eaLnBrk="1" hangingPunct="1">
              <a:lnSpc>
                <a:spcPct val="150000"/>
              </a:lnSpc>
              <a:spcBef>
                <a:spcPts val="0"/>
              </a:spcBef>
              <a:buFont typeface="Wingdings" pitchFamily="2" charset="2"/>
              <a:buChar char="Ø"/>
            </a:pPr>
            <a:r>
              <a:rPr lang="en-US" sz="2000" dirty="0" smtClean="0">
                <a:latin typeface="Times New Roman" pitchFamily="18" charset="0"/>
                <a:cs typeface="Times New Roman" pitchFamily="18" charset="0"/>
              </a:rPr>
              <a:t>Designing  the interface  using JAVA Swing framework  to enable interaction between the user and the database</a:t>
            </a:r>
          </a:p>
          <a:p>
            <a:pPr eaLnBrk="1" hangingPunct="1">
              <a:lnSpc>
                <a:spcPct val="150000"/>
              </a:lnSpc>
              <a:spcBef>
                <a:spcPts val="0"/>
              </a:spcBef>
              <a:buNone/>
            </a:pPr>
            <a:endParaRPr lang="en-US" sz="2000" dirty="0" smtClean="0">
              <a:latin typeface="Times New Roman" pitchFamily="18" charset="0"/>
              <a:cs typeface="Times New Roman" pitchFamily="18" charset="0"/>
            </a:endParaRPr>
          </a:p>
          <a:p>
            <a:pPr eaLnBrk="1" hangingPunct="1">
              <a:lnSpc>
                <a:spcPct val="150000"/>
              </a:lnSpc>
              <a:spcBef>
                <a:spcPts val="0"/>
              </a:spcBef>
              <a:buFont typeface="Wingdings" pitchFamily="2" charset="2"/>
              <a:buChar char="Ø"/>
            </a:pPr>
            <a:r>
              <a:rPr lang="en-US" sz="2000" dirty="0" smtClean="0">
                <a:latin typeface="Times New Roman" pitchFamily="18" charset="0"/>
                <a:cs typeface="Times New Roman" pitchFamily="18" charset="0"/>
              </a:rPr>
              <a:t>To establish connection  between the user desired  database and the interface  which helps in generating the query</a:t>
            </a:r>
          </a:p>
          <a:p>
            <a:pPr eaLnBrk="1" hangingPunct="1">
              <a:lnSpc>
                <a:spcPct val="150000"/>
              </a:lnSpc>
              <a:spcBef>
                <a:spcPts val="0"/>
              </a:spcBef>
              <a:buFont typeface="Wingdings" pitchFamily="2" charset="2"/>
              <a:buChar char="Ø"/>
            </a:pPr>
            <a:endParaRPr lang="en-US" sz="2000" dirty="0" smtClean="0">
              <a:latin typeface="Times New Roman" pitchFamily="18" charset="0"/>
              <a:cs typeface="Times New Roman" pitchFamily="18" charset="0"/>
            </a:endParaRPr>
          </a:p>
          <a:p>
            <a:pPr eaLnBrk="1" hangingPunct="1">
              <a:lnSpc>
                <a:spcPct val="150000"/>
              </a:lnSpc>
              <a:spcBef>
                <a:spcPts val="0"/>
              </a:spcBef>
              <a:buFont typeface="Wingdings" pitchFamily="2" charset="2"/>
              <a:buChar char="Ø"/>
            </a:pPr>
            <a:r>
              <a:rPr lang="en-US" sz="2000" dirty="0" smtClean="0">
                <a:latin typeface="Times New Roman" pitchFamily="18" charset="0"/>
                <a:cs typeface="Times New Roman" pitchFamily="18" charset="0"/>
              </a:rPr>
              <a:t>This process is accompanied  by allowing the user to select the appropriate entity and attributes</a:t>
            </a:r>
            <a:endParaRPr lang="en-US" sz="2000" dirty="0" smtClean="0">
              <a:latin typeface="Times New Roman" pitchFamily="18" charset="0"/>
              <a:cs typeface="Times New Roman" pitchFamily="18" charset="0"/>
            </a:endParaRPr>
          </a:p>
          <a:p>
            <a:pPr eaLnBrk="1" hangingPunct="1">
              <a:buNone/>
            </a:pPr>
            <a:endParaRPr lang="en-US" sz="2800" b="1" dirty="0" smtClean="0">
              <a:latin typeface="Times New Roman" pitchFamily="18" charset="0"/>
              <a:cs typeface="Times New Roman" pitchFamily="18" charset="0"/>
            </a:endParaRPr>
          </a:p>
          <a:p>
            <a:pPr algn="just" eaLnBrk="1" hangingPunct="1">
              <a:lnSpc>
                <a:spcPct val="150000"/>
              </a:lnSpc>
              <a:buNone/>
            </a:pPr>
            <a:endParaRPr lang="en-US" sz="2000" dirty="0" smtClean="0">
              <a:latin typeface="Times New Roman" pitchFamily="18" charset="0"/>
              <a:cs typeface="Times New Roman" pitchFamily="18" charset="0"/>
            </a:endParaRPr>
          </a:p>
        </p:txBody>
      </p:sp>
      <p:sp>
        <p:nvSpPr>
          <p:cNvPr id="4" name="Rectangle 3"/>
          <p:cNvSpPr/>
          <p:nvPr/>
        </p:nvSpPr>
        <p:spPr>
          <a:xfrm>
            <a:off x="1828800" y="5029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End User</a:t>
            </a:r>
          </a:p>
        </p:txBody>
      </p:sp>
      <p:sp>
        <p:nvSpPr>
          <p:cNvPr id="5" name="Rectangle 4"/>
          <p:cNvSpPr/>
          <p:nvPr/>
        </p:nvSpPr>
        <p:spPr>
          <a:xfrm>
            <a:off x="4800600" y="51054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Construct Query</a:t>
            </a:r>
          </a:p>
        </p:txBody>
      </p:sp>
      <p:cxnSp>
        <p:nvCxnSpPr>
          <p:cNvPr id="7" name="Straight Arrow Connector 6"/>
          <p:cNvCxnSpPr>
            <a:endCxn id="5" idx="1"/>
          </p:cNvCxnSpPr>
          <p:nvPr/>
        </p:nvCxnSpPr>
        <p:spPr>
          <a:xfrm>
            <a:off x="2743200" y="55626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609600"/>
            <a:ext cx="8229600" cy="5516563"/>
          </a:xfrm>
        </p:spPr>
        <p:txBody>
          <a:bodyPr/>
          <a:lstStyle/>
          <a:p>
            <a:pPr eaLnBrk="1" hangingPunct="1"/>
            <a:endParaRPr lang="en-US" sz="2000" smtClean="0"/>
          </a:p>
          <a:p>
            <a:pPr eaLnBrk="1" hangingPunct="1"/>
            <a:r>
              <a:rPr lang="en-US" sz="2400" b="1" smtClean="0">
                <a:latin typeface="Times New Roman" pitchFamily="18" charset="0"/>
                <a:cs typeface="Times New Roman" pitchFamily="18" charset="0"/>
              </a:rPr>
              <a:t>Add Database:</a:t>
            </a:r>
          </a:p>
          <a:p>
            <a:pPr algn="just" eaLnBrk="1" hangingPunct="1">
              <a:lnSpc>
                <a:spcPct val="150000"/>
              </a:lnSpc>
              <a:buFont typeface="Arial" charset="0"/>
              <a:buNone/>
            </a:pPr>
            <a:r>
              <a:rPr lang="en-US" sz="2000" smtClean="0"/>
              <a:t>      Database contains the collection of dataset. These large databases are loaded to the Query form page. There are several types of Database drivers are available like Jdbc, Odbc and so on. Each database will be loaded to form and accessed with the help of these drivers. Novel user interfaces have been developed to assist the user to type the database queries based on the query workload, the data distribution and the database schema.</a:t>
            </a:r>
          </a:p>
          <a:p>
            <a:pPr eaLnBrk="1" hangingPunct="1"/>
            <a:endParaRPr lang="en-US" smtClean="0"/>
          </a:p>
        </p:txBody>
      </p:sp>
      <p:sp>
        <p:nvSpPr>
          <p:cNvPr id="4" name="Rectangle 3"/>
          <p:cNvSpPr/>
          <p:nvPr/>
        </p:nvSpPr>
        <p:spPr>
          <a:xfrm>
            <a:off x="1219200" y="48768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Large database</a:t>
            </a:r>
          </a:p>
        </p:txBody>
      </p:sp>
      <p:cxnSp>
        <p:nvCxnSpPr>
          <p:cNvPr id="6" name="Straight Arrow Connector 5"/>
          <p:cNvCxnSpPr/>
          <p:nvPr/>
        </p:nvCxnSpPr>
        <p:spPr>
          <a:xfrm>
            <a:off x="2362200" y="5334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0" y="4953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Query Form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228600" y="609600"/>
            <a:ext cx="8458200" cy="5516563"/>
          </a:xfrm>
        </p:spPr>
        <p:txBody>
          <a:bodyPr/>
          <a:lstStyle/>
          <a:p>
            <a:pPr algn="just" eaLnBrk="1" hangingPunct="1">
              <a:lnSpc>
                <a:spcPct val="150000"/>
              </a:lnSpc>
            </a:pPr>
            <a:r>
              <a:rPr lang="en-US" sz="2400" b="1" smtClean="0">
                <a:latin typeface="Times New Roman" pitchFamily="18" charset="0"/>
                <a:cs typeface="Times New Roman" pitchFamily="18" charset="0"/>
              </a:rPr>
              <a:t>Execute Query:</a:t>
            </a:r>
            <a:endParaRPr lang="en-US" sz="2400" smtClean="0">
              <a:latin typeface="Times New Roman" pitchFamily="18" charset="0"/>
              <a:cs typeface="Times New Roman" pitchFamily="18" charset="0"/>
            </a:endParaRPr>
          </a:p>
          <a:p>
            <a:pPr algn="just" eaLnBrk="1" hangingPunct="1">
              <a:lnSpc>
                <a:spcPct val="150000"/>
              </a:lnSpc>
            </a:pPr>
            <a:r>
              <a:rPr lang="en-US" sz="2000" smtClean="0"/>
              <a:t>It first finds a set of data attributes, then that are retrieved based on the database schema and data instances. Then, the query forms are generated based on the selected attributes. The query forms are then generated based on those representative queries. If the database schema is large and complex, user queries could be quite diverse. In that case, the end-user can regenerate the query form and can execute that as a new query. </a:t>
            </a:r>
          </a:p>
          <a:p>
            <a:pPr eaLnBrk="1" hangingPunct="1"/>
            <a:endParaRPr lang="en-US" smtClean="0"/>
          </a:p>
        </p:txBody>
      </p:sp>
      <p:sp>
        <p:nvSpPr>
          <p:cNvPr id="4" name="Rectangle 3"/>
          <p:cNvSpPr/>
          <p:nvPr/>
        </p:nvSpPr>
        <p:spPr>
          <a:xfrm>
            <a:off x="1219200" y="4800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End User</a:t>
            </a:r>
          </a:p>
        </p:txBody>
      </p:sp>
      <p:sp>
        <p:nvSpPr>
          <p:cNvPr id="5" name="Rectangle 4"/>
          <p:cNvSpPr/>
          <p:nvPr/>
        </p:nvSpPr>
        <p:spPr>
          <a:xfrm>
            <a:off x="3200400" y="48006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Construct Query</a:t>
            </a:r>
          </a:p>
        </p:txBody>
      </p:sp>
      <p:sp>
        <p:nvSpPr>
          <p:cNvPr id="6" name="Rectangle 5"/>
          <p:cNvSpPr/>
          <p:nvPr/>
        </p:nvSpPr>
        <p:spPr>
          <a:xfrm>
            <a:off x="5562600" y="48006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Execute</a:t>
            </a:r>
          </a:p>
        </p:txBody>
      </p:sp>
      <p:cxnSp>
        <p:nvCxnSpPr>
          <p:cNvPr id="8" name="Straight Arrow Connector 7"/>
          <p:cNvCxnSpPr>
            <a:stCxn id="4" idx="3"/>
            <a:endCxn id="5" idx="1"/>
          </p:cNvCxnSpPr>
          <p:nvPr/>
        </p:nvCxnSpPr>
        <p:spPr>
          <a:xfrm>
            <a:off x="2133600" y="5257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4419600" y="52578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sz="2800" b="1" dirty="0" smtClean="0">
                <a:latin typeface="Times New Roman" pitchFamily="18" charset="0"/>
                <a:cs typeface="Times New Roman" pitchFamily="18" charset="0"/>
              </a:rPr>
              <a:t>PROPOSED  SYSTEM</a:t>
            </a:r>
            <a:endParaRPr lang="en-US" sz="2800" b="1" dirty="0" smtClean="0">
              <a:latin typeface="Times New Roman" pitchFamily="18" charset="0"/>
              <a:cs typeface="Times New Roman" pitchFamily="18" charset="0"/>
            </a:endParaRPr>
          </a:p>
        </p:txBody>
      </p:sp>
      <p:sp>
        <p:nvSpPr>
          <p:cNvPr id="6147" name="Content Placeholder 2"/>
          <p:cNvSpPr>
            <a:spLocks noGrp="1"/>
          </p:cNvSpPr>
          <p:nvPr>
            <p:ph idx="1"/>
          </p:nvPr>
        </p:nvSpPr>
        <p:spPr>
          <a:xfrm>
            <a:off x="457200" y="1066800"/>
            <a:ext cx="8229600" cy="4906963"/>
          </a:xfrm>
        </p:spPr>
        <p:txBody>
          <a:bodyPr rtlCol="0">
            <a:normAutofit/>
          </a:bodyPr>
          <a:lstStyle/>
          <a:p>
            <a:pPr algn="just" eaLnBrk="1" fontAlgn="auto" hangingPunct="1">
              <a:lnSpc>
                <a:spcPct val="150000"/>
              </a:lnSpc>
              <a:spcAft>
                <a:spcPts val="0"/>
              </a:spcAft>
              <a:buNone/>
              <a:defRPr/>
            </a:pPr>
            <a:endParaRPr lang="en-US" sz="2000" dirty="0" smtClean="0"/>
          </a:p>
          <a:p>
            <a:pPr algn="just" eaLnBrk="1" fontAlgn="auto" hangingPunct="1">
              <a:lnSpc>
                <a:spcPct val="150000"/>
              </a:lnSpc>
              <a:spcAft>
                <a:spcPts val="0"/>
              </a:spcAft>
              <a:buFont typeface="Wingdings" pitchFamily="2" charset="2"/>
              <a:buChar char="Ø"/>
              <a:defRPr/>
            </a:pP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project proposes DQF, a novel database query form interface, which is able to dynamically generate query forms</a:t>
            </a:r>
            <a:r>
              <a:rPr lang="en-US" sz="2000" dirty="0" smtClean="0">
                <a:latin typeface="Times New Roman" pitchFamily="18" charset="0"/>
                <a:cs typeface="Times New Roman" pitchFamily="18" charset="0"/>
              </a:rPr>
              <a:t>.</a:t>
            </a:r>
          </a:p>
          <a:p>
            <a:pPr algn="just" eaLnBrk="1" fontAlgn="auto" hangingPunct="1">
              <a:lnSpc>
                <a:spcPct val="150000"/>
              </a:lnSpc>
              <a:spcAft>
                <a:spcPts val="0"/>
              </a:spcAft>
              <a:buFont typeface="Wingdings" pitchFamily="2" charset="2"/>
              <a:buChar char="Ø"/>
              <a:defRPr/>
            </a:pPr>
            <a:endParaRPr lang="en-US" sz="2000" dirty="0" smtClean="0">
              <a:latin typeface="Times New Roman" pitchFamily="18" charset="0"/>
              <a:cs typeface="Times New Roman" pitchFamily="18" charset="0"/>
            </a:endParaRPr>
          </a:p>
          <a:p>
            <a:pPr algn="just" eaLnBrk="1" fontAlgn="auto" hangingPunct="1">
              <a:lnSpc>
                <a:spcPct val="150000"/>
              </a:lnSpc>
              <a:spcAft>
                <a:spcPts val="0"/>
              </a:spcAft>
              <a:buFont typeface="Wingdings" pitchFamily="2" charset="2"/>
              <a:buChar char="Ø"/>
              <a:defRPr/>
            </a:pPr>
            <a:r>
              <a:rPr lang="en-US" sz="2000" dirty="0" smtClean="0">
                <a:latin typeface="Times New Roman" pitchFamily="18" charset="0"/>
                <a:cs typeface="Times New Roman" pitchFamily="18" charset="0"/>
              </a:rPr>
              <a:t>The essence of DQF is to capture user interests during user interactions and to adapt the query form iteratively. </a:t>
            </a:r>
          </a:p>
          <a:p>
            <a:pPr algn="just" eaLnBrk="1" fontAlgn="auto" hangingPunct="1">
              <a:lnSpc>
                <a:spcPct val="150000"/>
              </a:lnSpc>
              <a:spcAft>
                <a:spcPts val="0"/>
              </a:spcAft>
              <a:buFont typeface="Wingdings" pitchFamily="2" charset="2"/>
              <a:buChar char="Ø"/>
              <a:defRPr/>
            </a:pPr>
            <a:endParaRPr lang="en-US" sz="2000" dirty="0" smtClean="0">
              <a:latin typeface="Times New Roman" pitchFamily="18" charset="0"/>
              <a:cs typeface="Times New Roman" pitchFamily="18" charset="0"/>
            </a:endParaRPr>
          </a:p>
          <a:p>
            <a:pPr algn="just" eaLnBrk="1" fontAlgn="auto" hangingPunct="1">
              <a:lnSpc>
                <a:spcPct val="150000"/>
              </a:lnSpc>
              <a:spcAft>
                <a:spcPts val="0"/>
              </a:spcAft>
              <a:buFont typeface="Wingdings" pitchFamily="2" charset="2"/>
              <a:buChar char="Ø"/>
              <a:defRPr/>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228600" y="457200"/>
            <a:ext cx="8458200" cy="5668963"/>
          </a:xfrm>
        </p:spPr>
        <p:txBody>
          <a:bodyPr/>
          <a:lstStyle/>
          <a:p>
            <a:pPr eaLnBrk="1" hangingPunct="1">
              <a:buFont typeface="Arial" charset="0"/>
              <a:buNone/>
            </a:pPr>
            <a:r>
              <a:rPr lang="en-US" sz="2400" b="1" smtClean="0">
                <a:latin typeface="Times New Roman" pitchFamily="18" charset="0"/>
                <a:cs typeface="Times New Roman" pitchFamily="18" charset="0"/>
              </a:rPr>
              <a:t>Reconstruct QF</a:t>
            </a:r>
            <a:endParaRPr lang="en-US" sz="2400" smtClean="0">
              <a:latin typeface="Times New Roman" pitchFamily="18" charset="0"/>
              <a:cs typeface="Times New Roman" pitchFamily="18" charset="0"/>
            </a:endParaRPr>
          </a:p>
          <a:p>
            <a:pPr algn="just" eaLnBrk="1" hangingPunct="1">
              <a:lnSpc>
                <a:spcPct val="150000"/>
              </a:lnSpc>
            </a:pPr>
            <a:r>
              <a:rPr lang="en-US" sz="2000" smtClean="0">
                <a:latin typeface="Times New Roman" pitchFamily="18" charset="0"/>
                <a:cs typeface="Times New Roman" pitchFamily="18" charset="0"/>
              </a:rPr>
              <a:t>If the database schema is large and complex, user queries could be quite diverse. In that case, the end-user can regenerate the query form and can execute that as a new query. A solution is that the user inputs several keywords to find relevant query forms from a large number of pre-generated query forms. It works well in the databases which have rich textual information in data tuples and schemas. </a:t>
            </a:r>
          </a:p>
        </p:txBody>
      </p:sp>
      <p:sp>
        <p:nvSpPr>
          <p:cNvPr id="4" name="Rectangle 3"/>
          <p:cNvSpPr/>
          <p:nvPr/>
        </p:nvSpPr>
        <p:spPr>
          <a:xfrm>
            <a:off x="2133600" y="4343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Query result</a:t>
            </a:r>
          </a:p>
        </p:txBody>
      </p:sp>
      <p:sp>
        <p:nvSpPr>
          <p:cNvPr id="5" name="Rectangle 4"/>
          <p:cNvSpPr/>
          <p:nvPr/>
        </p:nvSpPr>
        <p:spPr>
          <a:xfrm>
            <a:off x="4572000" y="5791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Reconstruct Query</a:t>
            </a:r>
          </a:p>
        </p:txBody>
      </p:sp>
      <p:sp>
        <p:nvSpPr>
          <p:cNvPr id="6" name="Rectangle 5"/>
          <p:cNvSpPr/>
          <p:nvPr/>
        </p:nvSpPr>
        <p:spPr>
          <a:xfrm>
            <a:off x="6705600" y="4343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End</a:t>
            </a:r>
          </a:p>
        </p:txBody>
      </p:sp>
      <p:sp>
        <p:nvSpPr>
          <p:cNvPr id="7" name="Flowchart: Decision 6"/>
          <p:cNvSpPr/>
          <p:nvPr/>
        </p:nvSpPr>
        <p:spPr>
          <a:xfrm>
            <a:off x="4114800" y="4343400"/>
            <a:ext cx="1752600" cy="8413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Satisfied</a:t>
            </a:r>
          </a:p>
        </p:txBody>
      </p:sp>
      <p:cxnSp>
        <p:nvCxnSpPr>
          <p:cNvPr id="9" name="Straight Arrow Connector 8"/>
          <p:cNvCxnSpPr/>
          <p:nvPr/>
        </p:nvCxnSpPr>
        <p:spPr>
          <a:xfrm>
            <a:off x="3048000" y="4800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5867400" y="4764088"/>
            <a:ext cx="762000" cy="36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26781" y="5484019"/>
            <a:ext cx="6064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2800" b="1" smtClean="0">
                <a:latin typeface="Times New Roman" pitchFamily="18" charset="0"/>
                <a:cs typeface="Times New Roman" pitchFamily="18" charset="0"/>
              </a:rPr>
              <a:t>SOFTWARE REQUIREMENTS</a:t>
            </a:r>
          </a:p>
        </p:txBody>
      </p:sp>
      <p:sp>
        <p:nvSpPr>
          <p:cNvPr id="33795" name="Content Placeholder 2"/>
          <p:cNvSpPr>
            <a:spLocks noGrp="1"/>
          </p:cNvSpPr>
          <p:nvPr>
            <p:ph idx="1"/>
          </p:nvPr>
        </p:nvSpPr>
        <p:spPr/>
        <p:txBody>
          <a:bodyPr/>
          <a:lstStyle/>
          <a:p>
            <a:pPr lvl="1" algn="just" eaLnBrk="1" hangingPunct="1">
              <a:lnSpc>
                <a:spcPct val="150000"/>
              </a:lnSpc>
              <a:buFont typeface="Wingdings" pitchFamily="2" charset="2"/>
              <a:buChar char="Ø"/>
            </a:pPr>
            <a:r>
              <a:rPr lang="en-US" sz="2000" smtClean="0">
                <a:latin typeface="Times New Roman" pitchFamily="18" charset="0"/>
                <a:cs typeface="Times New Roman" pitchFamily="18" charset="0"/>
              </a:rPr>
              <a:t>Operating System 	:Windows 7</a:t>
            </a:r>
          </a:p>
          <a:p>
            <a:pPr lvl="1" algn="just" eaLnBrk="1" hangingPunct="1">
              <a:lnSpc>
                <a:spcPct val="150000"/>
              </a:lnSpc>
              <a:buFont typeface="Wingdings" pitchFamily="2" charset="2"/>
              <a:buChar char="Ø"/>
            </a:pPr>
            <a:r>
              <a:rPr lang="en-US" sz="2000" smtClean="0">
                <a:latin typeface="Times New Roman" pitchFamily="18" charset="0"/>
                <a:cs typeface="Times New Roman" pitchFamily="18" charset="0"/>
              </a:rPr>
              <a:t>Language		:Java, Swing</a:t>
            </a:r>
          </a:p>
          <a:p>
            <a:pPr lvl="1" algn="just" eaLnBrk="1" hangingPunct="1">
              <a:lnSpc>
                <a:spcPct val="150000"/>
              </a:lnSpc>
              <a:buFont typeface="Wingdings" pitchFamily="2" charset="2"/>
              <a:buChar char="Ø"/>
            </a:pPr>
            <a:r>
              <a:rPr lang="en-US" sz="2000" smtClean="0">
                <a:latin typeface="Times New Roman" pitchFamily="18" charset="0"/>
                <a:cs typeface="Times New Roman" pitchFamily="18" charset="0"/>
              </a:rPr>
              <a:t>Database		: MySql</a:t>
            </a:r>
          </a:p>
          <a:p>
            <a:pPr lvl="1" algn="just" eaLnBrk="1" hangingPunct="1">
              <a:lnSpc>
                <a:spcPct val="150000"/>
              </a:lnSpc>
              <a:buFont typeface="Wingdings" pitchFamily="2" charset="2"/>
              <a:buChar char="Ø"/>
            </a:pPr>
            <a:r>
              <a:rPr lang="en-US" sz="2000" smtClean="0">
                <a:latin typeface="Times New Roman" pitchFamily="18" charset="0"/>
                <a:cs typeface="Times New Roman" pitchFamily="18" charset="0"/>
              </a:rPr>
              <a:t>Developing Tool	: NetBeans 7</a:t>
            </a:r>
          </a:p>
          <a:p>
            <a:pPr lvl="1" eaLnBrk="1" hangingPunct="1">
              <a:lnSpc>
                <a:spcPct val="150000"/>
              </a:lnSpc>
              <a:buFont typeface="Wingdings" pitchFamily="2" charset="2"/>
              <a:buChar char="Ø"/>
            </a:pPr>
            <a:endParaRPr lang="en-US" smtClean="0"/>
          </a:p>
          <a:p>
            <a:pPr lvl="1" eaLnBrk="1" hangingPunct="1">
              <a:lnSpc>
                <a:spcPct val="150000"/>
              </a:lnSpc>
              <a:buFont typeface="Wingdings" pitchFamily="2" charset="2"/>
              <a:buChar char="Ø"/>
            </a:pPr>
            <a:endParaRPr lang="en-US" sz="2400" smtClean="0"/>
          </a:p>
          <a:p>
            <a:pPr eaLnBrk="1" hangingPunct="1">
              <a:buFont typeface="Arial" charset="0"/>
              <a:buNone/>
            </a:pP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z="3100" b="1" dirty="0" smtClean="0">
                <a:latin typeface="Times New Roman" pitchFamily="18" charset="0"/>
                <a:cs typeface="Times New Roman" pitchFamily="18" charset="0"/>
              </a:rPr>
              <a:t>HARDWARE REQUIREMENTS</a:t>
            </a:r>
            <a:r>
              <a:rPr lang="en-US" dirty="0" smtClean="0"/>
              <a:t/>
            </a:r>
            <a:br>
              <a:rPr lang="en-US" dirty="0" smtClean="0"/>
            </a:br>
            <a:endParaRPr lang="en-US" dirty="0"/>
          </a:p>
        </p:txBody>
      </p:sp>
      <p:sp>
        <p:nvSpPr>
          <p:cNvPr id="34819" name="Content Placeholder 2"/>
          <p:cNvSpPr>
            <a:spLocks noGrp="1"/>
          </p:cNvSpPr>
          <p:nvPr>
            <p:ph idx="1"/>
          </p:nvPr>
        </p:nvSpPr>
        <p:spPr/>
        <p:txBody>
          <a:bodyPr/>
          <a:lstStyle/>
          <a:p>
            <a:pPr eaLnBrk="1" hangingPunct="1">
              <a:lnSpc>
                <a:spcPct val="150000"/>
              </a:lnSpc>
              <a:buFont typeface="Wingdings" pitchFamily="2" charset="2"/>
              <a:buChar char="Ø"/>
            </a:pPr>
            <a:r>
              <a:rPr lang="en-US" sz="2000" smtClean="0">
                <a:latin typeface="Times New Roman" pitchFamily="18" charset="0"/>
                <a:cs typeface="Times New Roman" pitchFamily="18" charset="0"/>
              </a:rPr>
              <a:t>Main  Processor       : Above 2 GHz</a:t>
            </a:r>
          </a:p>
          <a:p>
            <a:pPr eaLnBrk="1" hangingPunct="1">
              <a:lnSpc>
                <a:spcPct val="150000"/>
              </a:lnSpc>
              <a:buFont typeface="Wingdings" pitchFamily="2" charset="2"/>
              <a:buChar char="Ø"/>
            </a:pPr>
            <a:r>
              <a:rPr lang="en-US" sz="2000" smtClean="0">
                <a:latin typeface="Times New Roman" pitchFamily="18" charset="0"/>
                <a:cs typeface="Times New Roman" pitchFamily="18" charset="0"/>
              </a:rPr>
              <a:t>Ram                          : 512 MB</a:t>
            </a:r>
          </a:p>
          <a:p>
            <a:pPr eaLnBrk="1" hangingPunct="1">
              <a:lnSpc>
                <a:spcPct val="150000"/>
              </a:lnSpc>
              <a:buFont typeface="Wingdings" pitchFamily="2" charset="2"/>
              <a:buChar char="Ø"/>
            </a:pPr>
            <a:r>
              <a:rPr lang="en-US" sz="2000" smtClean="0">
                <a:latin typeface="Times New Roman" pitchFamily="18" charset="0"/>
                <a:cs typeface="Times New Roman" pitchFamily="18" charset="0"/>
              </a:rPr>
              <a:t>Hard Disk                 : 80 GB</a:t>
            </a:r>
          </a:p>
          <a:p>
            <a:pPr eaLnBrk="1" hangingPunct="1">
              <a:lnSpc>
                <a:spcPct val="150000"/>
              </a:lnSpc>
              <a:buFont typeface="Wingdings" pitchFamily="2" charset="2"/>
              <a:buChar char="Ø"/>
            </a:pPr>
            <a:r>
              <a:rPr lang="en-US" sz="2000" smtClean="0">
                <a:latin typeface="Times New Roman" pitchFamily="18" charset="0"/>
                <a:cs typeface="Times New Roman" pitchFamily="18" charset="0"/>
              </a:rPr>
              <a:t>Platform 	          : Windows 7 32bit</a:t>
            </a:r>
          </a:p>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Future Work</a:t>
            </a:r>
          </a:p>
        </p:txBody>
      </p:sp>
      <p:sp>
        <p:nvSpPr>
          <p:cNvPr id="35843" name="Content Placeholder 2"/>
          <p:cNvSpPr>
            <a:spLocks noGrp="1"/>
          </p:cNvSpPr>
          <p:nvPr>
            <p:ph idx="1"/>
          </p:nvPr>
        </p:nvSpPr>
        <p:spPr/>
        <p:txBody>
          <a:bodyPr/>
          <a:lstStyle/>
          <a:p>
            <a:pPr algn="just" eaLnBrk="1" hangingPunct="1">
              <a:lnSpc>
                <a:spcPct val="150000"/>
              </a:lnSpc>
            </a:pPr>
            <a:r>
              <a:rPr lang="en-US" sz="2000" smtClean="0">
                <a:latin typeface="Times New Roman" pitchFamily="18" charset="0"/>
                <a:cs typeface="Times New Roman" pitchFamily="18" charset="0"/>
              </a:rPr>
              <a:t>As future work, we will study how our approach can be extended to non relational data.</a:t>
            </a:r>
          </a:p>
          <a:p>
            <a:pPr algn="just" eaLnBrk="1" hangingPunct="1">
              <a:lnSpc>
                <a:spcPct val="150000"/>
              </a:lnSpc>
            </a:pPr>
            <a:r>
              <a:rPr lang="en-US" sz="2000" smtClean="0">
                <a:latin typeface="Times New Roman" pitchFamily="18" charset="0"/>
                <a:cs typeface="Times New Roman" pitchFamily="18" charset="0"/>
              </a:rPr>
              <a:t> we plan to develop multiple methods to capture the user’s interest for the queries besides the click feedback. For instance, we can add a text-box for users to input some keywords queries.</a:t>
            </a:r>
          </a:p>
          <a:p>
            <a:pPr algn="just" eaLnBrk="1" hangingPunct="1">
              <a:lnSpc>
                <a:spcPct val="150000"/>
              </a:lnSpc>
            </a:pPr>
            <a:r>
              <a:rPr lang="en-US" sz="2000" smtClean="0">
                <a:latin typeface="Times New Roman" pitchFamily="18" charset="0"/>
                <a:cs typeface="Times New Roman" pitchFamily="18" charset="0"/>
              </a:rPr>
              <a:t>The relevance score between the keywords and the query form can be incorporated into the ranking of form components at each step.</a:t>
            </a:r>
          </a:p>
          <a:p>
            <a:pPr algn="just" eaLnBrk="1" hangingPunct="1">
              <a:lnSpc>
                <a:spcPct val="150000"/>
              </a:lnSpc>
            </a:pPr>
            <a:endParaRPr lang="en-US" sz="200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Conclusion</a:t>
            </a:r>
          </a:p>
        </p:txBody>
      </p:sp>
      <p:sp>
        <p:nvSpPr>
          <p:cNvPr id="36867" name="Content Placeholder 2"/>
          <p:cNvSpPr>
            <a:spLocks noGrp="1"/>
          </p:cNvSpPr>
          <p:nvPr>
            <p:ph idx="1"/>
          </p:nvPr>
        </p:nvSpPr>
        <p:spPr/>
        <p:txBody>
          <a:bodyPr/>
          <a:lstStyle/>
          <a:p>
            <a:pPr algn="just" eaLnBrk="1" hangingPunct="1">
              <a:lnSpc>
                <a:spcPct val="150000"/>
              </a:lnSpc>
            </a:pPr>
            <a:r>
              <a:rPr lang="en-US" sz="2000" smtClean="0">
                <a:latin typeface="Times New Roman" pitchFamily="18" charset="0"/>
                <a:cs typeface="Times New Roman" pitchFamily="18" charset="0"/>
              </a:rPr>
              <a:t>In this paper we propose a dynamic query form generation approach which helps users  dynamically generate query forms. The key idea is to use a probabilistic model to rank form components based on user preferences. We capture user preference using both historical queries and run-time feedback such as click through. Experimental results show that the dynamic approach often leads to higher success rate and simpler query forms compared with a static approach. </a:t>
            </a:r>
          </a:p>
          <a:p>
            <a:pPr eaLnBrk="1" hangingPunct="1"/>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81000" y="762000"/>
            <a:ext cx="8305800" cy="5364163"/>
          </a:xfrm>
        </p:spPr>
        <p:txBody>
          <a:bodyPr/>
          <a:lstStyle/>
          <a:p>
            <a:pPr algn="just" eaLnBrk="1" hangingPunct="1">
              <a:lnSpc>
                <a:spcPct val="150000"/>
              </a:lnSpc>
            </a:pPr>
            <a:r>
              <a:rPr lang="en-US" sz="2000" smtClean="0">
                <a:latin typeface="Times New Roman" pitchFamily="18" charset="0"/>
                <a:cs typeface="Times New Roman" pitchFamily="18" charset="0"/>
              </a:rPr>
              <a:t>The ranking of form components also makes it easier for users to customize query forms. In this paper, we propose a Dynamic Query Form system: DQF, a query interface which is capable of dynamically generating query forms for users. Different from traditional document retrieval, users in database retrieval are often willing to perform many rounds of actions (i.e., refining query conditions) before identifying the final candidates. The essence of DQF is to capture a user’s preference and rank query form components, assisting him/her to make decisions. The generation of a query form is an iterative process and is guided by the user. At each iteration, the system automatically generates ranking lists of form components and the user then adds the desired form components into the query form.</a:t>
            </a:r>
            <a:endParaRPr lang="en-US" sz="2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8229600" cy="792162"/>
          </a:xfrm>
        </p:spPr>
        <p:txBody>
          <a:bodyPr/>
          <a:lstStyle/>
          <a:p>
            <a:pPr eaLnBrk="1" hangingPunct="1"/>
            <a:r>
              <a:rPr lang="en-US" sz="2800" b="1" smtClean="0">
                <a:latin typeface="Times New Roman" pitchFamily="18" charset="0"/>
                <a:cs typeface="Times New Roman" pitchFamily="18" charset="0"/>
              </a:rPr>
              <a:t>REFERENCE</a:t>
            </a:r>
          </a:p>
        </p:txBody>
      </p:sp>
      <p:sp>
        <p:nvSpPr>
          <p:cNvPr id="26627" name="Content Placeholder 2"/>
          <p:cNvSpPr>
            <a:spLocks noGrp="1"/>
          </p:cNvSpPr>
          <p:nvPr>
            <p:ph idx="1"/>
          </p:nvPr>
        </p:nvSpPr>
        <p:spPr>
          <a:xfrm>
            <a:off x="457200" y="1066800"/>
            <a:ext cx="8229600" cy="5105400"/>
          </a:xfrm>
        </p:spPr>
        <p:txBody>
          <a:bodyPr rtlCol="0">
            <a:normAutofit lnSpcReduction="10000"/>
          </a:bodyPr>
          <a:lstStyle/>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[1] Cold Fusion. http://www.adobe.com/products/coldfusion/.</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[2] DBPedia. http://DBPedia.org.</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[3] EasyQuery. http://devtools.korzh.com/eq/dotnet/.</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[4] Freebase. http://www.freebase.com.</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[5] C. C. Aggarwal, J. Han, J. Wang, and P. S. Yu. A framework for clustering evolving data streams. In Proceedings of VLDB, pages 81–92, Berlin, Germany, September 2003.</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[6] R. Agrawal, S. Gollapudi, A. Halverson, and S. Ieong. Diver-sifying search results. In Proceedings of WSDM, pages 5–14, Barcelona, Spain, February 2009.</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[7] S. Agrawal, S. Chaudhuri, G. Das, and A. Gionis. Automated ranking of database query results. In CIDR, 2003.</a:t>
            </a:r>
          </a:p>
          <a:p>
            <a:pPr algn="just" eaLnBrk="1" fontAlgn="auto" hangingPunct="1">
              <a:spcAft>
                <a:spcPts val="0"/>
              </a:spcAft>
              <a:buFont typeface="Wingdings" pitchFamily="2" charset="2"/>
              <a:buChar char="Ø"/>
              <a:defRPr/>
            </a:pPr>
            <a:r>
              <a:rPr lang="en-US" sz="2000" smtClean="0">
                <a:latin typeface="Times New Roman" pitchFamily="18" charset="0"/>
                <a:cs typeface="Times New Roman" pitchFamily="18" charset="0"/>
              </a:rPr>
              <a:t>[8] S. Boriah, V. Chandola, and V. Kumar. Similarity measures for categorical data: A comparative evaluation. In Proceedings of SIAM International Conference on Data Mining (SDM 2008), pages 243–254, Atlanta, Georgia, USA, April 2008.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…(not needed)</a:t>
            </a:r>
            <a:endParaRPr lang="en-US" sz="2800" b="1" dirty="0" smtClean="0">
              <a:latin typeface="Times New Roman" pitchFamily="18" charset="0"/>
              <a:cs typeface="Times New Roman" pitchFamily="18" charset="0"/>
            </a:endParaRPr>
          </a:p>
        </p:txBody>
      </p:sp>
      <p:sp>
        <p:nvSpPr>
          <p:cNvPr id="7171" name="Content Placeholder 2"/>
          <p:cNvSpPr>
            <a:spLocks noGrp="1"/>
          </p:cNvSpPr>
          <p:nvPr>
            <p:ph idx="1"/>
          </p:nvPr>
        </p:nvSpPr>
        <p:spPr/>
        <p:txBody>
          <a:bodyPr/>
          <a:lstStyle/>
          <a:p>
            <a:pPr algn="just" eaLnBrk="1" hangingPunct="1">
              <a:lnSpc>
                <a:spcPct val="150000"/>
              </a:lnSpc>
              <a:buFont typeface="Wingdings" pitchFamily="2" charset="2"/>
              <a:buChar char="Ø"/>
            </a:pPr>
            <a:r>
              <a:rPr lang="en-US" sz="2000" dirty="0" smtClean="0">
                <a:latin typeface="Times New Roman" pitchFamily="18" charset="0"/>
                <a:cs typeface="Times New Roman" pitchFamily="18" charset="0"/>
              </a:rPr>
              <a:t>The essence of DQF is to capture user interests during user interactions and to adapt the query form iteratively. </a:t>
            </a:r>
          </a:p>
          <a:p>
            <a:pPr algn="just" eaLnBrk="1" hangingPunct="1">
              <a:lnSpc>
                <a:spcPct val="150000"/>
              </a:lnSpc>
              <a:buFont typeface="Wingdings" pitchFamily="2" charset="2"/>
              <a:buChar char="Ø"/>
            </a:pPr>
            <a:r>
              <a:rPr lang="en-US" sz="2000" dirty="0" smtClean="0">
                <a:latin typeface="Times New Roman" pitchFamily="18" charset="0"/>
                <a:cs typeface="Times New Roman" pitchFamily="18" charset="0"/>
              </a:rPr>
              <a:t>Each </a:t>
            </a:r>
            <a:r>
              <a:rPr lang="en-US" sz="2000" dirty="0" smtClean="0">
                <a:latin typeface="Times New Roman" pitchFamily="18" charset="0"/>
                <a:cs typeface="Times New Roman" pitchFamily="18" charset="0"/>
              </a:rPr>
              <a:t>iteration consists of two types of user interactions: Query Form Enrichment and Query Execution. </a:t>
            </a:r>
          </a:p>
          <a:p>
            <a:pPr algn="just" eaLnBrk="1" hangingPunct="1">
              <a:lnSpc>
                <a:spcPct val="150000"/>
              </a:lnSpc>
              <a:buFont typeface="Wingdings" pitchFamily="2" charset="2"/>
              <a:buChar char="Ø"/>
            </a:pPr>
            <a:r>
              <a:rPr lang="en-US" sz="2000" dirty="0" smtClean="0">
                <a:latin typeface="Times New Roman" pitchFamily="18" charset="0"/>
                <a:cs typeface="Times New Roman" pitchFamily="18" charset="0"/>
              </a:rPr>
              <a:t>The basic query form is then enriched iteratively via the interactions between the user and our system until the user is satisfied with the query results. In this paper, we mainly study the ranking of query form components and the dynamic generation of query 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z="3100" b="1" dirty="0" smtClean="0">
                <a:latin typeface="Times New Roman" pitchFamily="18" charset="0"/>
                <a:cs typeface="Times New Roman" pitchFamily="18" charset="0"/>
              </a:rPr>
              <a:t>EXISTING SYSTEM</a:t>
            </a:r>
            <a:r>
              <a:rPr lang="en-US" dirty="0" smtClean="0"/>
              <a:t/>
            </a:r>
            <a:br>
              <a:rPr lang="en-US" dirty="0" smtClean="0"/>
            </a:br>
            <a:endParaRPr lang="en-US" dirty="0"/>
          </a:p>
        </p:txBody>
      </p:sp>
      <p:sp>
        <p:nvSpPr>
          <p:cNvPr id="8195" name="Content Placeholder 2"/>
          <p:cNvSpPr>
            <a:spLocks noGrp="1"/>
          </p:cNvSpPr>
          <p:nvPr>
            <p:ph idx="1"/>
          </p:nvPr>
        </p:nvSpPr>
        <p:spPr>
          <a:xfrm>
            <a:off x="457200" y="1219200"/>
            <a:ext cx="8229600" cy="4525963"/>
          </a:xfrm>
        </p:spPr>
        <p:txBody>
          <a:bodyPr/>
          <a:lstStyle/>
          <a:p>
            <a:pPr eaLnBrk="1" hangingPunct="1"/>
            <a:endParaRPr lang="en-US" sz="2400" dirty="0" smtClean="0"/>
          </a:p>
          <a:p>
            <a:pPr algn="just" eaLnBrk="1" hangingPunct="1">
              <a:lnSpc>
                <a:spcPct val="150000"/>
              </a:lnSpc>
              <a:buFont typeface="Wingdings" pitchFamily="2" charset="2"/>
              <a:buChar char="Ø"/>
            </a:pPr>
            <a:r>
              <a:rPr lang="en-US" sz="2000" dirty="0" smtClean="0">
                <a:latin typeface="Times New Roman" pitchFamily="18" charset="0"/>
                <a:cs typeface="Times New Roman" pitchFamily="18" charset="0"/>
              </a:rPr>
              <a:t>Traditional query forms are designed and pre-defined by developers or DBA in various information management systems. </a:t>
            </a:r>
            <a:endParaRPr lang="en-US" sz="2000" dirty="0" smtClean="0">
              <a:latin typeface="Times New Roman" pitchFamily="18" charset="0"/>
              <a:cs typeface="Times New Roman" pitchFamily="18" charset="0"/>
            </a:endParaRPr>
          </a:p>
          <a:p>
            <a:pPr algn="just" eaLnBrk="1" hangingPunct="1">
              <a:lnSpc>
                <a:spcPct val="150000"/>
              </a:lnSpc>
              <a:buNone/>
            </a:pPr>
            <a:endParaRPr lang="en-US" sz="2000" dirty="0" smtClean="0">
              <a:latin typeface="Times New Roman" pitchFamily="18" charset="0"/>
              <a:cs typeface="Times New Roman" pitchFamily="18" charset="0"/>
            </a:endParaRPr>
          </a:p>
          <a:p>
            <a:pPr algn="just" eaLnBrk="1" hangingPunct="1">
              <a:lnSpc>
                <a:spcPct val="150000"/>
              </a:lnSpc>
              <a:buFont typeface="Wingdings" pitchFamily="2" charset="2"/>
              <a:buChar char="Ø"/>
            </a:pPr>
            <a:r>
              <a:rPr lang="en-US" sz="2000" dirty="0" smtClean="0">
                <a:latin typeface="Times New Roman" pitchFamily="18" charset="0"/>
                <a:cs typeface="Times New Roman" pitchFamily="18" charset="0"/>
              </a:rPr>
              <a:t>Therefore, it is difficult to design a set of static query forms to satisfy various ad-hoc database queries on those complex databases.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2800" b="1" dirty="0" smtClean="0">
                <a:latin typeface="Times New Roman" pitchFamily="18" charset="0"/>
                <a:cs typeface="Times New Roman" pitchFamily="18" charset="0"/>
              </a:rPr>
              <a:t>DISADVANTAGES(not needed)</a:t>
            </a:r>
            <a:endParaRPr lang="en-US" sz="2800" b="1" dirty="0" smtClean="0">
              <a:latin typeface="Times New Roman" pitchFamily="18" charset="0"/>
              <a:cs typeface="Times New Roman" pitchFamily="18" charset="0"/>
            </a:endParaRPr>
          </a:p>
        </p:txBody>
      </p:sp>
      <p:sp>
        <p:nvSpPr>
          <p:cNvPr id="9219" name="Content Placeholder 2"/>
          <p:cNvSpPr>
            <a:spLocks noGrp="1"/>
          </p:cNvSpPr>
          <p:nvPr>
            <p:ph idx="1"/>
          </p:nvPr>
        </p:nvSpPr>
        <p:spPr/>
        <p:txBody>
          <a:bodyPr/>
          <a:lstStyle/>
          <a:p>
            <a:pPr algn="just" eaLnBrk="1" hangingPunct="1">
              <a:lnSpc>
                <a:spcPct val="150000"/>
              </a:lnSpc>
              <a:buFont typeface="Wingdings" pitchFamily="2" charset="2"/>
              <a:buChar char="Ø"/>
            </a:pPr>
            <a:endParaRPr lang="en-US" sz="2000" smtClean="0">
              <a:latin typeface="Times New Roman" pitchFamily="18" charset="0"/>
              <a:cs typeface="Times New Roman" pitchFamily="18" charset="0"/>
            </a:endParaRPr>
          </a:p>
          <a:p>
            <a:pPr algn="just" eaLnBrk="1" hangingPunct="1">
              <a:lnSpc>
                <a:spcPct val="150000"/>
              </a:lnSpc>
              <a:buFont typeface="Wingdings" pitchFamily="2" charset="2"/>
              <a:buChar char="Ø"/>
            </a:pPr>
            <a:r>
              <a:rPr lang="en-US" sz="2000" smtClean="0">
                <a:latin typeface="Times New Roman" pitchFamily="18" charset="0"/>
                <a:cs typeface="Times New Roman" pitchFamily="18" charset="0"/>
              </a:rPr>
              <a:t>Query forms are designed and pre-defined by developers in information management systems.</a:t>
            </a:r>
          </a:p>
          <a:p>
            <a:pPr algn="just" eaLnBrk="1" hangingPunct="1">
              <a:lnSpc>
                <a:spcPct val="150000"/>
              </a:lnSpc>
              <a:buFont typeface="Wingdings" pitchFamily="2" charset="2"/>
              <a:buChar char="Ø"/>
            </a:pPr>
            <a:r>
              <a:rPr lang="en-US" sz="2000" smtClean="0">
                <a:latin typeface="Times New Roman" pitchFamily="18" charset="0"/>
                <a:cs typeface="Times New Roman" pitchFamily="18" charset="0"/>
              </a:rPr>
              <a:t>Difficult to design a set of static query forms to satisfy various ad-hoc database queries on complex databases.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2800" b="1" dirty="0" smtClean="0">
                <a:latin typeface="Times New Roman" pitchFamily="18" charset="0"/>
                <a:cs typeface="Times New Roman" pitchFamily="18" charset="0"/>
              </a:rPr>
              <a:t>PROPOSED </a:t>
            </a:r>
            <a:r>
              <a:rPr lang="en-US" sz="2800" b="1" dirty="0" smtClean="0">
                <a:latin typeface="Times New Roman" pitchFamily="18" charset="0"/>
                <a:cs typeface="Times New Roman" pitchFamily="18" charset="0"/>
              </a:rPr>
              <a:t>SYSTEM(not needed)</a:t>
            </a:r>
            <a:endParaRPr lang="en-US" sz="2800" b="1" dirty="0" smtClean="0">
              <a:latin typeface="Times New Roman" pitchFamily="18" charset="0"/>
              <a:cs typeface="Times New Roman" pitchFamily="18" charset="0"/>
            </a:endParaRPr>
          </a:p>
        </p:txBody>
      </p:sp>
      <p:sp>
        <p:nvSpPr>
          <p:cNvPr id="10243" name="Content Placeholder 2"/>
          <p:cNvSpPr>
            <a:spLocks noGrp="1"/>
          </p:cNvSpPr>
          <p:nvPr>
            <p:ph idx="1"/>
          </p:nvPr>
        </p:nvSpPr>
        <p:spPr>
          <a:xfrm>
            <a:off x="457200" y="1600200"/>
            <a:ext cx="8229600" cy="4876800"/>
          </a:xfrm>
        </p:spPr>
        <p:txBody>
          <a:bodyPr/>
          <a:lstStyle/>
          <a:p>
            <a:pPr algn="just" eaLnBrk="1" hangingPunct="1">
              <a:buFont typeface="Wingdings" pitchFamily="2" charset="2"/>
              <a:buChar char="Ø"/>
            </a:pPr>
            <a:r>
              <a:rPr lang="en-US" sz="2000" smtClean="0">
                <a:latin typeface="Times New Roman" pitchFamily="18" charset="0"/>
                <a:cs typeface="Times New Roman" pitchFamily="18" charset="0"/>
              </a:rPr>
              <a:t>We propose a dynamic query form system which generates the query forms according to the user’s desire at run time. The system provides a solution for the query interface in large and complex databases. </a:t>
            </a:r>
          </a:p>
          <a:p>
            <a:pPr algn="just" eaLnBrk="1" hangingPunct="1">
              <a:buFont typeface="Wingdings" pitchFamily="2" charset="2"/>
              <a:buChar char="Ø"/>
            </a:pPr>
            <a:r>
              <a:rPr lang="en-US" sz="2000" smtClean="0">
                <a:latin typeface="Times New Roman" pitchFamily="18" charset="0"/>
                <a:cs typeface="Times New Roman" pitchFamily="18" charset="0"/>
              </a:rPr>
              <a:t>This paper proposes DQF, a novel database query form interface, which is able to dynamically generate query forms. The essence of DQF is to capture a user’s preference and rank query form components, assisting him/her to make decisions. </a:t>
            </a:r>
          </a:p>
          <a:p>
            <a:pPr algn="just" eaLnBrk="1" hangingPunct="1">
              <a:buFont typeface="Wingdings" pitchFamily="2" charset="2"/>
              <a:buChar char="Ø"/>
            </a:pPr>
            <a:r>
              <a:rPr lang="en-US" sz="2000" smtClean="0">
                <a:latin typeface="Times New Roman" pitchFamily="18" charset="0"/>
                <a:cs typeface="Times New Roman" pitchFamily="18" charset="0"/>
              </a:rPr>
              <a:t>The generation of a query form is an iterative process and is guided by the user. At each iteration, the system automatically generates ranking lists of form components and the user then adds the desired form components into the query form. The ranking of form components is based on the captured user preference. A user can also fill the query form and submit queries to view the query result at each iteration. In this way, a query form could be dynamically refined till the user satisfies with the query results.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b="1" dirty="0" smtClean="0">
                <a:latin typeface="Times New Roman" pitchFamily="18" charset="0"/>
                <a:cs typeface="Times New Roman" pitchFamily="18" charset="0"/>
              </a:rPr>
              <a:t>ADVANTAGES(not needed)</a:t>
            </a:r>
            <a:endParaRPr lang="en-US" sz="2800" b="1" dirty="0" smtClean="0">
              <a:latin typeface="Times New Roman" pitchFamily="18" charset="0"/>
              <a:cs typeface="Times New Roman" pitchFamily="18" charset="0"/>
            </a:endParaRPr>
          </a:p>
        </p:txBody>
      </p:sp>
      <p:sp>
        <p:nvSpPr>
          <p:cNvPr id="11267" name="Content Placeholder 2"/>
          <p:cNvSpPr>
            <a:spLocks noGrp="1"/>
          </p:cNvSpPr>
          <p:nvPr>
            <p:ph idx="1"/>
          </p:nvPr>
        </p:nvSpPr>
        <p:spPr/>
        <p:txBody>
          <a:bodyPr/>
          <a:lstStyle/>
          <a:p>
            <a:pPr algn="just" eaLnBrk="1" hangingPunct="1">
              <a:lnSpc>
                <a:spcPct val="150000"/>
              </a:lnSpc>
              <a:buFont typeface="Wingdings" pitchFamily="2" charset="2"/>
              <a:buChar char="Ø"/>
            </a:pPr>
            <a:r>
              <a:rPr lang="en-US" sz="2000" smtClean="0">
                <a:latin typeface="Times New Roman" pitchFamily="18" charset="0"/>
                <a:cs typeface="Times New Roman" pitchFamily="18" charset="0"/>
              </a:rPr>
              <a:t>We propose a dynamic query form generation approach which helps users dynamically generate query forms.</a:t>
            </a:r>
          </a:p>
          <a:p>
            <a:pPr algn="just" eaLnBrk="1" hangingPunct="1">
              <a:lnSpc>
                <a:spcPct val="150000"/>
              </a:lnSpc>
              <a:buFont typeface="Wingdings" pitchFamily="2" charset="2"/>
              <a:buChar char="Ø"/>
            </a:pPr>
            <a:r>
              <a:rPr lang="en-US" sz="2000" smtClean="0">
                <a:latin typeface="Times New Roman" pitchFamily="18" charset="0"/>
                <a:cs typeface="Times New Roman" pitchFamily="18" charset="0"/>
              </a:rPr>
              <a:t>The dynamic approach often leads to higher success rate and simpler query forms compared with a static approach.</a:t>
            </a:r>
          </a:p>
          <a:p>
            <a:pPr algn="just" eaLnBrk="1" hangingPunct="1">
              <a:lnSpc>
                <a:spcPct val="150000"/>
              </a:lnSpc>
              <a:buFont typeface="Wingdings" pitchFamily="2" charset="2"/>
              <a:buChar char="Ø"/>
            </a:pPr>
            <a:r>
              <a:rPr lang="en-US" sz="2000" smtClean="0">
                <a:latin typeface="Times New Roman" pitchFamily="18" charset="0"/>
                <a:cs typeface="Times New Roman" pitchFamily="18" charset="0"/>
              </a:rPr>
              <a:t>The ranking of form components also makes it easier for users to customize query forms.</a:t>
            </a:r>
          </a:p>
          <a:p>
            <a:pPr eaLnBrk="1" hangingPunct="1">
              <a:buFont typeface="Wingdings" pitchFamily="2" charset="2"/>
              <a:buChar char="Ø"/>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15962"/>
          </a:xfrm>
        </p:spPr>
        <p:txBody>
          <a:bodyPr/>
          <a:lstStyle/>
          <a:p>
            <a:pPr eaLnBrk="1" hangingPunct="1"/>
            <a:r>
              <a:rPr lang="en-US" sz="2800" b="1" smtClean="0">
                <a:latin typeface="Times New Roman" pitchFamily="18" charset="0"/>
                <a:cs typeface="Times New Roman" pitchFamily="18" charset="0"/>
              </a:rPr>
              <a:t>BLOCK DIAGRAM</a:t>
            </a:r>
          </a:p>
        </p:txBody>
      </p:sp>
      <p:grpSp>
        <p:nvGrpSpPr>
          <p:cNvPr id="12291" name="Group 1"/>
          <p:cNvGrpSpPr>
            <a:grpSpLocks/>
          </p:cNvGrpSpPr>
          <p:nvPr/>
        </p:nvGrpSpPr>
        <p:grpSpPr bwMode="auto">
          <a:xfrm>
            <a:off x="1295400" y="1981200"/>
            <a:ext cx="6865938" cy="3657600"/>
            <a:chOff x="1600200" y="1905000"/>
            <a:chExt cx="5568774" cy="2667000"/>
          </a:xfrm>
        </p:grpSpPr>
        <p:sp>
          <p:nvSpPr>
            <p:cNvPr id="12292" name="Rectangle 4"/>
            <p:cNvSpPr>
              <a:spLocks noChangeArrowheads="1"/>
            </p:cNvSpPr>
            <p:nvPr/>
          </p:nvSpPr>
          <p:spPr bwMode="auto">
            <a:xfrm>
              <a:off x="1852613" y="2409825"/>
              <a:ext cx="1909762" cy="2162175"/>
            </a:xfrm>
            <a:prstGeom prst="rect">
              <a:avLst/>
            </a:prstGeom>
            <a:solidFill>
              <a:srgbClr val="FFFFFF"/>
            </a:solidFill>
            <a:ln w="9525">
              <a:solidFill>
                <a:srgbClr val="000000"/>
              </a:solidFill>
              <a:miter lim="800000"/>
              <a:headEnd/>
              <a:tailEnd/>
            </a:ln>
          </p:spPr>
          <p:txBody>
            <a:bodyPr/>
            <a:lstStyle/>
            <a:p>
              <a:pPr>
                <a:spcAft>
                  <a:spcPts val="1000"/>
                </a:spcAft>
              </a:pPr>
              <a:endParaRPr lang="en-US" sz="1600">
                <a:latin typeface="Times New Roman" pitchFamily="18" charset="0"/>
              </a:endParaRPr>
            </a:p>
            <a:p>
              <a:pPr>
                <a:spcAft>
                  <a:spcPts val="1000"/>
                </a:spcAft>
              </a:pPr>
              <a:endParaRPr lang="en-US" sz="1600">
                <a:latin typeface="Times New Roman" pitchFamily="18" charset="0"/>
              </a:endParaRPr>
            </a:p>
            <a:p>
              <a:pPr>
                <a:spcAft>
                  <a:spcPts val="1000"/>
                </a:spcAft>
              </a:pPr>
              <a:endParaRPr lang="en-US" sz="1600">
                <a:latin typeface="Times New Roman" pitchFamily="18" charset="0"/>
              </a:endParaRPr>
            </a:p>
            <a:p>
              <a:pPr>
                <a:spcAft>
                  <a:spcPts val="1000"/>
                </a:spcAft>
              </a:pPr>
              <a:r>
                <a:rPr lang="en-US" sz="1600">
                  <a:latin typeface="Times New Roman" pitchFamily="18" charset="0"/>
                </a:rPr>
                <a:t>		</a:t>
              </a:r>
              <a:r>
                <a:rPr lang="en-US" sz="1600">
                  <a:latin typeface="Calibri" pitchFamily="34" charset="0"/>
                </a:rPr>
                <a:t>Not satisfied</a:t>
              </a:r>
              <a:endParaRPr lang="en-US" sz="2800"/>
            </a:p>
          </p:txBody>
        </p:sp>
        <p:sp>
          <p:nvSpPr>
            <p:cNvPr id="12293" name="Rectangle 5"/>
            <p:cNvSpPr>
              <a:spLocks noChangeArrowheads="1"/>
            </p:cNvSpPr>
            <p:nvPr/>
          </p:nvSpPr>
          <p:spPr bwMode="auto">
            <a:xfrm>
              <a:off x="2214563" y="2581275"/>
              <a:ext cx="1123950" cy="438150"/>
            </a:xfrm>
            <a:prstGeom prst="rect">
              <a:avLst/>
            </a:prstGeom>
            <a:solidFill>
              <a:srgbClr val="FFFFFF"/>
            </a:solidFill>
            <a:ln w="9525">
              <a:solidFill>
                <a:srgbClr val="000000"/>
              </a:solidFill>
              <a:miter lim="800000"/>
              <a:headEnd/>
              <a:tailEnd/>
            </a:ln>
          </p:spPr>
          <p:txBody>
            <a:bodyPr/>
            <a:lstStyle/>
            <a:p>
              <a:pPr>
                <a:spcAft>
                  <a:spcPts val="1000"/>
                </a:spcAft>
              </a:pPr>
              <a:r>
                <a:rPr lang="en-US" sz="1600">
                  <a:latin typeface="Calibri" pitchFamily="34" charset="0"/>
                </a:rPr>
                <a:t>Fill Query Form</a:t>
              </a:r>
              <a:endParaRPr lang="en-US" sz="2800"/>
            </a:p>
          </p:txBody>
        </p:sp>
        <p:sp>
          <p:nvSpPr>
            <p:cNvPr id="12294" name="Rectangle 6"/>
            <p:cNvSpPr>
              <a:spLocks noChangeArrowheads="1"/>
            </p:cNvSpPr>
            <p:nvPr/>
          </p:nvSpPr>
          <p:spPr bwMode="auto">
            <a:xfrm>
              <a:off x="2214563" y="3648075"/>
              <a:ext cx="1123950" cy="438150"/>
            </a:xfrm>
            <a:prstGeom prst="rect">
              <a:avLst/>
            </a:prstGeom>
            <a:solidFill>
              <a:srgbClr val="FFFFFF"/>
            </a:solidFill>
            <a:ln w="9525">
              <a:solidFill>
                <a:srgbClr val="000000"/>
              </a:solidFill>
              <a:miter lim="800000"/>
              <a:headEnd/>
              <a:tailEnd/>
            </a:ln>
          </p:spPr>
          <p:txBody>
            <a:bodyPr/>
            <a:lstStyle/>
            <a:p>
              <a:pPr>
                <a:spcAft>
                  <a:spcPts val="1000"/>
                </a:spcAft>
              </a:pPr>
              <a:r>
                <a:rPr lang="en-US" sz="1600">
                  <a:latin typeface="Calibri" pitchFamily="34" charset="0"/>
                </a:rPr>
                <a:t>View Result</a:t>
              </a:r>
              <a:endParaRPr lang="en-US" sz="2800"/>
            </a:p>
          </p:txBody>
        </p:sp>
        <p:sp>
          <p:nvSpPr>
            <p:cNvPr id="12295" name="Rectangle 7"/>
            <p:cNvSpPr>
              <a:spLocks noChangeArrowheads="1"/>
            </p:cNvSpPr>
            <p:nvPr/>
          </p:nvSpPr>
          <p:spPr bwMode="auto">
            <a:xfrm>
              <a:off x="5253038" y="2409825"/>
              <a:ext cx="1909762" cy="2162175"/>
            </a:xfrm>
            <a:prstGeom prst="rect">
              <a:avLst/>
            </a:prstGeom>
            <a:solidFill>
              <a:srgbClr val="FFFFFF"/>
            </a:solidFill>
            <a:ln w="9525">
              <a:solidFill>
                <a:srgbClr val="000000"/>
              </a:solidFill>
              <a:miter lim="800000"/>
              <a:headEnd/>
              <a:tailEnd/>
            </a:ln>
          </p:spPr>
          <p:txBody>
            <a:bodyPr/>
            <a:lstStyle/>
            <a:p>
              <a:endParaRPr lang="en-US" sz="2800"/>
            </a:p>
          </p:txBody>
        </p:sp>
        <p:sp>
          <p:nvSpPr>
            <p:cNvPr id="12296" name="Rectangle 8"/>
            <p:cNvSpPr>
              <a:spLocks noChangeArrowheads="1"/>
            </p:cNvSpPr>
            <p:nvPr/>
          </p:nvSpPr>
          <p:spPr bwMode="auto">
            <a:xfrm>
              <a:off x="5614988" y="2505075"/>
              <a:ext cx="1123950" cy="438150"/>
            </a:xfrm>
            <a:prstGeom prst="rect">
              <a:avLst/>
            </a:prstGeom>
            <a:solidFill>
              <a:srgbClr val="FFFFFF"/>
            </a:solidFill>
            <a:ln w="9525">
              <a:solidFill>
                <a:srgbClr val="000000"/>
              </a:solidFill>
              <a:miter lim="800000"/>
              <a:headEnd/>
              <a:tailEnd/>
            </a:ln>
          </p:spPr>
          <p:txBody>
            <a:bodyPr/>
            <a:lstStyle/>
            <a:p>
              <a:pPr>
                <a:spcAft>
                  <a:spcPts val="1000"/>
                </a:spcAft>
              </a:pPr>
              <a:r>
                <a:rPr lang="en-US" sz="1600">
                  <a:latin typeface="Calibri" pitchFamily="34" charset="0"/>
                </a:rPr>
                <a:t>Execute Query</a:t>
              </a:r>
              <a:endParaRPr lang="en-US" sz="2800"/>
            </a:p>
          </p:txBody>
        </p:sp>
        <p:sp>
          <p:nvSpPr>
            <p:cNvPr id="12297" name="Rectangle 9"/>
            <p:cNvSpPr>
              <a:spLocks noChangeArrowheads="1"/>
            </p:cNvSpPr>
            <p:nvPr/>
          </p:nvSpPr>
          <p:spPr bwMode="auto">
            <a:xfrm>
              <a:off x="5614988" y="3571875"/>
              <a:ext cx="1123950" cy="438150"/>
            </a:xfrm>
            <a:prstGeom prst="rect">
              <a:avLst/>
            </a:prstGeom>
            <a:solidFill>
              <a:srgbClr val="FFFFFF"/>
            </a:solidFill>
            <a:ln w="9525">
              <a:solidFill>
                <a:srgbClr val="000000"/>
              </a:solidFill>
              <a:miter lim="800000"/>
              <a:headEnd/>
              <a:tailEnd/>
            </a:ln>
          </p:spPr>
          <p:txBody>
            <a:bodyPr/>
            <a:lstStyle/>
            <a:p>
              <a:pPr>
                <a:spcAft>
                  <a:spcPts val="1000"/>
                </a:spcAft>
              </a:pPr>
              <a:r>
                <a:rPr lang="en-US" sz="1600">
                  <a:latin typeface="Calibri" pitchFamily="34" charset="0"/>
                </a:rPr>
                <a:t>Process result</a:t>
              </a:r>
              <a:endParaRPr lang="en-US" sz="2800"/>
            </a:p>
          </p:txBody>
        </p:sp>
        <p:cxnSp>
          <p:nvCxnSpPr>
            <p:cNvPr id="12298" name="AutoShape 10"/>
            <p:cNvCxnSpPr>
              <a:cxnSpLocks noChangeShapeType="1"/>
            </p:cNvCxnSpPr>
            <p:nvPr/>
          </p:nvCxnSpPr>
          <p:spPr bwMode="auto">
            <a:xfrm>
              <a:off x="3762375" y="2752725"/>
              <a:ext cx="1852613" cy="0"/>
            </a:xfrm>
            <a:prstGeom prst="straightConnector1">
              <a:avLst/>
            </a:prstGeom>
            <a:noFill/>
            <a:ln w="9525">
              <a:solidFill>
                <a:srgbClr val="000000"/>
              </a:solidFill>
              <a:round/>
              <a:headEnd/>
              <a:tailEnd type="triangle" w="med" len="med"/>
            </a:ln>
          </p:spPr>
        </p:cxnSp>
        <p:cxnSp>
          <p:nvCxnSpPr>
            <p:cNvPr id="12299" name="AutoShape 11"/>
            <p:cNvCxnSpPr>
              <a:cxnSpLocks noChangeShapeType="1"/>
            </p:cNvCxnSpPr>
            <p:nvPr/>
          </p:nvCxnSpPr>
          <p:spPr bwMode="auto">
            <a:xfrm>
              <a:off x="6167438" y="2943225"/>
              <a:ext cx="0" cy="628650"/>
            </a:xfrm>
            <a:prstGeom prst="straightConnector1">
              <a:avLst/>
            </a:prstGeom>
            <a:noFill/>
            <a:ln w="9525">
              <a:solidFill>
                <a:srgbClr val="000000"/>
              </a:solidFill>
              <a:round/>
              <a:headEnd/>
              <a:tailEnd type="triangle" w="med" len="med"/>
            </a:ln>
          </p:spPr>
        </p:cxnSp>
        <p:cxnSp>
          <p:nvCxnSpPr>
            <p:cNvPr id="12300" name="AutoShape 12"/>
            <p:cNvCxnSpPr>
              <a:cxnSpLocks noChangeShapeType="1"/>
            </p:cNvCxnSpPr>
            <p:nvPr/>
          </p:nvCxnSpPr>
          <p:spPr bwMode="auto">
            <a:xfrm flipH="1">
              <a:off x="3762375" y="3876675"/>
              <a:ext cx="1852613" cy="0"/>
            </a:xfrm>
            <a:prstGeom prst="straightConnector1">
              <a:avLst/>
            </a:prstGeom>
            <a:noFill/>
            <a:ln w="9525">
              <a:solidFill>
                <a:srgbClr val="000000"/>
              </a:solidFill>
              <a:round/>
              <a:headEnd/>
              <a:tailEnd type="triangle" w="med" len="med"/>
            </a:ln>
          </p:spPr>
        </p:cxnSp>
        <p:cxnSp>
          <p:nvCxnSpPr>
            <p:cNvPr id="12301" name="AutoShape 13"/>
            <p:cNvCxnSpPr>
              <a:cxnSpLocks noChangeShapeType="1"/>
            </p:cNvCxnSpPr>
            <p:nvPr/>
          </p:nvCxnSpPr>
          <p:spPr bwMode="auto">
            <a:xfrm flipV="1">
              <a:off x="2719388" y="3019425"/>
              <a:ext cx="0" cy="628650"/>
            </a:xfrm>
            <a:prstGeom prst="straightConnector1">
              <a:avLst/>
            </a:prstGeom>
            <a:noFill/>
            <a:ln w="9525">
              <a:solidFill>
                <a:srgbClr val="000000"/>
              </a:solidFill>
              <a:round/>
              <a:headEnd/>
              <a:tailEnd type="triangle" w="med" len="med"/>
            </a:ln>
          </p:spPr>
        </p:cxnSp>
        <p:cxnSp>
          <p:nvCxnSpPr>
            <p:cNvPr id="12302" name="AutoShape 14"/>
            <p:cNvCxnSpPr>
              <a:cxnSpLocks noChangeShapeType="1"/>
            </p:cNvCxnSpPr>
            <p:nvPr/>
          </p:nvCxnSpPr>
          <p:spPr bwMode="auto">
            <a:xfrm>
              <a:off x="1600200" y="2743200"/>
              <a:ext cx="619125" cy="0"/>
            </a:xfrm>
            <a:prstGeom prst="straightConnector1">
              <a:avLst/>
            </a:prstGeom>
            <a:noFill/>
            <a:ln w="9525">
              <a:solidFill>
                <a:srgbClr val="000000"/>
              </a:solidFill>
              <a:round/>
              <a:headEnd/>
              <a:tailEnd type="triangle" w="med" len="med"/>
            </a:ln>
          </p:spPr>
        </p:cxnSp>
        <p:sp>
          <p:nvSpPr>
            <p:cNvPr id="12303" name="Rectangle 14"/>
            <p:cNvSpPr>
              <a:spLocks noChangeArrowheads="1"/>
            </p:cNvSpPr>
            <p:nvPr/>
          </p:nvSpPr>
          <p:spPr bwMode="auto">
            <a:xfrm>
              <a:off x="1905000" y="1905000"/>
              <a:ext cx="623062" cy="381515"/>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User</a:t>
              </a:r>
              <a:r>
                <a:rPr lang="en-US" sz="2800"/>
                <a:t> </a:t>
              </a:r>
            </a:p>
          </p:txBody>
        </p:sp>
        <p:sp>
          <p:nvSpPr>
            <p:cNvPr id="12304" name="Rectangle 15"/>
            <p:cNvSpPr>
              <a:spLocks noChangeArrowheads="1"/>
            </p:cNvSpPr>
            <p:nvPr/>
          </p:nvSpPr>
          <p:spPr bwMode="auto">
            <a:xfrm>
              <a:off x="6477000" y="1981200"/>
              <a:ext cx="691974" cy="291747"/>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Server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TotalTime>
  <Words>1829</Words>
  <Application>Microsoft Office PowerPoint</Application>
  <PresentationFormat>On-screen Show (4:3)</PresentationFormat>
  <Paragraphs>130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OBJECTIVE</vt:lpstr>
      <vt:lpstr>PROPOSED  SYSTEM</vt:lpstr>
      <vt:lpstr>Contd…(not needed)</vt:lpstr>
      <vt:lpstr>EXISTING SYSTEM </vt:lpstr>
      <vt:lpstr>DISADVANTAGES(not needed)</vt:lpstr>
      <vt:lpstr>PROPOSED SYSTEM(not needed)</vt:lpstr>
      <vt:lpstr>ADVANTAGES(not needed)</vt:lpstr>
      <vt:lpstr>BLOCK DIAGRAM</vt:lpstr>
      <vt:lpstr>Literature Survay(not ..)</vt:lpstr>
      <vt:lpstr>Slide 11</vt:lpstr>
      <vt:lpstr>Slide 12</vt:lpstr>
      <vt:lpstr>Slide 13</vt:lpstr>
      <vt:lpstr>Slide 14</vt:lpstr>
      <vt:lpstr>Slide 15</vt:lpstr>
      <vt:lpstr>Data Flow Diagram</vt:lpstr>
      <vt:lpstr>Slide 17</vt:lpstr>
      <vt:lpstr>Slide 18</vt:lpstr>
      <vt:lpstr>UML Diagram</vt:lpstr>
      <vt:lpstr>Slide 20</vt:lpstr>
      <vt:lpstr>Slide 21</vt:lpstr>
      <vt:lpstr>Slide 22</vt:lpstr>
      <vt:lpstr>Slide 23</vt:lpstr>
      <vt:lpstr>Slide 24</vt:lpstr>
      <vt:lpstr>Modules</vt:lpstr>
      <vt:lpstr>Slide 26</vt:lpstr>
      <vt:lpstr>Slide 27</vt:lpstr>
      <vt:lpstr>Slide 28</vt:lpstr>
      <vt:lpstr>Slide 29</vt:lpstr>
      <vt:lpstr>Slide 30</vt:lpstr>
      <vt:lpstr>SOFTWARE REQUIREMENTS</vt:lpstr>
      <vt:lpstr>HARDWARE REQUIREMENTS </vt:lpstr>
      <vt:lpstr>Future Work</vt:lpstr>
      <vt:lpstr>Conclusion</vt:lpstr>
      <vt:lpstr>Slide 35</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AISHWARYA</cp:lastModifiedBy>
  <cp:revision>149</cp:revision>
  <dcterms:created xsi:type="dcterms:W3CDTF">2012-08-17T13:41:30Z</dcterms:created>
  <dcterms:modified xsi:type="dcterms:W3CDTF">2014-01-29T15:54:08Z</dcterms:modified>
</cp:coreProperties>
</file>