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4"/>
  </p:notesMasterIdLst>
  <p:sldIdLst>
    <p:sldId id="256" r:id="rId3"/>
    <p:sldId id="260" r:id="rId4"/>
    <p:sldId id="261" r:id="rId5"/>
    <p:sldId id="257" r:id="rId6"/>
    <p:sldId id="258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5"/>
      <p:bold r:id="rId16"/>
      <p:italic r:id="rId17"/>
      <p:boldItalic r:id="rId18"/>
    </p:embeddedFont>
    <p:embeddedFont>
      <p:font typeface="Chivo ExtraBold" panose="020B0604020202020204" charset="0"/>
      <p:bold r:id="rId19"/>
      <p:boldItalic r:id="rId20"/>
    </p:embeddedFont>
    <p:embeddedFont>
      <p:font typeface="Chivo ExtraLight" panose="020B0604020202020204" charset="0"/>
      <p:regular r:id="rId21"/>
      <p:bold r:id="rId22"/>
      <p:italic r:id="rId23"/>
      <p:boldItalic r:id="rId24"/>
    </p:embeddedFont>
    <p:embeddedFont>
      <p:font typeface="Chivo Thin" panose="020B0604020202020204" charset="0"/>
      <p:regular r:id="rId25"/>
      <p:bold r:id="rId26"/>
      <p:italic r:id="rId27"/>
      <p:boldItalic r:id="rId28"/>
    </p:embeddedFont>
    <p:embeddedFont>
      <p:font typeface="Merriweather" panose="00000500000000000000" pitchFamily="2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 Light" panose="02000000000000000000" pitchFamily="2" charset="0"/>
      <p:regular r:id="rId37"/>
      <p:bold r:id="rId38"/>
      <p:italic r:id="rId39"/>
      <p:boldItalic r:id="rId40"/>
    </p:embeddedFont>
    <p:embeddedFont>
      <p:font typeface="Source Code Pro" panose="020B050903040302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font" Target="fonts/font3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font" Target="fonts/font29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viewProps" Target="viewProps.xml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3:46:43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1 159 24072,'935'0'0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3:46:50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23462,'0'777'0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3:46:58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865 1 21389,'-864'0'0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3:47:09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24575,'2'1'0,"0"-1"0,-1 1 0,1 0 0,0 0 0,0 0 0,-1 0 0,1 0 0,-1 0 0,1 0 0,-1 0 0,1 1 0,-1-1 0,0 0 0,1 1 0,-1 0 0,0-1 0,0 1 0,0 0 0,0-1 0,-1 1 0,2 3 0,14 41 0,-11-17 0,3 48 0,-4-34 0,4 350 0,-10-235-1365,2-143-5461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3:47:16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23619,'900'-18'0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3:47:19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23014,'18'741'0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3:47:23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883 0 21389,'-882'0'0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3:47:25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7 688 23513,'0'-688'0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16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9cf31037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99cf31037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9cf31037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9cf31037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99cf310370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99cf310370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susielu.com/viz-palette" TargetMode="External"/><Relationship Id="rId2" Type="http://schemas.openxmlformats.org/officeDocument/2006/relationships/hyperlink" Target="https://meyerweb.com/eric/tools/color-blend/#:::hex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htmlcolorcodes.com/color-picker/" TargetMode="External"/><Relationship Id="rId4" Type="http://schemas.openxmlformats.org/officeDocument/2006/relationships/hyperlink" Target="https://paletton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8350" tIns="98350" rIns="98350" bIns="983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8350" tIns="98350" rIns="98350" bIns="983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CUSTOM_35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708400" y="3044900"/>
            <a:ext cx="7727100" cy="114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11733" y="4290838"/>
            <a:ext cx="8520600" cy="7608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2133600" y="222425"/>
            <a:ext cx="2743200" cy="274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INFO] Chart Rules">
  <p:cSld name="CUSTOM_39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93778" y="3722500"/>
            <a:ext cx="5747100" cy="12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6" name="Google Shape;56;p14"/>
          <p:cNvSpPr/>
          <p:nvPr/>
        </p:nvSpPr>
        <p:spPr>
          <a:xfrm>
            <a:off x="293778" y="810775"/>
            <a:ext cx="5747100" cy="118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7" name="Google Shape;57;p14"/>
          <p:cNvSpPr txBox="1"/>
          <p:nvPr/>
        </p:nvSpPr>
        <p:spPr>
          <a:xfrm>
            <a:off x="22" y="347450"/>
            <a:ext cx="9144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Color Combos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613460" y="944352"/>
            <a:ext cx="669600" cy="389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9" name="Google Shape;59;p14"/>
          <p:cNvSpPr txBox="1"/>
          <p:nvPr/>
        </p:nvSpPr>
        <p:spPr>
          <a:xfrm>
            <a:off x="6235956" y="996600"/>
            <a:ext cx="2769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Primary Color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+ Neutrals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6235956" y="3913000"/>
            <a:ext cx="27696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Analogous Color 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with Light Tints and Blends.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613476" y="1483703"/>
            <a:ext cx="1494160" cy="389550"/>
            <a:chOff x="690152" y="2080309"/>
            <a:chExt cx="1680909" cy="779100"/>
          </a:xfrm>
        </p:grpSpPr>
        <p:sp>
          <p:nvSpPr>
            <p:cNvPr id="62" name="Google Shape;62;p14"/>
            <p:cNvSpPr/>
            <p:nvPr/>
          </p:nvSpPr>
          <p:spPr>
            <a:xfrm>
              <a:off x="690152" y="2080309"/>
              <a:ext cx="753300" cy="779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617761" y="2080309"/>
              <a:ext cx="753300" cy="779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64" name="Google Shape;64;p14"/>
          <p:cNvSpPr/>
          <p:nvPr/>
        </p:nvSpPr>
        <p:spPr>
          <a:xfrm>
            <a:off x="0" y="2494"/>
            <a:ext cx="9144000" cy="27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16800" y="-15881"/>
            <a:ext cx="7910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93778" y="1994300"/>
            <a:ext cx="5747100" cy="17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7" name="Google Shape;67;p14"/>
          <p:cNvSpPr txBox="1"/>
          <p:nvPr/>
        </p:nvSpPr>
        <p:spPr>
          <a:xfrm>
            <a:off x="6235956" y="2204775"/>
            <a:ext cx="24633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High Contrast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 with all colors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613469" y="2663696"/>
            <a:ext cx="2318711" cy="389588"/>
            <a:chOff x="690169" y="8280745"/>
            <a:chExt cx="2608518" cy="779175"/>
          </a:xfrm>
        </p:grpSpPr>
        <p:sp>
          <p:nvSpPr>
            <p:cNvPr id="69" name="Google Shape;69;p14"/>
            <p:cNvSpPr/>
            <p:nvPr/>
          </p:nvSpPr>
          <p:spPr>
            <a:xfrm>
              <a:off x="690169" y="8280820"/>
              <a:ext cx="753300" cy="779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545387" y="8280820"/>
              <a:ext cx="753300" cy="779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617702" y="8280745"/>
              <a:ext cx="753300" cy="779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613484" y="3856808"/>
            <a:ext cx="3143102" cy="389427"/>
            <a:chOff x="586257" y="5888913"/>
            <a:chExt cx="4360575" cy="960600"/>
          </a:xfrm>
        </p:grpSpPr>
        <p:sp>
          <p:nvSpPr>
            <p:cNvPr id="73" name="Google Shape;73;p14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3468" y="2127540"/>
            <a:ext cx="1494020" cy="389427"/>
            <a:chOff x="1043457" y="3492125"/>
            <a:chExt cx="2072725" cy="960600"/>
          </a:xfrm>
        </p:grpSpPr>
        <p:sp>
          <p:nvSpPr>
            <p:cNvPr id="78" name="Google Shape;78;p14"/>
            <p:cNvSpPr/>
            <p:nvPr/>
          </p:nvSpPr>
          <p:spPr>
            <a:xfrm>
              <a:off x="1043457" y="3492125"/>
              <a:ext cx="928800" cy="960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187382" y="3492125"/>
              <a:ext cx="928800" cy="960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613484" y="4389033"/>
            <a:ext cx="3143102" cy="389427"/>
            <a:chOff x="586257" y="5888913"/>
            <a:chExt cx="4360575" cy="960600"/>
          </a:xfrm>
        </p:grpSpPr>
        <p:sp>
          <p:nvSpPr>
            <p:cNvPr id="81" name="Google Shape;81;p14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613469" y="3189284"/>
            <a:ext cx="3143166" cy="389569"/>
            <a:chOff x="690144" y="6378568"/>
            <a:chExt cx="3536018" cy="779138"/>
          </a:xfrm>
        </p:grpSpPr>
        <p:sp>
          <p:nvSpPr>
            <p:cNvPr id="86" name="Google Shape;86;p14"/>
            <p:cNvSpPr/>
            <p:nvPr/>
          </p:nvSpPr>
          <p:spPr>
            <a:xfrm>
              <a:off x="690144" y="6378605"/>
              <a:ext cx="753300" cy="779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617753" y="6378605"/>
              <a:ext cx="753300" cy="779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545362" y="6378605"/>
              <a:ext cx="753300" cy="7791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472862" y="6378568"/>
              <a:ext cx="753300" cy="779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INFO] Overview">
  <p:cSld name="CUSTOM_41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616800" y="1352263"/>
            <a:ext cx="7910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HOW TO Create a Color Theme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97933" y="2116925"/>
            <a:ext cx="7283100" cy="3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Source Code Pro"/>
                <a:ea typeface="Source Code Pro"/>
                <a:cs typeface="Source Code Pro"/>
                <a:sym typeface="Source Code Pro"/>
              </a:rPr>
              <a:t>(A) 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Primary Color + Background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Source Code Pro"/>
                <a:ea typeface="Source Code Pro"/>
                <a:cs typeface="Source Code Pro"/>
                <a:sym typeface="Source Code Pro"/>
              </a:rPr>
              <a:t>(B) 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Neutral Color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Source Code Pro"/>
                <a:ea typeface="Source Code Pro"/>
                <a:cs typeface="Source Code Pro"/>
                <a:sym typeface="Source Code Pro"/>
              </a:rPr>
              <a:t>(C)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Secondary Color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Source Code Pro"/>
                <a:ea typeface="Source Code Pro"/>
                <a:cs typeface="Source Code Pro"/>
                <a:sym typeface="Source Code Pro"/>
              </a:rPr>
              <a:t>(D) 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Tertiary Color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Source Code Pro"/>
                <a:ea typeface="Source Code Pro"/>
                <a:cs typeface="Source Code Pro"/>
                <a:sym typeface="Source Code Pro"/>
              </a:rPr>
              <a:t>(E) 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Color Variants (Tints)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Source Code Pro"/>
                <a:ea typeface="Source Code Pro"/>
                <a:cs typeface="Source Code Pro"/>
                <a:sym typeface="Source Code Pro"/>
              </a:rPr>
              <a:t>(BONUS)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Blended &amp; Complementary Colors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8356" y="10325"/>
            <a:ext cx="9144000" cy="914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35156" y="309350"/>
            <a:ext cx="79104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INFO] (A) Primary Color">
  <p:cSld name="CUSTOM_40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0" y="464975"/>
            <a:ext cx="9144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(A) Primary Color + Background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2494"/>
            <a:ext cx="9144000" cy="27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16800" y="-15881"/>
            <a:ext cx="7910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2" name="Google Shape;102;p17"/>
          <p:cNvGrpSpPr/>
          <p:nvPr/>
        </p:nvGrpSpPr>
        <p:grpSpPr>
          <a:xfrm>
            <a:off x="287002" y="1008628"/>
            <a:ext cx="6137545" cy="1875605"/>
            <a:chOff x="322873" y="2398255"/>
            <a:chExt cx="6904652" cy="3751211"/>
          </a:xfrm>
        </p:grpSpPr>
        <p:sp>
          <p:nvSpPr>
            <p:cNvPr id="103" name="Google Shape;103;p17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07" name="Google Shape;107;p17"/>
          <p:cNvSpPr/>
          <p:nvPr/>
        </p:nvSpPr>
        <p:spPr>
          <a:xfrm>
            <a:off x="4431956" y="2519918"/>
            <a:ext cx="1785781" cy="254175"/>
          </a:xfrm>
          <a:custGeom>
            <a:avLst/>
            <a:gdLst/>
            <a:ahLst/>
            <a:cxnLst/>
            <a:rect l="l" t="t" r="r" b="b"/>
            <a:pathLst>
              <a:path w="82589" h="20334" extrusionOk="0">
                <a:moveTo>
                  <a:pt x="0" y="6247"/>
                </a:moveTo>
                <a:cubicBezTo>
                  <a:pt x="4557" y="6247"/>
                  <a:pt x="8850" y="4031"/>
                  <a:pt x="13345" y="3282"/>
                </a:cubicBezTo>
                <a:cubicBezTo>
                  <a:pt x="23898" y="1524"/>
                  <a:pt x="34847" y="4395"/>
                  <a:pt x="45226" y="6989"/>
                </a:cubicBezTo>
                <a:cubicBezTo>
                  <a:pt x="52092" y="8705"/>
                  <a:pt x="58979" y="10437"/>
                  <a:pt x="65985" y="11437"/>
                </a:cubicBezTo>
                <a:cubicBezTo>
                  <a:pt x="68444" y="11788"/>
                  <a:pt x="70915" y="12178"/>
                  <a:pt x="73399" y="12178"/>
                </a:cubicBezTo>
                <a:cubicBezTo>
                  <a:pt x="74388" y="12178"/>
                  <a:pt x="76678" y="13116"/>
                  <a:pt x="76365" y="12178"/>
                </a:cubicBezTo>
                <a:cubicBezTo>
                  <a:pt x="74643" y="7015"/>
                  <a:pt x="67609" y="5647"/>
                  <a:pt x="63761" y="1799"/>
                </a:cubicBezTo>
                <a:cubicBezTo>
                  <a:pt x="61962" y="0"/>
                  <a:pt x="68251" y="4197"/>
                  <a:pt x="70433" y="5506"/>
                </a:cubicBezTo>
                <a:cubicBezTo>
                  <a:pt x="74224" y="7780"/>
                  <a:pt x="79170" y="8311"/>
                  <a:pt x="82296" y="11437"/>
                </a:cubicBezTo>
                <a:cubicBezTo>
                  <a:pt x="83468" y="12609"/>
                  <a:pt x="79473" y="13336"/>
                  <a:pt x="77847" y="13661"/>
                </a:cubicBezTo>
                <a:cubicBezTo>
                  <a:pt x="72970" y="14637"/>
                  <a:pt x="68021" y="16820"/>
                  <a:pt x="64502" y="20334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Google Shape;108;p17"/>
          <p:cNvSpPr/>
          <p:nvPr/>
        </p:nvSpPr>
        <p:spPr>
          <a:xfrm>
            <a:off x="6424378" y="984675"/>
            <a:ext cx="2470500" cy="31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09" name="Google Shape;109;p17"/>
          <p:cNvCxnSpPr/>
          <p:nvPr/>
        </p:nvCxnSpPr>
        <p:spPr>
          <a:xfrm rot="10800000">
            <a:off x="6679689" y="2585938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7"/>
          <p:cNvSpPr txBox="1"/>
          <p:nvPr/>
        </p:nvSpPr>
        <p:spPr>
          <a:xfrm>
            <a:off x="6424377" y="1104825"/>
            <a:ext cx="2470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Title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8019266" y="1665331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376350" y="1665327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698339" y="1665329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 rot="10800000">
            <a:off x="6679689" y="2773910"/>
            <a:ext cx="1930800" cy="3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7"/>
          <p:cNvSpPr txBox="1"/>
          <p:nvPr/>
        </p:nvSpPr>
        <p:spPr>
          <a:xfrm>
            <a:off x="6477556" y="2784879"/>
            <a:ext cx="2335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Lines and Shapes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837400" y="2424825"/>
            <a:ext cx="329700" cy="2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494778" y="2317050"/>
            <a:ext cx="329700" cy="3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123267" y="2133600"/>
            <a:ext cx="329700" cy="53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6491978" y="3228613"/>
            <a:ext cx="23352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Start with neutral colors for design &amp; minor gridlines.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INFO] (B) Neutral Color">
  <p:cSld name="CUSTOM_40_3">
    <p:bg>
      <p:bgPr>
        <a:solidFill>
          <a:schemeClr val="l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2494"/>
            <a:ext cx="9144000" cy="27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16800" y="-15881"/>
            <a:ext cx="7910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287002" y="1008628"/>
            <a:ext cx="6137545" cy="1875605"/>
            <a:chOff x="322873" y="2398255"/>
            <a:chExt cx="6904652" cy="3751211"/>
          </a:xfrm>
        </p:grpSpPr>
        <p:sp>
          <p:nvSpPr>
            <p:cNvPr id="124" name="Google Shape;124;p18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30" name="Google Shape;130;p18"/>
          <p:cNvSpPr txBox="1"/>
          <p:nvPr/>
        </p:nvSpPr>
        <p:spPr>
          <a:xfrm>
            <a:off x="0" y="464975"/>
            <a:ext cx="9144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(B) Neutral Color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4431956" y="2215118"/>
            <a:ext cx="1785781" cy="254175"/>
          </a:xfrm>
          <a:custGeom>
            <a:avLst/>
            <a:gdLst/>
            <a:ahLst/>
            <a:cxnLst/>
            <a:rect l="l" t="t" r="r" b="b"/>
            <a:pathLst>
              <a:path w="82589" h="20334" extrusionOk="0">
                <a:moveTo>
                  <a:pt x="0" y="6247"/>
                </a:moveTo>
                <a:cubicBezTo>
                  <a:pt x="4557" y="6247"/>
                  <a:pt x="8850" y="4031"/>
                  <a:pt x="13345" y="3282"/>
                </a:cubicBezTo>
                <a:cubicBezTo>
                  <a:pt x="23898" y="1524"/>
                  <a:pt x="34847" y="4395"/>
                  <a:pt x="45226" y="6989"/>
                </a:cubicBezTo>
                <a:cubicBezTo>
                  <a:pt x="52092" y="8705"/>
                  <a:pt x="58979" y="10437"/>
                  <a:pt x="65985" y="11437"/>
                </a:cubicBezTo>
                <a:cubicBezTo>
                  <a:pt x="68444" y="11788"/>
                  <a:pt x="70915" y="12178"/>
                  <a:pt x="73399" y="12178"/>
                </a:cubicBezTo>
                <a:cubicBezTo>
                  <a:pt x="74388" y="12178"/>
                  <a:pt x="76678" y="13116"/>
                  <a:pt x="76365" y="12178"/>
                </a:cubicBezTo>
                <a:cubicBezTo>
                  <a:pt x="74643" y="7015"/>
                  <a:pt x="67609" y="5647"/>
                  <a:pt x="63761" y="1799"/>
                </a:cubicBezTo>
                <a:cubicBezTo>
                  <a:pt x="61962" y="0"/>
                  <a:pt x="68251" y="4197"/>
                  <a:pt x="70433" y="5506"/>
                </a:cubicBezTo>
                <a:cubicBezTo>
                  <a:pt x="74224" y="7780"/>
                  <a:pt x="79170" y="8311"/>
                  <a:pt x="82296" y="11437"/>
                </a:cubicBezTo>
                <a:cubicBezTo>
                  <a:pt x="83468" y="12609"/>
                  <a:pt x="79473" y="13336"/>
                  <a:pt x="77847" y="13661"/>
                </a:cubicBezTo>
                <a:cubicBezTo>
                  <a:pt x="72970" y="14637"/>
                  <a:pt x="68021" y="16820"/>
                  <a:pt x="64502" y="20334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Google Shape;132;p18"/>
          <p:cNvSpPr/>
          <p:nvPr/>
        </p:nvSpPr>
        <p:spPr>
          <a:xfrm>
            <a:off x="6424378" y="984675"/>
            <a:ext cx="2470500" cy="31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33" name="Google Shape;133;p18"/>
          <p:cNvCxnSpPr/>
          <p:nvPr/>
        </p:nvCxnSpPr>
        <p:spPr>
          <a:xfrm rot="10800000">
            <a:off x="6679689" y="2585938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8"/>
          <p:cNvSpPr txBox="1"/>
          <p:nvPr/>
        </p:nvSpPr>
        <p:spPr>
          <a:xfrm>
            <a:off x="6424377" y="1104825"/>
            <a:ext cx="2470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Title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8019266" y="1665331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7376350" y="1665327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6698339" y="1665329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6679689" y="2773910"/>
            <a:ext cx="1930800" cy="3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 txBox="1"/>
          <p:nvPr/>
        </p:nvSpPr>
        <p:spPr>
          <a:xfrm>
            <a:off x="6477556" y="2784879"/>
            <a:ext cx="2335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Lines and Shapes</a:t>
            </a:r>
            <a:endParaRPr sz="1500" b="1">
              <a:solidFill>
                <a:schemeClr val="dk1"/>
              </a:solidFill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 rot="10800000">
            <a:off x="6679689" y="2396086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8"/>
          <p:cNvCxnSpPr/>
          <p:nvPr/>
        </p:nvCxnSpPr>
        <p:spPr>
          <a:xfrm rot="10800000">
            <a:off x="6694111" y="2206234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8"/>
          <p:cNvSpPr/>
          <p:nvPr/>
        </p:nvSpPr>
        <p:spPr>
          <a:xfrm>
            <a:off x="6837400" y="2424825"/>
            <a:ext cx="329700" cy="2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7494778" y="2317050"/>
            <a:ext cx="329700" cy="3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123267" y="2133600"/>
            <a:ext cx="329700" cy="53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6491978" y="3228613"/>
            <a:ext cx="23352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Start with neutral colors for design &amp; minor gridlines.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INFO] (C) Secondary Color">
  <p:cSld name="CUSTOM_40_3_1"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0" y="464975"/>
            <a:ext cx="9144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(C) Secondary Color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2494"/>
            <a:ext cx="9144000" cy="27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616800" y="-15881"/>
            <a:ext cx="7910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287002" y="1008628"/>
            <a:ext cx="6137545" cy="1875605"/>
            <a:chOff x="322873" y="2398255"/>
            <a:chExt cx="6904652" cy="3751211"/>
          </a:xfrm>
        </p:grpSpPr>
        <p:sp>
          <p:nvSpPr>
            <p:cNvPr id="151" name="Google Shape;151;p19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5210868" y="1966563"/>
            <a:ext cx="1084732" cy="938172"/>
          </a:xfrm>
          <a:custGeom>
            <a:avLst/>
            <a:gdLst/>
            <a:ahLst/>
            <a:cxnLst/>
            <a:rect l="l" t="t" r="r" b="b"/>
            <a:pathLst>
              <a:path w="61267" h="94194" extrusionOk="0">
                <a:moveTo>
                  <a:pt x="170" y="0"/>
                </a:moveTo>
                <a:cubicBezTo>
                  <a:pt x="170" y="24050"/>
                  <a:pt x="-2544" y="55802"/>
                  <a:pt x="16696" y="70233"/>
                </a:cubicBezTo>
                <a:cubicBezTo>
                  <a:pt x="24779" y="76296"/>
                  <a:pt x="35510" y="79322"/>
                  <a:pt x="45615" y="79322"/>
                </a:cubicBezTo>
                <a:cubicBezTo>
                  <a:pt x="48657" y="79322"/>
                  <a:pt x="52553" y="82299"/>
                  <a:pt x="54704" y="80148"/>
                </a:cubicBezTo>
                <a:cubicBezTo>
                  <a:pt x="55678" y="79174"/>
                  <a:pt x="52474" y="78529"/>
                  <a:pt x="51399" y="77669"/>
                </a:cubicBezTo>
                <a:cubicBezTo>
                  <a:pt x="47871" y="74847"/>
                  <a:pt x="44416" y="71912"/>
                  <a:pt x="40657" y="69407"/>
                </a:cubicBezTo>
                <a:cubicBezTo>
                  <a:pt x="39685" y="68759"/>
                  <a:pt x="37351" y="67754"/>
                  <a:pt x="38178" y="66928"/>
                </a:cubicBezTo>
                <a:cubicBezTo>
                  <a:pt x="39556" y="65552"/>
                  <a:pt x="40789" y="69842"/>
                  <a:pt x="42310" y="71059"/>
                </a:cubicBezTo>
                <a:cubicBezTo>
                  <a:pt x="46847" y="74688"/>
                  <a:pt x="51373" y="80148"/>
                  <a:pt x="57183" y="80148"/>
                </a:cubicBezTo>
                <a:cubicBezTo>
                  <a:pt x="58285" y="80148"/>
                  <a:pt x="61267" y="79369"/>
                  <a:pt x="60488" y="80148"/>
                </a:cubicBezTo>
                <a:cubicBezTo>
                  <a:pt x="57160" y="83476"/>
                  <a:pt x="51568" y="83194"/>
                  <a:pt x="47267" y="85106"/>
                </a:cubicBezTo>
                <a:cubicBezTo>
                  <a:pt x="41958" y="87466"/>
                  <a:pt x="38205" y="94194"/>
                  <a:pt x="32395" y="94194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Google Shape;160;p19"/>
          <p:cNvSpPr/>
          <p:nvPr/>
        </p:nvSpPr>
        <p:spPr>
          <a:xfrm>
            <a:off x="6424378" y="984675"/>
            <a:ext cx="2470500" cy="31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61" name="Google Shape;161;p19"/>
          <p:cNvCxnSpPr/>
          <p:nvPr/>
        </p:nvCxnSpPr>
        <p:spPr>
          <a:xfrm rot="10800000">
            <a:off x="6679689" y="2585938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9"/>
          <p:cNvSpPr txBox="1"/>
          <p:nvPr/>
        </p:nvSpPr>
        <p:spPr>
          <a:xfrm>
            <a:off x="6424377" y="1104825"/>
            <a:ext cx="2470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Title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8019266" y="1665331"/>
            <a:ext cx="537600" cy="2823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376350" y="1665327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6698339" y="1665329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 rot="10800000">
            <a:off x="6679689" y="2773910"/>
            <a:ext cx="1930800" cy="3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9"/>
          <p:cNvSpPr txBox="1"/>
          <p:nvPr/>
        </p:nvSpPr>
        <p:spPr>
          <a:xfrm>
            <a:off x="6477556" y="2784879"/>
            <a:ext cx="2335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Lines and Shapes</a:t>
            </a:r>
            <a:endParaRPr sz="1500" b="1">
              <a:solidFill>
                <a:schemeClr val="dk1"/>
              </a:solidFill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679689" y="2396086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9"/>
          <p:cNvCxnSpPr/>
          <p:nvPr/>
        </p:nvCxnSpPr>
        <p:spPr>
          <a:xfrm rot="10800000">
            <a:off x="6694111" y="2206234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9"/>
          <p:cNvSpPr/>
          <p:nvPr/>
        </p:nvSpPr>
        <p:spPr>
          <a:xfrm>
            <a:off x="6837400" y="2424825"/>
            <a:ext cx="329700" cy="2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7494778" y="2317050"/>
            <a:ext cx="329700" cy="3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8123267" y="2133600"/>
            <a:ext cx="329700" cy="5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6477556" y="3416250"/>
            <a:ext cx="2335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High contrast improves accessibility.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INFO] (D) Tertiary Color">
  <p:cSld name="CUSTOM_40_3_1_1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0" y="464975"/>
            <a:ext cx="9144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(D) Tertiary Color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0" y="2494"/>
            <a:ext cx="9144000" cy="27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616800" y="-15881"/>
            <a:ext cx="7910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287002" y="1008628"/>
            <a:ext cx="6137545" cy="1875605"/>
            <a:chOff x="322873" y="2398255"/>
            <a:chExt cx="6904652" cy="3751211"/>
          </a:xfrm>
        </p:grpSpPr>
        <p:sp>
          <p:nvSpPr>
            <p:cNvPr id="179" name="Google Shape;179;p20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287002" y="3012480"/>
            <a:ext cx="6137545" cy="378600"/>
            <a:chOff x="322873" y="2398255"/>
            <a:chExt cx="6904652" cy="757200"/>
          </a:xfrm>
        </p:grpSpPr>
        <p:sp>
          <p:nvSpPr>
            <p:cNvPr id="188" name="Google Shape;188;p20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4889564" y="2390584"/>
            <a:ext cx="1408440" cy="771988"/>
          </a:xfrm>
          <a:custGeom>
            <a:avLst/>
            <a:gdLst/>
            <a:ahLst/>
            <a:cxnLst/>
            <a:rect l="l" t="t" r="r" b="b"/>
            <a:pathLst>
              <a:path w="63379" h="61759" extrusionOk="0">
                <a:moveTo>
                  <a:pt x="1409" y="61759"/>
                </a:moveTo>
                <a:cubicBezTo>
                  <a:pt x="1409" y="49365"/>
                  <a:pt x="-1596" y="36602"/>
                  <a:pt x="1409" y="24578"/>
                </a:cubicBezTo>
                <a:cubicBezTo>
                  <a:pt x="3062" y="17962"/>
                  <a:pt x="10435" y="14040"/>
                  <a:pt x="16282" y="10531"/>
                </a:cubicBezTo>
                <a:cubicBezTo>
                  <a:pt x="24343" y="5694"/>
                  <a:pt x="34974" y="8052"/>
                  <a:pt x="44375" y="8052"/>
                </a:cubicBezTo>
                <a:cubicBezTo>
                  <a:pt x="47680" y="8052"/>
                  <a:pt x="50985" y="8052"/>
                  <a:pt x="54290" y="8052"/>
                </a:cubicBezTo>
                <a:cubicBezTo>
                  <a:pt x="55426" y="8052"/>
                  <a:pt x="58103" y="8242"/>
                  <a:pt x="57595" y="7226"/>
                </a:cubicBezTo>
                <a:cubicBezTo>
                  <a:pt x="55330" y="2697"/>
                  <a:pt x="48612" y="1442"/>
                  <a:pt x="43548" y="1442"/>
                </a:cubicBezTo>
                <a:cubicBezTo>
                  <a:pt x="41873" y="1442"/>
                  <a:pt x="37407" y="1800"/>
                  <a:pt x="38591" y="616"/>
                </a:cubicBezTo>
                <a:cubicBezTo>
                  <a:pt x="39823" y="-616"/>
                  <a:pt x="41896" y="1717"/>
                  <a:pt x="43548" y="2268"/>
                </a:cubicBezTo>
                <a:cubicBezTo>
                  <a:pt x="49085" y="4114"/>
                  <a:pt x="54238" y="8052"/>
                  <a:pt x="60074" y="8052"/>
                </a:cubicBezTo>
                <a:cubicBezTo>
                  <a:pt x="61176" y="8052"/>
                  <a:pt x="63379" y="6950"/>
                  <a:pt x="63379" y="8052"/>
                </a:cubicBezTo>
                <a:cubicBezTo>
                  <a:pt x="63379" y="11503"/>
                  <a:pt x="57216" y="11181"/>
                  <a:pt x="54290" y="13010"/>
                </a:cubicBezTo>
                <a:cubicBezTo>
                  <a:pt x="49984" y="15702"/>
                  <a:pt x="44375" y="19499"/>
                  <a:pt x="44375" y="2457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Google Shape;191;p20"/>
          <p:cNvSpPr/>
          <p:nvPr/>
        </p:nvSpPr>
        <p:spPr>
          <a:xfrm>
            <a:off x="6424378" y="984675"/>
            <a:ext cx="2470500" cy="31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192" name="Google Shape;192;p20"/>
          <p:cNvCxnSpPr/>
          <p:nvPr/>
        </p:nvCxnSpPr>
        <p:spPr>
          <a:xfrm rot="10800000">
            <a:off x="6679689" y="2585938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0"/>
          <p:cNvSpPr txBox="1"/>
          <p:nvPr/>
        </p:nvSpPr>
        <p:spPr>
          <a:xfrm>
            <a:off x="6424377" y="1104825"/>
            <a:ext cx="2470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Title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8019266" y="1665331"/>
            <a:ext cx="537600" cy="2823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7376350" y="1665327"/>
            <a:ext cx="537600" cy="2823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6698339" y="1665329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6679689" y="2773910"/>
            <a:ext cx="1930800" cy="3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0"/>
          <p:cNvSpPr txBox="1"/>
          <p:nvPr/>
        </p:nvSpPr>
        <p:spPr>
          <a:xfrm>
            <a:off x="6477556" y="2784879"/>
            <a:ext cx="2335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Lines and Shapes</a:t>
            </a:r>
            <a:endParaRPr sz="1500" b="1">
              <a:solidFill>
                <a:schemeClr val="dk1"/>
              </a:solidFill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 rot="10800000">
            <a:off x="6679689" y="2396086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0"/>
          <p:cNvCxnSpPr/>
          <p:nvPr/>
        </p:nvCxnSpPr>
        <p:spPr>
          <a:xfrm rot="10800000">
            <a:off x="6694111" y="2206234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0"/>
          <p:cNvSpPr/>
          <p:nvPr/>
        </p:nvSpPr>
        <p:spPr>
          <a:xfrm>
            <a:off x="6837400" y="2424825"/>
            <a:ext cx="329700" cy="2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7494778" y="2317050"/>
            <a:ext cx="329700" cy="3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8123267" y="2133600"/>
            <a:ext cx="329700" cy="5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6477556" y="3416250"/>
            <a:ext cx="2335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High contrast improves accessibility.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INFO] (E) Color Variants">
  <p:cSld name="CUSTOM_40_3_1_1_1"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0" y="464975"/>
            <a:ext cx="9144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(E) Color Variants (Tint)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0" y="2494"/>
            <a:ext cx="9144000" cy="27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616800" y="-15881"/>
            <a:ext cx="7910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09" name="Google Shape;209;p21"/>
          <p:cNvGrpSpPr/>
          <p:nvPr/>
        </p:nvGrpSpPr>
        <p:grpSpPr>
          <a:xfrm>
            <a:off x="287002" y="3012480"/>
            <a:ext cx="6137545" cy="378600"/>
            <a:chOff x="322873" y="2398255"/>
            <a:chExt cx="6904652" cy="757200"/>
          </a:xfrm>
        </p:grpSpPr>
        <p:sp>
          <p:nvSpPr>
            <p:cNvPr id="210" name="Google Shape;210;p21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12" name="Google Shape;212;p21"/>
          <p:cNvSpPr/>
          <p:nvPr/>
        </p:nvSpPr>
        <p:spPr>
          <a:xfrm>
            <a:off x="625665" y="4010927"/>
            <a:ext cx="673200" cy="37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1460200" y="4020100"/>
            <a:ext cx="4950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Accent 3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Secondary Variant Light Tint (70%)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625665" y="3510763"/>
            <a:ext cx="673200" cy="37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1460200" y="3520763"/>
            <a:ext cx="47583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Accent 2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Tertiary Variant Light Tint (70%)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303475" y="3510763"/>
            <a:ext cx="329700" cy="37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303475" y="4010927"/>
            <a:ext cx="329700" cy="37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287002" y="1008628"/>
            <a:ext cx="6137545" cy="1875605"/>
            <a:chOff x="322873" y="2398255"/>
            <a:chExt cx="6904652" cy="3751211"/>
          </a:xfrm>
        </p:grpSpPr>
        <p:sp>
          <p:nvSpPr>
            <p:cNvPr id="219" name="Google Shape;219;p21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27" name="Google Shape;227;p21"/>
          <p:cNvSpPr/>
          <p:nvPr/>
        </p:nvSpPr>
        <p:spPr>
          <a:xfrm>
            <a:off x="6424378" y="984675"/>
            <a:ext cx="2470500" cy="31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228" name="Google Shape;228;p21"/>
          <p:cNvCxnSpPr/>
          <p:nvPr/>
        </p:nvCxnSpPr>
        <p:spPr>
          <a:xfrm rot="10800000">
            <a:off x="6679689" y="2585938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1"/>
          <p:cNvSpPr txBox="1"/>
          <p:nvPr/>
        </p:nvSpPr>
        <p:spPr>
          <a:xfrm>
            <a:off x="6424377" y="1104825"/>
            <a:ext cx="2470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Title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8019266" y="1665331"/>
            <a:ext cx="537600" cy="2823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376350" y="1665327"/>
            <a:ext cx="537600" cy="2823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6698339" y="1665329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1"/>
          <p:cNvCxnSpPr/>
          <p:nvPr/>
        </p:nvCxnSpPr>
        <p:spPr>
          <a:xfrm rot="10800000">
            <a:off x="6679689" y="2773910"/>
            <a:ext cx="1930800" cy="3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21"/>
          <p:cNvSpPr txBox="1"/>
          <p:nvPr/>
        </p:nvSpPr>
        <p:spPr>
          <a:xfrm>
            <a:off x="6477556" y="2784879"/>
            <a:ext cx="2335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Lines and Shapes</a:t>
            </a:r>
            <a:endParaRPr sz="1500" b="1">
              <a:solidFill>
                <a:schemeClr val="dk1"/>
              </a:solidFill>
            </a:endParaRPr>
          </a:p>
        </p:txBody>
      </p:sp>
      <p:cxnSp>
        <p:nvCxnSpPr>
          <p:cNvPr id="235" name="Google Shape;235;p21"/>
          <p:cNvCxnSpPr/>
          <p:nvPr/>
        </p:nvCxnSpPr>
        <p:spPr>
          <a:xfrm rot="10800000">
            <a:off x="6679689" y="2396086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1"/>
          <p:cNvCxnSpPr/>
          <p:nvPr/>
        </p:nvCxnSpPr>
        <p:spPr>
          <a:xfrm rot="10800000">
            <a:off x="6694111" y="2206234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21"/>
          <p:cNvSpPr/>
          <p:nvPr/>
        </p:nvSpPr>
        <p:spPr>
          <a:xfrm>
            <a:off x="6837400" y="2424825"/>
            <a:ext cx="329700" cy="2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7494778" y="2317050"/>
            <a:ext cx="329700" cy="3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8123267" y="2133600"/>
            <a:ext cx="329700" cy="5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6696378" y="3761275"/>
            <a:ext cx="1930800" cy="2040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41" name="Google Shape;241;p21"/>
          <p:cNvSpPr/>
          <p:nvPr/>
        </p:nvSpPr>
        <p:spPr>
          <a:xfrm>
            <a:off x="6852347" y="3194199"/>
            <a:ext cx="1585505" cy="480494"/>
          </a:xfrm>
          <a:custGeom>
            <a:avLst/>
            <a:gdLst/>
            <a:ahLst/>
            <a:cxnLst/>
            <a:rect l="l" t="t" r="r" b="b"/>
            <a:pathLst>
              <a:path w="357297" h="192390" extrusionOk="0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Google Shape;242;p21"/>
          <p:cNvSpPr/>
          <p:nvPr/>
        </p:nvSpPr>
        <p:spPr>
          <a:xfrm>
            <a:off x="7294841" y="3341198"/>
            <a:ext cx="279000" cy="156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7688843" y="3331438"/>
            <a:ext cx="194400" cy="109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6930534" y="3214493"/>
            <a:ext cx="329700" cy="185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INFO] (E) Add Variants 1">
  <p:cSld name="CUSTOM_40_3_1_1_1_2"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0" y="464975"/>
            <a:ext cx="9144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All Colors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0" y="2494"/>
            <a:ext cx="9144000" cy="27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616800" y="-15881"/>
            <a:ext cx="7910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49" name="Google Shape;249;p22"/>
          <p:cNvGrpSpPr/>
          <p:nvPr/>
        </p:nvGrpSpPr>
        <p:grpSpPr>
          <a:xfrm>
            <a:off x="287002" y="3012480"/>
            <a:ext cx="5906876" cy="378600"/>
            <a:chOff x="322873" y="2398255"/>
            <a:chExt cx="6645152" cy="757200"/>
          </a:xfrm>
        </p:grpSpPr>
        <p:sp>
          <p:nvSpPr>
            <p:cNvPr id="250" name="Google Shape;250;p22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1261725" y="2417445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52" name="Google Shape;252;p22"/>
          <p:cNvSpPr/>
          <p:nvPr/>
        </p:nvSpPr>
        <p:spPr>
          <a:xfrm>
            <a:off x="625665" y="4010927"/>
            <a:ext cx="673200" cy="37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1460200" y="4020100"/>
            <a:ext cx="4877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Accent 3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Secondary Variant Light Tint (70%)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625665" y="3510763"/>
            <a:ext cx="673200" cy="378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1460200" y="3520763"/>
            <a:ext cx="47337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Accent 2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Tertiary Variant Light Tint (70%)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303475" y="3510763"/>
            <a:ext cx="329700" cy="37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303475" y="4010927"/>
            <a:ext cx="329700" cy="37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6424378" y="984675"/>
            <a:ext cx="2470500" cy="339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cxnSp>
        <p:nvCxnSpPr>
          <p:cNvPr id="259" name="Google Shape;259;p22"/>
          <p:cNvCxnSpPr/>
          <p:nvPr/>
        </p:nvCxnSpPr>
        <p:spPr>
          <a:xfrm rot="10800000">
            <a:off x="6679689" y="2585938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22"/>
          <p:cNvSpPr txBox="1"/>
          <p:nvPr/>
        </p:nvSpPr>
        <p:spPr>
          <a:xfrm>
            <a:off x="6424377" y="1104825"/>
            <a:ext cx="2470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Title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8019266" y="1665331"/>
            <a:ext cx="537600" cy="2823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7376350" y="1665327"/>
            <a:ext cx="537600" cy="2823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6698339" y="1665329"/>
            <a:ext cx="537600" cy="2823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2"/>
          <p:cNvCxnSpPr/>
          <p:nvPr/>
        </p:nvCxnSpPr>
        <p:spPr>
          <a:xfrm rot="10800000">
            <a:off x="6679689" y="2773910"/>
            <a:ext cx="1930800" cy="3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22"/>
          <p:cNvSpPr txBox="1"/>
          <p:nvPr/>
        </p:nvSpPr>
        <p:spPr>
          <a:xfrm>
            <a:off x="6477556" y="2784879"/>
            <a:ext cx="2335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Lines and Shapes</a:t>
            </a:r>
            <a:endParaRPr sz="1500" b="1">
              <a:solidFill>
                <a:schemeClr val="dk1"/>
              </a:solidFill>
            </a:endParaRPr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6679689" y="2396086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2"/>
          <p:cNvCxnSpPr/>
          <p:nvPr/>
        </p:nvCxnSpPr>
        <p:spPr>
          <a:xfrm rot="10800000">
            <a:off x="6694111" y="2206234"/>
            <a:ext cx="1930800" cy="1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2"/>
          <p:cNvSpPr/>
          <p:nvPr/>
        </p:nvSpPr>
        <p:spPr>
          <a:xfrm>
            <a:off x="6837400" y="2424825"/>
            <a:ext cx="329700" cy="24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494778" y="2317050"/>
            <a:ext cx="329700" cy="3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8123267" y="2133600"/>
            <a:ext cx="329700" cy="5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6696378" y="3761275"/>
            <a:ext cx="1930800" cy="2040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272" name="Google Shape;272;p22"/>
          <p:cNvGrpSpPr/>
          <p:nvPr/>
        </p:nvGrpSpPr>
        <p:grpSpPr>
          <a:xfrm>
            <a:off x="287002" y="1008628"/>
            <a:ext cx="5906876" cy="1875605"/>
            <a:chOff x="322873" y="2398255"/>
            <a:chExt cx="6645152" cy="3751211"/>
          </a:xfrm>
        </p:grpSpPr>
        <p:sp>
          <p:nvSpPr>
            <p:cNvPr id="273" name="Google Shape;273;p22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 txBox="1"/>
            <p:nvPr/>
          </p:nvSpPr>
          <p:spPr>
            <a:xfrm>
              <a:off x="1261725" y="441350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276" name="Google Shape;276;p22"/>
            <p:cNvSpPr txBox="1"/>
            <p:nvPr/>
          </p:nvSpPr>
          <p:spPr>
            <a:xfrm>
              <a:off x="1261725" y="541150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1261725" y="241745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1261725" y="3414825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81" name="Google Shape;281;p22"/>
          <p:cNvSpPr txBox="1"/>
          <p:nvPr/>
        </p:nvSpPr>
        <p:spPr>
          <a:xfrm>
            <a:off x="3380402" y="4519438"/>
            <a:ext cx="21927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Accents 4 &amp; 5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Color Blends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303475" y="4511084"/>
            <a:ext cx="329700" cy="37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2"/>
          <p:cNvGrpSpPr/>
          <p:nvPr/>
        </p:nvGrpSpPr>
        <p:grpSpPr>
          <a:xfrm flipH="1">
            <a:off x="6694076" y="4019213"/>
            <a:ext cx="1930714" cy="203850"/>
            <a:chOff x="7211204" y="9417544"/>
            <a:chExt cx="2779205" cy="407700"/>
          </a:xfrm>
        </p:grpSpPr>
        <p:grpSp>
          <p:nvGrpSpPr>
            <p:cNvPr id="284" name="Google Shape;284;p22"/>
            <p:cNvGrpSpPr/>
            <p:nvPr/>
          </p:nvGrpSpPr>
          <p:grpSpPr>
            <a:xfrm flipH="1">
              <a:off x="7211204" y="9417544"/>
              <a:ext cx="2779205" cy="407700"/>
              <a:chOff x="7227189" y="7451125"/>
              <a:chExt cx="2779205" cy="407700"/>
            </a:xfrm>
          </p:grpSpPr>
          <p:sp>
            <p:nvSpPr>
              <p:cNvPr id="285" name="Google Shape;285;p22"/>
              <p:cNvSpPr/>
              <p:nvPr/>
            </p:nvSpPr>
            <p:spPr>
              <a:xfrm>
                <a:off x="9438494" y="7451125"/>
                <a:ext cx="567900" cy="407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2"/>
              <p:cNvSpPr/>
              <p:nvPr/>
            </p:nvSpPr>
            <p:spPr>
              <a:xfrm>
                <a:off x="7227189" y="7451125"/>
                <a:ext cx="567900" cy="407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7764873" y="7451125"/>
                <a:ext cx="567900" cy="40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8900810" y="7451125"/>
                <a:ext cx="567900" cy="40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2"/>
              <p:cNvSpPr/>
              <p:nvPr/>
            </p:nvSpPr>
            <p:spPr>
              <a:xfrm>
                <a:off x="8332841" y="7451125"/>
                <a:ext cx="567900" cy="407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  <p:sp>
          <p:nvSpPr>
            <p:cNvPr id="290" name="Google Shape;290;p22"/>
            <p:cNvSpPr/>
            <p:nvPr/>
          </p:nvSpPr>
          <p:spPr>
            <a:xfrm flipH="1">
              <a:off x="7211207" y="9417544"/>
              <a:ext cx="2779200" cy="407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291" name="Google Shape;291;p22"/>
          <p:cNvSpPr/>
          <p:nvPr/>
        </p:nvSpPr>
        <p:spPr>
          <a:xfrm>
            <a:off x="6424379" y="4511084"/>
            <a:ext cx="674700" cy="37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298741" y="4511084"/>
            <a:ext cx="329700" cy="37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629375" y="4511084"/>
            <a:ext cx="673200" cy="37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879075" y="4511084"/>
            <a:ext cx="329700" cy="37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2874341" y="4511084"/>
            <a:ext cx="329700" cy="37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2204975" y="4511084"/>
            <a:ext cx="673200" cy="37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7255200" y="4526325"/>
            <a:ext cx="17502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Accent 6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Wildcard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6852347" y="3194199"/>
            <a:ext cx="1585505" cy="480494"/>
          </a:xfrm>
          <a:custGeom>
            <a:avLst/>
            <a:gdLst/>
            <a:ahLst/>
            <a:cxnLst/>
            <a:rect l="l" t="t" r="r" b="b"/>
            <a:pathLst>
              <a:path w="357297" h="192390" extrusionOk="0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Google Shape;299;p22"/>
          <p:cNvSpPr/>
          <p:nvPr/>
        </p:nvSpPr>
        <p:spPr>
          <a:xfrm>
            <a:off x="7294841" y="3341198"/>
            <a:ext cx="279000" cy="156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7688843" y="3331438"/>
            <a:ext cx="194400" cy="109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6930534" y="3214493"/>
            <a:ext cx="329700" cy="185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INFO] (+) Blended Colors">
  <p:cSld name="CUSTOM_40_3_1_1_1_1"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/>
        </p:nvSpPr>
        <p:spPr>
          <a:xfrm>
            <a:off x="0" y="464975"/>
            <a:ext cx="9144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How to Find Colors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0" y="2494"/>
            <a:ext cx="9144000" cy="27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616800" y="-15881"/>
            <a:ext cx="7910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609198" y="1043428"/>
            <a:ext cx="673200" cy="37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07" name="Google Shape;307;p23"/>
          <p:cNvSpPr txBox="1"/>
          <p:nvPr/>
        </p:nvSpPr>
        <p:spPr>
          <a:xfrm>
            <a:off x="1782400" y="1051796"/>
            <a:ext cx="53028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Accent 4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Blend Primary + Secondary Color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287008" y="1043428"/>
            <a:ext cx="329700" cy="37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282275" y="1043428"/>
            <a:ext cx="329700" cy="37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609198" y="1538666"/>
            <a:ext cx="673200" cy="37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11" name="Google Shape;311;p23"/>
          <p:cNvSpPr txBox="1"/>
          <p:nvPr/>
        </p:nvSpPr>
        <p:spPr>
          <a:xfrm>
            <a:off x="1782400" y="1547034"/>
            <a:ext cx="53028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Accent 5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Blend Primary + Tertiary Color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87008" y="1538666"/>
            <a:ext cx="329700" cy="37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282275" y="1538666"/>
            <a:ext cx="329700" cy="37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609201" y="2048763"/>
            <a:ext cx="1002600" cy="37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15" name="Google Shape;315;p23"/>
          <p:cNvSpPr txBox="1"/>
          <p:nvPr/>
        </p:nvSpPr>
        <p:spPr>
          <a:xfrm>
            <a:off x="1782400" y="2057125"/>
            <a:ext cx="6150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Accent 6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Bonus Wildcard Color ex. Complementary Color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287008" y="2048757"/>
            <a:ext cx="329700" cy="378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1898465" y="2733038"/>
            <a:ext cx="812100" cy="20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18" name="Google Shape;318;p23"/>
          <p:cNvSpPr/>
          <p:nvPr/>
        </p:nvSpPr>
        <p:spPr>
          <a:xfrm>
            <a:off x="3521875" y="2733038"/>
            <a:ext cx="812100" cy="20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19" name="Google Shape;319;p23"/>
          <p:cNvSpPr/>
          <p:nvPr/>
        </p:nvSpPr>
        <p:spPr>
          <a:xfrm>
            <a:off x="2710170" y="2733038"/>
            <a:ext cx="812100" cy="204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20" name="Google Shape;320;p23"/>
          <p:cNvSpPr/>
          <p:nvPr/>
        </p:nvSpPr>
        <p:spPr>
          <a:xfrm>
            <a:off x="275056" y="2733038"/>
            <a:ext cx="812100" cy="204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21" name="Google Shape;321;p23"/>
          <p:cNvSpPr/>
          <p:nvPr/>
        </p:nvSpPr>
        <p:spPr>
          <a:xfrm>
            <a:off x="1086760" y="2733042"/>
            <a:ext cx="812100" cy="204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22" name="Google Shape;322;p23"/>
          <p:cNvSpPr txBox="1"/>
          <p:nvPr/>
        </p:nvSpPr>
        <p:spPr>
          <a:xfrm>
            <a:off x="325156" y="3543063"/>
            <a:ext cx="39654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Blending Colors 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Find the hex codes of the 3 main colors and go to: </a:t>
            </a:r>
            <a:r>
              <a:rPr lang="en" sz="1500" u="sng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https://meyerweb.com/eric/tools/color-blend/#:::hex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Accessibility Test </a:t>
            </a:r>
            <a:r>
              <a:rPr lang="en" sz="1500" u="sng">
                <a:solidFill>
                  <a:srgbClr val="1155C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http://projects.susielu.com/viz-palette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288924" y="3062451"/>
            <a:ext cx="4030800" cy="2790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chemeClr val="accent4"/>
              </a:gs>
              <a:gs pos="50000">
                <a:schemeClr val="dk1"/>
              </a:gs>
              <a:gs pos="78000">
                <a:schemeClr val="accent5"/>
              </a:gs>
              <a:gs pos="100000">
                <a:schemeClr val="accent1"/>
              </a:gs>
            </a:gsLst>
            <a:lin ang="10800025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4562000" y="3062447"/>
            <a:ext cx="4030800" cy="27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6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3"/>
          <p:cNvSpPr txBox="1"/>
          <p:nvPr/>
        </p:nvSpPr>
        <p:spPr>
          <a:xfrm>
            <a:off x="4562000" y="3543063"/>
            <a:ext cx="39654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Source Code Pro"/>
                <a:ea typeface="Source Code Pro"/>
                <a:cs typeface="Source Code Pro"/>
                <a:sym typeface="Source Code Pro"/>
              </a:rPr>
              <a:t>Finding Color Complements </a:t>
            </a:r>
            <a:endParaRPr sz="15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Find the hex codes of the main color and go to: </a:t>
            </a:r>
            <a:r>
              <a:rPr lang="en" sz="15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https://paletton.com/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or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49009F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https://htmlcolorcodes.com/color-picker/</a:t>
            </a: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675089" y="1993347"/>
            <a:ext cx="1083347" cy="1005713"/>
          </a:xfrm>
          <a:custGeom>
            <a:avLst/>
            <a:gdLst/>
            <a:ahLst/>
            <a:cxnLst/>
            <a:rect l="l" t="t" r="r" b="b"/>
            <a:pathLst>
              <a:path w="48750" h="80457" extrusionOk="0">
                <a:moveTo>
                  <a:pt x="0" y="17353"/>
                </a:moveTo>
                <a:cubicBezTo>
                  <a:pt x="2898" y="2877"/>
                  <a:pt x="37484" y="-7096"/>
                  <a:pt x="42966" y="6611"/>
                </a:cubicBezTo>
                <a:cubicBezTo>
                  <a:pt x="47879" y="18897"/>
                  <a:pt x="44796" y="33507"/>
                  <a:pt x="41314" y="46272"/>
                </a:cubicBezTo>
                <a:cubicBezTo>
                  <a:pt x="39939" y="51314"/>
                  <a:pt x="37623" y="56075"/>
                  <a:pt x="36356" y="61145"/>
                </a:cubicBezTo>
                <a:cubicBezTo>
                  <a:pt x="35740" y="63608"/>
                  <a:pt x="36498" y="66786"/>
                  <a:pt x="34703" y="68581"/>
                </a:cubicBezTo>
                <a:cubicBezTo>
                  <a:pt x="33654" y="69630"/>
                  <a:pt x="33814" y="65722"/>
                  <a:pt x="33051" y="64450"/>
                </a:cubicBezTo>
                <a:cubicBezTo>
                  <a:pt x="30642" y="60435"/>
                  <a:pt x="31123" y="52056"/>
                  <a:pt x="26441" y="52056"/>
                </a:cubicBezTo>
                <a:cubicBezTo>
                  <a:pt x="23729" y="52056"/>
                  <a:pt x="28533" y="57066"/>
                  <a:pt x="29746" y="59492"/>
                </a:cubicBezTo>
                <a:cubicBezTo>
                  <a:pt x="32979" y="65959"/>
                  <a:pt x="31244" y="75037"/>
                  <a:pt x="36356" y="80149"/>
                </a:cubicBezTo>
                <a:cubicBezTo>
                  <a:pt x="37588" y="81381"/>
                  <a:pt x="37229" y="76749"/>
                  <a:pt x="38008" y="75191"/>
                </a:cubicBezTo>
                <a:cubicBezTo>
                  <a:pt x="39956" y="71296"/>
                  <a:pt x="42832" y="67934"/>
                  <a:pt x="45445" y="64450"/>
                </a:cubicBezTo>
                <a:cubicBezTo>
                  <a:pt x="46503" y="63039"/>
                  <a:pt x="46987" y="60319"/>
                  <a:pt x="48750" y="60319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40_1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/>
          <p:nvPr/>
        </p:nvSpPr>
        <p:spPr>
          <a:xfrm>
            <a:off x="6424378" y="984675"/>
            <a:ext cx="2470500" cy="23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29" name="Google Shape;329;p24"/>
          <p:cNvSpPr txBox="1"/>
          <p:nvPr/>
        </p:nvSpPr>
        <p:spPr>
          <a:xfrm>
            <a:off x="6424377" y="1104825"/>
            <a:ext cx="2470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Title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0" y="464975"/>
            <a:ext cx="91440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Source Code Pro"/>
                <a:ea typeface="Source Code Pro"/>
                <a:cs typeface="Source Code Pro"/>
                <a:sym typeface="Source Code Pro"/>
              </a:rPr>
              <a:t>All Colors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287002" y="1199128"/>
            <a:ext cx="6137545" cy="1875605"/>
            <a:chOff x="322873" y="2398255"/>
            <a:chExt cx="6904652" cy="3751211"/>
          </a:xfrm>
        </p:grpSpPr>
        <p:sp>
          <p:nvSpPr>
            <p:cNvPr id="332" name="Google Shape;332;p24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4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4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425" tIns="69425" rIns="69425" bIns="69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sz="1500" b="1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286640" y="3450234"/>
            <a:ext cx="8856412" cy="1401179"/>
            <a:chOff x="8262438" y="2252831"/>
            <a:chExt cx="9766665" cy="2746871"/>
          </a:xfrm>
        </p:grpSpPr>
        <p:grpSp>
          <p:nvGrpSpPr>
            <p:cNvPr id="341" name="Google Shape;341;p24"/>
            <p:cNvGrpSpPr/>
            <p:nvPr/>
          </p:nvGrpSpPr>
          <p:grpSpPr>
            <a:xfrm>
              <a:off x="8262438" y="2252831"/>
              <a:ext cx="4533848" cy="837432"/>
              <a:chOff x="5104075" y="4248881"/>
              <a:chExt cx="4533848" cy="837432"/>
            </a:xfrm>
          </p:grpSpPr>
          <p:sp>
            <p:nvSpPr>
              <p:cNvPr id="342" name="Google Shape;342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Google Shape;343;p24"/>
              <p:cNvSpPr txBox="1"/>
              <p:nvPr/>
            </p:nvSpPr>
            <p:spPr>
              <a:xfrm>
                <a:off x="6086823" y="4248881"/>
                <a:ext cx="3551100" cy="78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1 - Tertiary Color (RED)</a:t>
                </a:r>
                <a:endParaRPr sz="15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44" name="Google Shape;344;p24"/>
            <p:cNvGrpSpPr/>
            <p:nvPr/>
          </p:nvGrpSpPr>
          <p:grpSpPr>
            <a:xfrm>
              <a:off x="8262438" y="3227483"/>
              <a:ext cx="4758525" cy="817500"/>
              <a:chOff x="5104075" y="4268813"/>
              <a:chExt cx="4758525" cy="817500"/>
            </a:xfrm>
          </p:grpSpPr>
          <p:sp>
            <p:nvSpPr>
              <p:cNvPr id="345" name="Google Shape;345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46" name="Google Shape;346;p24"/>
              <p:cNvSpPr txBox="1"/>
              <p:nvPr/>
            </p:nvSpPr>
            <p:spPr>
              <a:xfrm>
                <a:off x="6086800" y="4477475"/>
                <a:ext cx="377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2 - Tertiary Variant Light Tint (70%)</a:t>
                </a:r>
                <a:endParaRPr sz="15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47" name="Google Shape;347;p24"/>
            <p:cNvGrpSpPr/>
            <p:nvPr/>
          </p:nvGrpSpPr>
          <p:grpSpPr>
            <a:xfrm>
              <a:off x="8262588" y="4182178"/>
              <a:ext cx="4758636" cy="817500"/>
              <a:chOff x="5104075" y="4268813"/>
              <a:chExt cx="4758636" cy="817500"/>
            </a:xfrm>
          </p:grpSpPr>
          <p:sp>
            <p:nvSpPr>
              <p:cNvPr id="348" name="Google Shape;348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49" name="Google Shape;349;p24"/>
              <p:cNvSpPr txBox="1"/>
              <p:nvPr/>
            </p:nvSpPr>
            <p:spPr>
              <a:xfrm>
                <a:off x="6086911" y="4477486"/>
                <a:ext cx="377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3 - Secondary Variant Light Tint (70%)</a:t>
                </a:r>
                <a:endParaRPr sz="15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50" name="Google Shape;350;p24"/>
            <p:cNvGrpSpPr/>
            <p:nvPr/>
          </p:nvGrpSpPr>
          <p:grpSpPr>
            <a:xfrm>
              <a:off x="13362365" y="2272787"/>
              <a:ext cx="4533821" cy="817500"/>
              <a:chOff x="10204002" y="1404727"/>
              <a:chExt cx="4533821" cy="817500"/>
            </a:xfrm>
          </p:grpSpPr>
          <p:sp>
            <p:nvSpPr>
              <p:cNvPr id="351" name="Google Shape;351;p24"/>
              <p:cNvSpPr txBox="1"/>
              <p:nvPr/>
            </p:nvSpPr>
            <p:spPr>
              <a:xfrm>
                <a:off x="11186723" y="1613378"/>
                <a:ext cx="3551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4 - Blend of Primary + Secondary</a:t>
                </a:r>
                <a:endParaRPr sz="15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3" name="Google Shape;353;p24"/>
            <p:cNvGrpSpPr/>
            <p:nvPr/>
          </p:nvGrpSpPr>
          <p:grpSpPr>
            <a:xfrm>
              <a:off x="13362365" y="3227482"/>
              <a:ext cx="4666738" cy="817500"/>
              <a:chOff x="10204002" y="1404727"/>
              <a:chExt cx="4666738" cy="817500"/>
            </a:xfrm>
          </p:grpSpPr>
          <p:sp>
            <p:nvSpPr>
              <p:cNvPr id="354" name="Google Shape;354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Google Shape;355;p24"/>
              <p:cNvSpPr txBox="1"/>
              <p:nvPr/>
            </p:nvSpPr>
            <p:spPr>
              <a:xfrm>
                <a:off x="11186740" y="1613373"/>
                <a:ext cx="3684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5 - Blend of Primary + Tertiary</a:t>
                </a:r>
                <a:endParaRPr sz="15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56" name="Google Shape;356;p24"/>
            <p:cNvGrpSpPr/>
            <p:nvPr/>
          </p:nvGrpSpPr>
          <p:grpSpPr>
            <a:xfrm>
              <a:off x="13362365" y="4182202"/>
              <a:ext cx="4666737" cy="817500"/>
              <a:chOff x="10204002" y="1404727"/>
              <a:chExt cx="4666737" cy="817500"/>
            </a:xfrm>
          </p:grpSpPr>
          <p:sp>
            <p:nvSpPr>
              <p:cNvPr id="357" name="Google Shape;357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Google Shape;358;p24"/>
              <p:cNvSpPr txBox="1"/>
              <p:nvPr/>
            </p:nvSpPr>
            <p:spPr>
              <a:xfrm>
                <a:off x="11186740" y="1613395"/>
                <a:ext cx="3684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425" tIns="69425" rIns="69425" bIns="69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6 - Wildcard</a:t>
                </a:r>
                <a:endParaRPr sz="15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Source Code Pro"/>
                    <a:ea typeface="Source Code Pro"/>
                    <a:cs typeface="Source Code Pro"/>
                    <a:sym typeface="Source Code Pro"/>
                  </a:rPr>
                  <a:t>Complementary Color</a:t>
                </a:r>
                <a:endParaRPr sz="15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359" name="Google Shape;359;p24"/>
          <p:cNvSpPr/>
          <p:nvPr/>
        </p:nvSpPr>
        <p:spPr>
          <a:xfrm>
            <a:off x="6727799" y="1119314"/>
            <a:ext cx="430500" cy="2259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0" name="Google Shape;360;p24"/>
          <p:cNvCxnSpPr/>
          <p:nvPr/>
        </p:nvCxnSpPr>
        <p:spPr>
          <a:xfrm>
            <a:off x="7387422" y="1367207"/>
            <a:ext cx="7098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24"/>
          <p:cNvSpPr/>
          <p:nvPr/>
        </p:nvSpPr>
        <p:spPr>
          <a:xfrm>
            <a:off x="6602200" y="1509900"/>
            <a:ext cx="1950600" cy="109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6602200" y="2262813"/>
            <a:ext cx="1950600" cy="2229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6602200" y="2740688"/>
            <a:ext cx="1983000" cy="2790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hivo ExtraLight"/>
                <a:ea typeface="Chivo ExtraLight"/>
                <a:cs typeface="Chivo ExtraLight"/>
                <a:sym typeface="Chivo ExtraLight"/>
              </a:rPr>
              <a:t>Annotate 4pt line</a:t>
            </a:r>
            <a:r>
              <a:rPr lang="en" sz="1300">
                <a:latin typeface="Chivo ExtraLight"/>
                <a:ea typeface="Chivo ExtraLight"/>
                <a:cs typeface="Chivo ExtraLight"/>
                <a:sym typeface="Chivo ExtraLight"/>
              </a:rPr>
              <a:t> </a:t>
            </a:r>
            <a:endParaRPr sz="1300">
              <a:latin typeface="Chivo ExtraLight"/>
              <a:ea typeface="Chivo ExtraLight"/>
              <a:cs typeface="Chivo ExtraLight"/>
              <a:sym typeface="Chivo ExtraLight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0" y="2494"/>
            <a:ext cx="9144000" cy="279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/>
          <p:cNvSpPr txBox="1"/>
          <p:nvPr/>
        </p:nvSpPr>
        <p:spPr>
          <a:xfrm>
            <a:off x="616800" y="-15881"/>
            <a:ext cx="79104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6" name="Google Shape;366;p24"/>
          <p:cNvCxnSpPr/>
          <p:nvPr/>
        </p:nvCxnSpPr>
        <p:spPr>
          <a:xfrm>
            <a:off x="7531844" y="3032325"/>
            <a:ext cx="501600" cy="168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7" name="Google Shape;367;p24"/>
          <p:cNvSpPr/>
          <p:nvPr/>
        </p:nvSpPr>
        <p:spPr>
          <a:xfrm>
            <a:off x="6784725" y="1708068"/>
            <a:ext cx="1585505" cy="480494"/>
          </a:xfrm>
          <a:custGeom>
            <a:avLst/>
            <a:gdLst/>
            <a:ahLst/>
            <a:cxnLst/>
            <a:rect l="l" t="t" r="r" b="b"/>
            <a:pathLst>
              <a:path w="357297" h="192390" extrusionOk="0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" name="Google Shape;368;p24"/>
          <p:cNvSpPr/>
          <p:nvPr/>
        </p:nvSpPr>
        <p:spPr>
          <a:xfrm>
            <a:off x="7227219" y="1855067"/>
            <a:ext cx="279000" cy="156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7621221" y="1845307"/>
            <a:ext cx="194400" cy="109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6862912" y="1728362"/>
            <a:ext cx="329700" cy="185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CUSTOM_35">
    <p:bg>
      <p:bgPr>
        <a:solidFill>
          <a:schemeClr val="lt2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ctrTitle"/>
          </p:nvPr>
        </p:nvSpPr>
        <p:spPr>
          <a:xfrm>
            <a:off x="708400" y="3044900"/>
            <a:ext cx="7727100" cy="114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subTitle" idx="1"/>
          </p:nvPr>
        </p:nvSpPr>
        <p:spPr>
          <a:xfrm>
            <a:off x="311733" y="4290838"/>
            <a:ext cx="8520600" cy="760800"/>
          </a:xfrm>
          <a:prstGeom prst="rect">
            <a:avLst/>
          </a:prstGeom>
        </p:spPr>
        <p:txBody>
          <a:bodyPr spcFirstLastPara="1" wrap="square" lIns="69425" tIns="69425" rIns="69425" bIns="69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0" name="Google Shape;410;p26"/>
          <p:cNvSpPr>
            <a:spLocks noGrp="1"/>
          </p:cNvSpPr>
          <p:nvPr>
            <p:ph type="pic" idx="2"/>
          </p:nvPr>
        </p:nvSpPr>
        <p:spPr>
          <a:xfrm>
            <a:off x="2133600" y="222425"/>
            <a:ext cx="2743200" cy="274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(Full)">
  <p:cSld name="CUSTOM_37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>
            <a:spLocks noGrp="1"/>
          </p:cNvSpPr>
          <p:nvPr>
            <p:ph type="pic" idx="2"/>
          </p:nvPr>
        </p:nvSpPr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">
  <p:cSld name="CUSTOM_37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>
            <a:spLocks noGrp="1"/>
          </p:cNvSpPr>
          <p:nvPr>
            <p:ph type="title"/>
          </p:nvPr>
        </p:nvSpPr>
        <p:spPr>
          <a:xfrm>
            <a:off x="257067" y="115325"/>
            <a:ext cx="8629800" cy="778500"/>
          </a:xfrm>
          <a:prstGeom prst="rect">
            <a:avLst/>
          </a:prstGeom>
        </p:spPr>
        <p:txBody>
          <a:bodyPr spcFirstLastPara="1" wrap="square" lIns="69425" tIns="69425" rIns="69425" bIns="69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5" name="Google Shape;415;p28"/>
          <p:cNvSpPr txBox="1">
            <a:spLocks noGrp="1"/>
          </p:cNvSpPr>
          <p:nvPr>
            <p:ph type="body" idx="1"/>
          </p:nvPr>
        </p:nvSpPr>
        <p:spPr>
          <a:xfrm>
            <a:off x="267556" y="4570838"/>
            <a:ext cx="84828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 Thin"/>
              <a:buChar char="●"/>
              <a:defRPr sz="1400" i="1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 Thin"/>
              <a:buChar char="○"/>
              <a:defRPr sz="1400" i="1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 Thin"/>
              <a:buChar char="■"/>
              <a:defRPr sz="1400" i="1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 Thin"/>
              <a:buChar char="●"/>
              <a:defRPr sz="1400" i="1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 Thin"/>
              <a:buChar char="○"/>
              <a:defRPr sz="1400" i="1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 Thin"/>
              <a:buChar char="■"/>
              <a:defRPr sz="1400" i="1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 Thin"/>
              <a:buChar char="●"/>
              <a:defRPr sz="1400" i="1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 Thin"/>
              <a:buChar char="○"/>
              <a:defRPr sz="1400" i="1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 Thin"/>
              <a:buChar char="■"/>
              <a:defRPr sz="1400" i="1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title">
  <p:cSld name="TITLE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>
            <a:spLocks noGrp="1"/>
          </p:cNvSpPr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spcFirstLastPara="1" wrap="square" lIns="69425" tIns="69425" rIns="69425" bIns="69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subTitle" idx="1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spcFirstLastPara="1" wrap="square" lIns="69425" tIns="69425" rIns="69425" bIns="69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438" name="Google Shape;43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71567" y="4616050"/>
            <a:ext cx="1687988" cy="3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ne">
  <p:cSld name="CUSTOM_42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8350" tIns="98350" rIns="98350" bIns="983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8350" tIns="98350" rIns="98350" bIns="983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8350" tIns="98350" rIns="98350" bIns="983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8350" tIns="98350" rIns="98350" bIns="983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8350" tIns="98350" rIns="98350" bIns="983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98350" rIns="98350" bIns="983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98350" rIns="98350" bIns="98350" anchor="t" anchorCtr="0">
            <a:norm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98350" rIns="98350" bIns="98350" anchor="ctr" anchorCtr="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500089" y="926225"/>
            <a:ext cx="7573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ivo ExtraBold"/>
              <a:buNone/>
              <a:defRPr sz="27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ivo ExtraBold"/>
              <a:buNone/>
              <a:defRPr sz="27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ivo ExtraBold"/>
              <a:buNone/>
              <a:defRPr sz="27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ivo ExtraBold"/>
              <a:buNone/>
              <a:defRPr sz="27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ivo ExtraBold"/>
              <a:buNone/>
              <a:defRPr sz="27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ivo ExtraBold"/>
              <a:buNone/>
              <a:defRPr sz="27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ivo ExtraBold"/>
              <a:buNone/>
              <a:defRPr sz="27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ivo ExtraBold"/>
              <a:buNone/>
              <a:defRPr sz="27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ivo ExtraBold"/>
              <a:buNone/>
              <a:defRPr sz="27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02556" y="2044063"/>
            <a:ext cx="75738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●"/>
              <a:def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○"/>
              <a:def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■"/>
              <a:def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●"/>
              <a:def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○"/>
              <a:def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■"/>
              <a:def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●"/>
              <a:def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○"/>
              <a:def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Roboto Light"/>
              <a:buChar char="■"/>
              <a:def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onder.cdc.gov/ucd-icd10-expanded.html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>
            <a:spLocks noGrp="1"/>
          </p:cNvSpPr>
          <p:nvPr>
            <p:ph type="subTitle" idx="1"/>
          </p:nvPr>
        </p:nvSpPr>
        <p:spPr>
          <a:xfrm>
            <a:off x="311708" y="223638"/>
            <a:ext cx="8520600" cy="760800"/>
          </a:xfrm>
          <a:prstGeom prst="rect">
            <a:avLst/>
          </a:prstGeom>
        </p:spPr>
        <p:txBody>
          <a:bodyPr spcFirstLastPara="1" wrap="square" lIns="69425" tIns="69425" rIns="69425" bIns="69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Disparities in Ischemic Heart Disease 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Oklahoma state</a:t>
            </a:r>
            <a:endParaRPr sz="2800" dirty="0"/>
          </a:p>
        </p:txBody>
      </p:sp>
      <p:sp>
        <p:nvSpPr>
          <p:cNvPr id="445" name="Google Shape;445;p32"/>
          <p:cNvSpPr txBox="1"/>
          <p:nvPr/>
        </p:nvSpPr>
        <p:spPr>
          <a:xfrm>
            <a:off x="143400" y="4624500"/>
            <a:ext cx="8857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425" tIns="69425" rIns="69425" bIns="69425" anchor="ctr" anchorCtr="0">
            <a:noAutofit/>
          </a:bodyPr>
          <a:lstStyle/>
          <a:p>
            <a:pPr algn="ctr"/>
            <a:r>
              <a:rPr lang="en-US" sz="1200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https://www.nhlbi.nih.gov/health/coronary-heart-disease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403F4C"/>
              </a:solidFill>
              <a:latin typeface="Chivo ExtraLight"/>
              <a:ea typeface="Chivo ExtraLight"/>
              <a:cs typeface="Chivo ExtraLight"/>
              <a:sym typeface="Chivo Extra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DFD6D-4526-DB72-18B2-6EB87D59D327}"/>
              </a:ext>
            </a:extLst>
          </p:cNvPr>
          <p:cNvSpPr txBox="1"/>
          <p:nvPr/>
        </p:nvSpPr>
        <p:spPr>
          <a:xfrm>
            <a:off x="641350" y="1186755"/>
            <a:ext cx="7861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1B1B1B"/>
              </a:solidFill>
              <a:latin typeface="Open Sans" panose="020B0606030504020204" pitchFamily="34" charset="0"/>
            </a:endParaRPr>
          </a:p>
          <a:p>
            <a:r>
              <a:rPr lang="en-US" b="1" dirty="0">
                <a:solidFill>
                  <a:srgbClr val="1B1B1B"/>
                </a:solidFill>
                <a:latin typeface="Open Sans" panose="020B0606030504020204" pitchFamily="34" charset="0"/>
              </a:rPr>
              <a:t>I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schemic heart disease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 is a type of heart disease that occurs when the </a:t>
            </a:r>
            <a:r>
              <a:rPr lang="en-US" b="0" i="0" dirty="0">
                <a:solidFill>
                  <a:srgbClr val="0051A8"/>
                </a:solidFill>
                <a:effectLst/>
                <a:latin typeface="Open Sans" panose="020B0606030504020204" pitchFamily="34" charset="0"/>
              </a:rPr>
              <a:t>arteries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of the heart cannot deliver enough </a:t>
            </a:r>
            <a:r>
              <a:rPr lang="en-US" b="0" i="0" dirty="0">
                <a:solidFill>
                  <a:srgbClr val="0051A8"/>
                </a:solidFill>
                <a:effectLst/>
                <a:latin typeface="Open Sans" panose="020B0606030504020204" pitchFamily="34" charset="0"/>
              </a:rPr>
              <a:t>oxygen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rich blood to the heart muscle due to narrowing from the buildup of fatty deposits called </a:t>
            </a:r>
            <a:r>
              <a:rPr lang="en-US" b="0" i="0" dirty="0">
                <a:solidFill>
                  <a:srgbClr val="0051A8"/>
                </a:solidFill>
                <a:effectLst/>
                <a:latin typeface="Open Sans" panose="020B0606030504020204" pitchFamily="34" charset="0"/>
              </a:rPr>
              <a:t>plaque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endParaRPr lang="en-US" dirty="0">
              <a:solidFill>
                <a:srgbClr val="1B1B1B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It is also sometimes called coronary artery disease or </a:t>
            </a:r>
            <a:r>
              <a:rPr lang="en-US" b="1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Coronary heart disease.</a:t>
            </a:r>
          </a:p>
          <a:p>
            <a:endParaRPr lang="en-US" b="1" dirty="0">
              <a:solidFill>
                <a:srgbClr val="1B1B1B"/>
              </a:solidFill>
              <a:latin typeface="Open Sans" panose="020B0606030504020204" pitchFamily="34" charset="0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  <a:t>Plaque buildup </a:t>
            </a:r>
          </a:p>
          <a:p>
            <a:pPr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Plaque buildup in the arteries is called </a:t>
            </a:r>
            <a:r>
              <a:rPr lang="en-US" b="0" i="0" dirty="0">
                <a:solidFill>
                  <a:srgbClr val="0051A8"/>
                </a:solidFill>
                <a:effectLst/>
                <a:latin typeface="Open Sans" panose="020B0606030504020204" pitchFamily="34" charset="0"/>
              </a:rPr>
              <a:t>atherosclerosis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. 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The buildup causes the arteries to harden and become 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narrower over time. This can lower or block blood flow 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to the heart muscle.</a:t>
            </a:r>
          </a:p>
          <a:p>
            <a:pPr algn="l"/>
            <a:endParaRPr lang="en-US" b="0" i="0" dirty="0">
              <a:solidFill>
                <a:srgbClr val="1B1B1B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F648D-C4CE-295E-1598-C53A04D75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042" y="2788276"/>
            <a:ext cx="2640608" cy="13992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F15-A5EE-78D7-E786-C8E3BC79A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63" y="525691"/>
            <a:ext cx="7727100" cy="43508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Key Takeaway</a:t>
            </a:r>
            <a:endParaRPr lang="en-CA" sz="28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C85346-37CF-4428-2425-D1BAFFF2D9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1699" y="1200769"/>
            <a:ext cx="85747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Coal County has the highest crude mortality rate (CMR)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both males and females in Oklahoma.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holds the overall highest CMR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across the entire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 have a higher CMR than females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Coal County.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Updated County Health Ranking 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identifies high smoking rates, uninsured adults, inactive lifestyles, lower median household income, and limited exercise access as major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 factors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ischemic heart disease (IHD) prevalence.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Center for Health Innovations and Effectiveness in Oklahoma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be a key resource for intervention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American Heart Association's Oklahoma City Heart &amp; Stroke Walk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important initiative promoting heart health awareness and prevention.</a:t>
            </a:r>
          </a:p>
        </p:txBody>
      </p:sp>
    </p:spTree>
    <p:extLst>
      <p:ext uri="{BB962C8B-B14F-4D97-AF65-F5344CB8AC3E}">
        <p14:creationId xmlns:p14="http://schemas.microsoft.com/office/powerpoint/2010/main" val="32958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7BC2D-CEC1-FAB2-58CB-DBB802035EDB}"/>
              </a:ext>
            </a:extLst>
          </p:cNvPr>
          <p:cNvSpPr txBox="1"/>
          <p:nvPr/>
        </p:nvSpPr>
        <p:spPr>
          <a:xfrm>
            <a:off x="2217044" y="1925419"/>
            <a:ext cx="41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Thank You!</a:t>
            </a:r>
            <a:endParaRPr lang="en-CA" sz="3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7FAD5-D5E9-DD67-EE6F-3FDAF93E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14" y="2695468"/>
            <a:ext cx="1225373" cy="3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D7D0-4764-DC1B-B1A7-B5A0EFB5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690" y="2723935"/>
            <a:ext cx="7727100" cy="478768"/>
          </a:xfrm>
        </p:spPr>
        <p:txBody>
          <a:bodyPr>
            <a:noAutofit/>
          </a:bodyPr>
          <a:lstStyle/>
          <a:p>
            <a:r>
              <a:rPr lang="en-US" sz="1800" b="1" i="0" u="none" strike="noStrike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Quick Fact: </a:t>
            </a:r>
            <a:r>
              <a:rPr lang="en-US" sz="1800" i="0" u="none" strike="noStrike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Coronary heart disease affect women differently</a:t>
            </a:r>
            <a:endParaRPr lang="en-CA" sz="1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7A164-B671-1BA4-0664-B6F31E3EE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56" y="3376289"/>
            <a:ext cx="7609234" cy="1189272"/>
          </a:xfrm>
        </p:spPr>
        <p:txBody>
          <a:bodyPr/>
          <a:lstStyle/>
          <a:p>
            <a:pPr marL="33655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Hormone changes may affect a woman’s risk for coronary heart disease. </a:t>
            </a:r>
          </a:p>
          <a:p>
            <a:pPr marL="33655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The size and structure of the heart is different for women and men. </a:t>
            </a:r>
          </a:p>
          <a:p>
            <a:pPr marL="336550" indent="-228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Women are more likely to have heart disease in the tiny </a:t>
            </a:r>
            <a:r>
              <a:rPr lang="en-US" sz="1200" i="0" dirty="0">
                <a:solidFill>
                  <a:srgbClr val="0051A8"/>
                </a:solidFill>
                <a:effectLst/>
                <a:latin typeface="Open Sans" panose="020B0606030504020204" pitchFamily="34" charset="0"/>
              </a:rPr>
              <a:t>arteries</a:t>
            </a:r>
            <a:r>
              <a:rPr lang="en-US" sz="120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 of the heart, called coronary microvascular disease. </a:t>
            </a:r>
            <a:endParaRPr lang="en-C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BFACF-2644-87FD-47EC-DE3DCE47493E}"/>
              </a:ext>
            </a:extLst>
          </p:cNvPr>
          <p:cNvSpPr txBox="1"/>
          <p:nvPr/>
        </p:nvSpPr>
        <p:spPr>
          <a:xfrm>
            <a:off x="676023" y="4726186"/>
            <a:ext cx="7962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https://www.nhlbi.nih.gov/health/coronary-heart-disease/women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260CB-FCDC-05FF-8CE1-D85223098347}"/>
              </a:ext>
            </a:extLst>
          </p:cNvPr>
          <p:cNvSpPr txBox="1"/>
          <p:nvPr/>
        </p:nvSpPr>
        <p:spPr>
          <a:xfrm>
            <a:off x="676023" y="17966"/>
            <a:ext cx="7753314" cy="2648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8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Research Area </a:t>
            </a: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dirty="0">
              <a:solidFill>
                <a:schemeClr val="dk1"/>
              </a:solidFill>
            </a:endParaRPr>
          </a:p>
          <a:p>
            <a:pPr marL="279400" lvl="0" indent="-171450">
              <a:lnSpc>
                <a:spcPct val="150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B1B1B"/>
                </a:solidFill>
                <a:latin typeface="Open Sans" panose="020B0606030504020204" pitchFamily="34" charset="0"/>
                <a:ea typeface="Roboto Light"/>
                <a:cs typeface="Roboto Light"/>
                <a:sym typeface="Roboto Light"/>
              </a:rPr>
              <a:t>Working on CDC Wonder Mortality Data (Year 2018-23)</a:t>
            </a:r>
          </a:p>
          <a:p>
            <a:pPr marL="107950" lvl="0">
              <a:lnSpc>
                <a:spcPct val="150000"/>
              </a:lnSpc>
              <a:buClr>
                <a:schemeClr val="dk1"/>
              </a:buClr>
              <a:buSzPts val="3000"/>
            </a:pPr>
            <a:r>
              <a:rPr lang="en-US" sz="1200" dirty="0">
                <a:solidFill>
                  <a:srgbClr val="1B1B1B"/>
                </a:solidFill>
                <a:latin typeface="Open Sans" panose="020B0606030504020204" pitchFamily="34" charset="0"/>
                <a:ea typeface="Roboto Light"/>
                <a:cs typeface="Roboto Light"/>
                <a:sym typeface="Roboto Light"/>
              </a:rPr>
              <a:t>      Center of Disease Control and Prevention</a:t>
            </a:r>
          </a:p>
          <a:p>
            <a:pPr marL="107950" lvl="0">
              <a:lnSpc>
                <a:spcPct val="150000"/>
              </a:lnSpc>
              <a:buClr>
                <a:schemeClr val="dk1"/>
              </a:buClr>
              <a:buSzPts val="3000"/>
            </a:pPr>
            <a:r>
              <a:rPr lang="en-US" sz="1200" dirty="0">
                <a:solidFill>
                  <a:srgbClr val="1B1B1B"/>
                </a:solidFill>
                <a:latin typeface="Open Sans" panose="020B0606030504020204" pitchFamily="34" charset="0"/>
                <a:ea typeface="Roboto Light"/>
                <a:cs typeface="Roboto Light"/>
                <a:sym typeface="Roboto Light"/>
              </a:rPr>
              <a:t>      (</a:t>
            </a:r>
            <a:r>
              <a:rPr lang="en-US" sz="1200" dirty="0">
                <a:solidFill>
                  <a:srgbClr val="1B1B1B"/>
                </a:solidFill>
                <a:latin typeface="Open Sans" panose="020B0606030504020204" pitchFamily="34" charset="0"/>
                <a:ea typeface="Roboto Light"/>
                <a:cs typeface="Roboto Light"/>
                <a:sym typeface="Roboto Light"/>
                <a:hlinkClick r:id="rId2"/>
              </a:rPr>
              <a:t>https://wonder.cdc.gov/ucd-icd10-expanded.html</a:t>
            </a:r>
            <a:r>
              <a:rPr lang="en-US" sz="1200" dirty="0">
                <a:solidFill>
                  <a:srgbClr val="1B1B1B"/>
                </a:solidFill>
                <a:latin typeface="Open Sans" panose="020B0606030504020204" pitchFamily="34" charset="0"/>
                <a:ea typeface="Roboto Light"/>
                <a:cs typeface="Roboto Light"/>
                <a:sym typeface="Roboto Light"/>
              </a:rPr>
              <a:t>)</a:t>
            </a:r>
          </a:p>
          <a:p>
            <a:pPr marL="279400" lvl="0" indent="-171450">
              <a:lnSpc>
                <a:spcPct val="150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B1B1B"/>
                </a:solidFill>
                <a:latin typeface="Open Sans" panose="020B0606030504020204" pitchFamily="34" charset="0"/>
                <a:ea typeface="Roboto Light"/>
                <a:cs typeface="Roboto Light"/>
                <a:sym typeface="Roboto Light"/>
              </a:rPr>
              <a:t>Examining deaths from ischemic heart disease by Gender (Male &amp; Female) which encompasses the following ICD-10 codes: I20-I25.</a:t>
            </a:r>
          </a:p>
          <a:p>
            <a:pPr marL="279400" lvl="0" indent="-171450">
              <a:lnSpc>
                <a:spcPct val="150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B1B1B"/>
                </a:solidFill>
                <a:latin typeface="Open Sans" panose="020B0606030504020204" pitchFamily="34" charset="0"/>
                <a:ea typeface="Roboto Light"/>
                <a:cs typeface="Roboto Light"/>
                <a:sym typeface="Roboto Light"/>
              </a:rPr>
              <a:t>Study area :  Oklahoma State US</a:t>
            </a:r>
          </a:p>
          <a:p>
            <a:pPr marL="279400" lvl="0" indent="-171450">
              <a:lnSpc>
                <a:spcPct val="150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B1B1B"/>
                </a:solidFill>
                <a:latin typeface="Open Sans" panose="020B0606030504020204" pitchFamily="34" charset="0"/>
                <a:ea typeface="Roboto Light"/>
                <a:cs typeface="Roboto Light"/>
                <a:sym typeface="Roboto Light"/>
              </a:rPr>
              <a:t>Research Objective : Evidence based Intervention</a:t>
            </a:r>
          </a:p>
        </p:txBody>
      </p:sp>
    </p:spTree>
    <p:extLst>
      <p:ext uri="{BB962C8B-B14F-4D97-AF65-F5344CB8AC3E}">
        <p14:creationId xmlns:p14="http://schemas.microsoft.com/office/powerpoint/2010/main" val="397622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4538C-2017-2481-F891-E789E3EE8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7E6D-D460-19E7-5478-FDB86D8B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50" y="202852"/>
            <a:ext cx="7727100" cy="461665"/>
          </a:xfrm>
        </p:spPr>
        <p:txBody>
          <a:bodyPr>
            <a:noAutofit/>
          </a:bodyPr>
          <a:lstStyle/>
          <a:p>
            <a:r>
              <a:rPr lang="en-CA" sz="2800" dirty="0">
                <a:solidFill>
                  <a:srgbClr val="22222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Primary county of concern</a:t>
            </a:r>
          </a:p>
        </p:txBody>
      </p:sp>
      <p:pic>
        <p:nvPicPr>
          <p:cNvPr id="6" name="Picture 5" descr="A map of oklahoma with blue squares&#10;&#10;AI-generated content may be incorrect.">
            <a:extLst>
              <a:ext uri="{FF2B5EF4-FFF2-40B4-BE49-F238E27FC236}">
                <a16:creationId xmlns:a16="http://schemas.microsoft.com/office/drawing/2014/main" id="{7C39D37A-D24B-1D80-1DB4-228A977C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10" y="820257"/>
            <a:ext cx="3762706" cy="2743134"/>
          </a:xfrm>
          <a:prstGeom prst="rect">
            <a:avLst/>
          </a:prstGeom>
        </p:spPr>
      </p:pic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D99AC2D-7D62-E787-F2D0-120756FF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836" y="819268"/>
            <a:ext cx="3762706" cy="27431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B80232-076F-CFB7-D28C-AFD9C50051AD}"/>
                  </a:ext>
                </a:extLst>
              </p14:cNvPr>
              <p14:cNvContentPartPr/>
              <p14:nvPr/>
            </p14:nvContentPartPr>
            <p14:xfrm>
              <a:off x="3539129" y="2691851"/>
              <a:ext cx="336960" cy="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B80232-076F-CFB7-D28C-AFD9C50051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3009" y="2679611"/>
                <a:ext cx="3492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1B4D9A-F61F-9779-8F63-D7E5E32E2844}"/>
                  </a:ext>
                </a:extLst>
              </p14:cNvPr>
              <p14:cNvContentPartPr/>
              <p14:nvPr/>
            </p14:nvContentPartPr>
            <p14:xfrm>
              <a:off x="3870474" y="2707861"/>
              <a:ext cx="720" cy="28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1B4D9A-F61F-9779-8F63-D7E5E32E28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8234" y="2701741"/>
                <a:ext cx="252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B81277-CB3F-8D76-27A3-9397EE63DE93}"/>
                  </a:ext>
                </a:extLst>
              </p14:cNvPr>
              <p14:cNvContentPartPr/>
              <p14:nvPr/>
            </p14:nvContentPartPr>
            <p14:xfrm>
              <a:off x="3573125" y="2963615"/>
              <a:ext cx="3114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B81277-CB3F-8D76-27A3-9397EE63DE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7005" y="2957495"/>
                <a:ext cx="323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78B198-0D4B-FCA1-826A-D9415F5C2892}"/>
                  </a:ext>
                </a:extLst>
              </p14:cNvPr>
              <p14:cNvContentPartPr/>
              <p14:nvPr/>
            </p14:nvContentPartPr>
            <p14:xfrm>
              <a:off x="3546845" y="2691851"/>
              <a:ext cx="26280" cy="285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78B198-0D4B-FCA1-826A-D9415F5C28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0725" y="2685731"/>
                <a:ext cx="385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688F27-A4F3-8F55-BD7F-AD10467D25CA}"/>
                  </a:ext>
                </a:extLst>
              </p14:cNvPr>
              <p14:cNvContentPartPr/>
              <p14:nvPr/>
            </p14:nvContentPartPr>
            <p14:xfrm>
              <a:off x="7523667" y="2674187"/>
              <a:ext cx="324360" cy="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688F27-A4F3-8F55-BD7F-AD10467D25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17547" y="2668067"/>
                <a:ext cx="336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8CE577-F881-45DF-BBA4-0AC80E3DC19D}"/>
                  </a:ext>
                </a:extLst>
              </p14:cNvPr>
              <p14:cNvContentPartPr/>
              <p14:nvPr/>
            </p14:nvContentPartPr>
            <p14:xfrm>
              <a:off x="7841187" y="2659035"/>
              <a:ext cx="6840" cy="267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8CE577-F881-45DF-BBA4-0AC80E3DC1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35067" y="2652915"/>
                <a:ext cx="190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8FE7894-0F99-87CD-EE3E-68FC1C6C4646}"/>
                  </a:ext>
                </a:extLst>
              </p14:cNvPr>
              <p14:cNvContentPartPr/>
              <p14:nvPr/>
            </p14:nvContentPartPr>
            <p14:xfrm>
              <a:off x="7530770" y="2961296"/>
              <a:ext cx="317880" cy="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8FE7894-0F99-87CD-EE3E-68FC1C6C46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4650" y="2949056"/>
                <a:ext cx="3301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AC7A71-947E-EF92-F90B-88990CD59711}"/>
                  </a:ext>
                </a:extLst>
              </p14:cNvPr>
              <p14:cNvContentPartPr/>
              <p14:nvPr/>
            </p14:nvContentPartPr>
            <p14:xfrm>
              <a:off x="7533879" y="2694050"/>
              <a:ext cx="720" cy="248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AC7A71-947E-EF92-F90B-88990CD597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21639" y="2687930"/>
                <a:ext cx="2520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EC588F-F7B1-1779-3EAC-51B29BBBC7E3}"/>
              </a:ext>
            </a:extLst>
          </p:cNvPr>
          <p:cNvSpPr txBox="1"/>
          <p:nvPr/>
        </p:nvSpPr>
        <p:spPr>
          <a:xfrm>
            <a:off x="927100" y="4248150"/>
            <a:ext cx="756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Choropleth map highlights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Coal as the county with the highest crude mortality rate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both genders.</a:t>
            </a:r>
            <a:b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is the significant reason to choose Coal County for further investigation.</a:t>
            </a:r>
            <a:endParaRPr lang="en-CA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F166DA-7407-90A4-3327-71E723E05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82555"/>
              </p:ext>
            </p:extLst>
          </p:nvPr>
        </p:nvGraphicFramePr>
        <p:xfrm>
          <a:off x="3288294" y="3630461"/>
          <a:ext cx="2172348" cy="548640"/>
        </p:xfrm>
        <a:graphic>
          <a:graphicData uri="http://schemas.openxmlformats.org/drawingml/2006/table">
            <a:tbl>
              <a:tblPr/>
              <a:tblGrid>
                <a:gridCol w="889980">
                  <a:extLst>
                    <a:ext uri="{9D8B030D-6E8A-4147-A177-3AD203B41FA5}">
                      <a16:colId xmlns:a16="http://schemas.microsoft.com/office/drawing/2014/main" val="1686991008"/>
                    </a:ext>
                  </a:extLst>
                </a:gridCol>
                <a:gridCol w="558252">
                  <a:extLst>
                    <a:ext uri="{9D8B030D-6E8A-4147-A177-3AD203B41FA5}">
                      <a16:colId xmlns:a16="http://schemas.microsoft.com/office/drawing/2014/main" val="2808625736"/>
                    </a:ext>
                  </a:extLst>
                </a:gridCol>
                <a:gridCol w="724116">
                  <a:extLst>
                    <a:ext uri="{9D8B030D-6E8A-4147-A177-3AD203B41FA5}">
                      <a16:colId xmlns:a16="http://schemas.microsoft.com/office/drawing/2014/main" val="12812943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5640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Population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16171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98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CMR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257.9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358.7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8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91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1A936-A41B-8119-4125-49437346ED5E}"/>
              </a:ext>
            </a:extLst>
          </p:cNvPr>
          <p:cNvSpPr txBox="1"/>
          <p:nvPr/>
        </p:nvSpPr>
        <p:spPr>
          <a:xfrm>
            <a:off x="206062" y="185467"/>
            <a:ext cx="875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 baseline="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Crude Mortality rate of US, </a:t>
            </a:r>
            <a:r>
              <a:rPr lang="en-US" sz="2400" b="1" i="0" u="none" strike="noStrike" baseline="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Oklahoma state </a:t>
            </a:r>
            <a:r>
              <a:rPr lang="en-US" sz="2400" b="0" i="0" u="none" strike="noStrike" baseline="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 a </a:t>
            </a:r>
            <a:r>
              <a:rPr lang="en-US" sz="2400" b="1" i="0" u="none" strike="noStrike" baseline="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Coal county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A4F59-90DA-90EA-C45B-F4917328E026}"/>
              </a:ext>
            </a:extLst>
          </p:cNvPr>
          <p:cNvSpPr txBox="1"/>
          <p:nvPr/>
        </p:nvSpPr>
        <p:spPr>
          <a:xfrm>
            <a:off x="393879" y="715665"/>
            <a:ext cx="8382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2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highest incidence of Female and Male deaths occur in the </a:t>
            </a:r>
            <a:r>
              <a:rPr lang="en-US" sz="1200" b="1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Coal county</a:t>
            </a:r>
            <a:r>
              <a:rPr lang="en-US" sz="12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b="0" i="0" u="none" strike="noStrik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Quick Fact:</a:t>
            </a:r>
          </a:p>
          <a:p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county with the 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highest crude mortality rate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previously recorded is also a 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coal county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200" b="1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 mortality rates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consistently </a:t>
            </a:r>
            <a:r>
              <a:rPr lang="en-US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 across coal county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suggests that men are at greater risk, possibly due to lifestyle, biological, or occupational factors.</a:t>
            </a:r>
            <a:endParaRPr lang="en-C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A graph of different colored squares">
            <a:extLst>
              <a:ext uri="{FF2B5EF4-FFF2-40B4-BE49-F238E27FC236}">
                <a16:creationId xmlns:a16="http://schemas.microsoft.com/office/drawing/2014/main" id="{845E925A-FB89-D814-F4A6-C47402EF8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847" y="1031262"/>
            <a:ext cx="5470064" cy="3080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71E5F-5A65-F89B-0A6D-7CC6C0303D09}"/>
              </a:ext>
            </a:extLst>
          </p:cNvPr>
          <p:cNvSpPr txBox="1"/>
          <p:nvPr/>
        </p:nvSpPr>
        <p:spPr>
          <a:xfrm>
            <a:off x="1629178" y="309641"/>
            <a:ext cx="671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County Health Ranking Model: </a:t>
            </a:r>
            <a:r>
              <a:rPr lang="en-US" sz="20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Risk Factors in Coal County </a:t>
            </a:r>
            <a:endParaRPr lang="en-CA" sz="20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9F15C-BF71-5426-67BA-11522CAF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04" y="1017429"/>
            <a:ext cx="2702958" cy="2768958"/>
          </a:xfrm>
          <a:prstGeom prst="rect">
            <a:avLst/>
          </a:prstGeom>
        </p:spPr>
      </p:pic>
      <p:pic>
        <p:nvPicPr>
          <p:cNvPr id="6" name="Google Shape;458;p34">
            <a:extLst>
              <a:ext uri="{FF2B5EF4-FFF2-40B4-BE49-F238E27FC236}">
                <a16:creationId xmlns:a16="http://schemas.microsoft.com/office/drawing/2014/main" id="{D5330110-786F-3D5E-3D67-20C7A559D0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03" y="1017430"/>
            <a:ext cx="2356832" cy="27689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DBBFE9-E6B9-1DAE-2AEA-40D10AD0E068}"/>
              </a:ext>
            </a:extLst>
          </p:cNvPr>
          <p:cNvSpPr txBox="1"/>
          <p:nvPr/>
        </p:nvSpPr>
        <p:spPr>
          <a:xfrm>
            <a:off x="5988319" y="1017429"/>
            <a:ext cx="3035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Coal County faces significant health risks with </a:t>
            </a:r>
            <a:r>
              <a:rPr lang="en-US" sz="1200" b="1" dirty="0"/>
              <a:t>limited access to exercise (46%)</a:t>
            </a:r>
            <a:r>
              <a:rPr lang="en-US" sz="1200" dirty="0"/>
              <a:t>, restricting preventive physical activity. </a:t>
            </a:r>
          </a:p>
          <a:p>
            <a:endParaRPr lang="en-US" sz="1200" dirty="0"/>
          </a:p>
          <a:p>
            <a:r>
              <a:rPr lang="en-US" sz="1200" dirty="0"/>
              <a:t>A </a:t>
            </a:r>
            <a:r>
              <a:rPr lang="en-US" sz="1200" b="1" dirty="0"/>
              <a:t>high uninsured rate (19%)</a:t>
            </a:r>
            <a:r>
              <a:rPr lang="en-US" sz="1200" dirty="0"/>
              <a:t> leads to delayed diagnoses and untreated conditions. </a:t>
            </a:r>
          </a:p>
          <a:p>
            <a:endParaRPr lang="en-US" sz="1200" dirty="0"/>
          </a:p>
          <a:p>
            <a:r>
              <a:rPr lang="en-US" sz="1200" b="1" dirty="0"/>
              <a:t>Smoking prevalence (24%)</a:t>
            </a:r>
            <a:r>
              <a:rPr lang="en-US" sz="1200" dirty="0"/>
              <a:t> surpasses state and national averages, increasing heart disease risk. </a:t>
            </a:r>
          </a:p>
          <a:p>
            <a:endParaRPr lang="en-US" sz="1200" b="1" dirty="0"/>
          </a:p>
          <a:p>
            <a:r>
              <a:rPr lang="en-US" sz="1200" b="1" dirty="0"/>
              <a:t>Physical inactivity (37%)</a:t>
            </a:r>
            <a:r>
              <a:rPr lang="en-US" sz="1200" dirty="0"/>
              <a:t> worsens obesity and cardiovascular conditions. </a:t>
            </a:r>
          </a:p>
          <a:p>
            <a:endParaRPr lang="en-US" sz="1200" b="1" dirty="0"/>
          </a:p>
          <a:p>
            <a:r>
              <a:rPr lang="en-US" sz="1200" b="1" dirty="0"/>
              <a:t>Low median income ($46,900)</a:t>
            </a:r>
            <a:r>
              <a:rPr lang="en-US" sz="1200" dirty="0"/>
              <a:t> limits healthcare access, nutritious food, and healthier lifestyles.</a:t>
            </a:r>
            <a:endParaRPr lang="en-CA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356A5-A61B-728B-5DA9-95EC53F7CAEF}"/>
              </a:ext>
            </a:extLst>
          </p:cNvPr>
          <p:cNvSpPr txBox="1"/>
          <p:nvPr/>
        </p:nvSpPr>
        <p:spPr>
          <a:xfrm>
            <a:off x="395308" y="3800557"/>
            <a:ext cx="2555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Previous County health Model </a:t>
            </a:r>
            <a:endParaRPr lang="en-C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B870D-97E1-466E-6328-1E5A3082B032}"/>
              </a:ext>
            </a:extLst>
          </p:cNvPr>
          <p:cNvSpPr txBox="1"/>
          <p:nvPr/>
        </p:nvSpPr>
        <p:spPr>
          <a:xfrm>
            <a:off x="2925374" y="3819977"/>
            <a:ext cx="279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Recent Model </a:t>
            </a:r>
            <a:endParaRPr lang="en-CA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A154D-903B-4D4F-6124-77492DAB8E00}"/>
              </a:ext>
            </a:extLst>
          </p:cNvPr>
          <p:cNvSpPr txBox="1"/>
          <p:nvPr/>
        </p:nvSpPr>
        <p:spPr>
          <a:xfrm>
            <a:off x="723900" y="4749800"/>
            <a:ext cx="758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https://www.countyhealthrankings.org/strategies-and-solutions/what-works-for-health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49A1-3FF9-1D8F-D7C9-8E5DE1B96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50" y="321018"/>
            <a:ext cx="7727100" cy="380881"/>
          </a:xfrm>
        </p:spPr>
        <p:txBody>
          <a:bodyPr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-US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Arial"/>
              </a:rPr>
              <a:t>Key Factors Contributing to High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Arial"/>
              </a:rPr>
              <a:t>Male Mortality </a:t>
            </a:r>
            <a:r>
              <a:rPr lang="en-US" sz="2400" dirty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Arial"/>
              </a:rPr>
              <a:t>Rate</a:t>
            </a:r>
            <a:endParaRPr lang="en-CA" sz="2400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902419-8305-B787-564E-33735E094B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0256" y="3068156"/>
            <a:ext cx="866615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High Adult Smoking Rate (24%)</a:t>
            </a:r>
            <a:endParaRPr lang="en-US" alt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 generally smoke at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 rates than women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smoking is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leading cause of heart disease and stroke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could explain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male mortality rates are particularly high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this county.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Obesity</a:t>
            </a:r>
            <a:endParaRPr lang="en-US" alt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Men are more prone to abdominal obesity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strongly linked to heart disease.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Low exercise opportunities (46%) &amp; Physical Inactivity (43% &amp; 37%)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further worsen the situation.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5B5F4D-B855-2017-D937-9F76B1A7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10372"/>
              </p:ext>
            </p:extLst>
          </p:nvPr>
        </p:nvGraphicFramePr>
        <p:xfrm>
          <a:off x="2743200" y="844539"/>
          <a:ext cx="3657600" cy="201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71342425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4151955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49447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25285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effectLst/>
                        </a:rPr>
                        <a:t>Risk Factor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effectLst/>
                        </a:rPr>
                        <a:t>Coal County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effectLst/>
                        </a:rPr>
                        <a:t>Oklahoma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u="none" strike="noStrike" dirty="0">
                          <a:effectLst/>
                        </a:rPr>
                        <a:t>US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2886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effectLst/>
                        </a:rPr>
                        <a:t>Diabetes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effectLst/>
                        </a:rPr>
                        <a:t>14%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12%</a:t>
                      </a:r>
                      <a:endParaRPr lang="en-CA" sz="1000" b="1" i="0" u="none" strike="noStrike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10%</a:t>
                      </a:r>
                      <a:endParaRPr lang="en-CA" sz="1000" b="1" i="0" u="none" strike="noStrike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1100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effectLst/>
                        </a:rPr>
                        <a:t>Adult Obesity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43%</a:t>
                      </a:r>
                      <a:endParaRPr lang="en-CA" sz="1000" b="1" i="0" u="none" strike="noStrike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41%</a:t>
                      </a:r>
                      <a:endParaRPr lang="en-CA" sz="1000" b="1" i="0" u="none" strike="noStrike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34%</a:t>
                      </a:r>
                      <a:endParaRPr lang="en-CA" sz="1000" b="1" i="0" u="none" strike="noStrike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217623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Access to Exercise Opportunities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46%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71%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84%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03911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Uninsured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14%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10%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34112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effectLst/>
                        </a:rPr>
                        <a:t>Median Household Income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effectLst/>
                        </a:rPr>
                        <a:t>$46,900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$62,100</a:t>
                      </a:r>
                      <a:endParaRPr lang="en-CA" sz="1000" b="1" i="0" u="none" strike="noStrike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$77,700</a:t>
                      </a:r>
                      <a:endParaRPr lang="en-CA" sz="1000" b="1" i="0" u="none" strike="noStrike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8758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effectLst/>
                        </a:rPr>
                        <a:t>Excessive Drinking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effectLst/>
                        </a:rPr>
                        <a:t>14%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effectLst/>
                        </a:rPr>
                        <a:t>15%</a:t>
                      </a:r>
                      <a:endParaRPr lang="en-CA" sz="1000" b="1" i="0" u="none" strike="noStrike" dirty="0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effectLst/>
                        </a:rPr>
                        <a:t>19%</a:t>
                      </a:r>
                      <a:endParaRPr lang="en-CA" sz="1000" b="1" i="0" u="none" strike="noStrike">
                        <a:solidFill>
                          <a:srgbClr val="4D4D4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7561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Adult Smoking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24%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16%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13%</a:t>
                      </a:r>
                      <a:endParaRPr lang="en-CA" sz="10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9968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>
                          <a:solidFill>
                            <a:schemeClr val="accent1"/>
                          </a:solidFill>
                          <a:effectLst/>
                        </a:rPr>
                        <a:t>Physical Inactivity</a:t>
                      </a:r>
                      <a:endParaRPr lang="en-CA" sz="10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37%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29%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23%</a:t>
                      </a:r>
                      <a:endParaRPr lang="en-CA" sz="10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61785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9B6243-E3A0-243C-0066-71562E995E8F}"/>
              </a:ext>
            </a:extLst>
          </p:cNvPr>
          <p:cNvSpPr txBox="1"/>
          <p:nvPr/>
        </p:nvSpPr>
        <p:spPr>
          <a:xfrm>
            <a:off x="723900" y="4749800"/>
            <a:ext cx="758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https://www.countyhealthrankings.org/strategies-and-solutions/what-works-for-health</a:t>
            </a:r>
          </a:p>
        </p:txBody>
      </p:sp>
    </p:spTree>
    <p:extLst>
      <p:ext uri="{BB962C8B-B14F-4D97-AF65-F5344CB8AC3E}">
        <p14:creationId xmlns:p14="http://schemas.microsoft.com/office/powerpoint/2010/main" val="53491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2B9B-D18C-A21F-67DF-E9DB02697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790" y="116701"/>
            <a:ext cx="8293995" cy="4314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Research Objective: Evidence based Intervention</a:t>
            </a:r>
            <a:endParaRPr lang="en-CA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D3F557-BB16-1227-2817-951EBA3410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3790" y="759044"/>
            <a:ext cx="8036417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Expand Access to Exercise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Build community fitness programs, walking trails, and subsidized gym memberships to combat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exercise opportunities (46%)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Implement Smoking Cessation Programs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Provide free tobacco cessation support, nicotine replacement therapy, and public awareness campaigns to reduce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smoking rates (24%)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Improve Healthcare Access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Increase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low-cost clinics, mobile screenings, and telehealth services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support 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19% uninsured population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Enhance Nutrition Programs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Offer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subsidized healthy food options, nutrition education, and school meal programs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address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income ($46,900) and obesity (43%)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E701BD-BE26-DA71-7B76-9ACDCD20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20" y="2823556"/>
            <a:ext cx="4064524" cy="908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BFEF0-C864-480E-616B-8A3FAE30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5" y="3799957"/>
            <a:ext cx="4037023" cy="873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E69596-818B-221F-9BB3-20CDB5D57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56" y="2840873"/>
            <a:ext cx="4037023" cy="8734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0CB51-ACA0-307A-7BA6-DFD21C56B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421" y="3799956"/>
            <a:ext cx="4064523" cy="8734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071389-86A3-2088-975F-2314AF97A44D}"/>
              </a:ext>
            </a:extLst>
          </p:cNvPr>
          <p:cNvSpPr txBox="1"/>
          <p:nvPr/>
        </p:nvSpPr>
        <p:spPr>
          <a:xfrm>
            <a:off x="723900" y="4749800"/>
            <a:ext cx="758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https://www.countyhealthrankings.org/strategies-and-solutions/what-works-for-health</a:t>
            </a:r>
          </a:p>
        </p:txBody>
      </p:sp>
    </p:spTree>
    <p:extLst>
      <p:ext uri="{BB962C8B-B14F-4D97-AF65-F5344CB8AC3E}">
        <p14:creationId xmlns:p14="http://schemas.microsoft.com/office/powerpoint/2010/main" val="427922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F8F4-1356-8617-3609-108CDA9E1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50" y="256624"/>
            <a:ext cx="7727100" cy="38732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Whom to reach out ?</a:t>
            </a:r>
            <a:endParaRPr lang="en-CA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9EB04-3C0D-6EC5-A9EA-F6BD68A7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99" y="1112326"/>
            <a:ext cx="6569009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5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0630-FBC3-47A0-A3A2-A6617E1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851" y="243745"/>
            <a:ext cx="8480738" cy="40019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Oklahoma Initiatives towards Ischemic heart Intervention</a:t>
            </a:r>
            <a:endParaRPr lang="en-CA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336C0-9448-1CED-1375-1AE57E4E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94" y="920696"/>
            <a:ext cx="6399327" cy="2233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1B44F-1517-1353-ECA8-B8C91E4BF2C5}"/>
              </a:ext>
            </a:extLst>
          </p:cNvPr>
          <p:cNvSpPr txBox="1"/>
          <p:nvPr/>
        </p:nvSpPr>
        <p:spPr>
          <a:xfrm>
            <a:off x="392806" y="3822700"/>
            <a:ext cx="818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https://www2.heart.org/site/TR;jsessionid=00000000.app30015a?fr_id=11397&amp;pg=entry&amp;NONCE_TOKEN=1E0A3DA9937EEF8EC2FE1B55C9554FD4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42C80B-22A4-44B8-BD1B-66637D80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2" y="920696"/>
            <a:ext cx="1385092" cy="6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266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adStreet">
  <a:themeElements>
    <a:clrScheme name="Simple Light">
      <a:dk1>
        <a:srgbClr val="403F4C"/>
      </a:dk1>
      <a:lt1>
        <a:srgbClr val="008FAA"/>
      </a:lt1>
      <a:dk2>
        <a:srgbClr val="D8DBE2"/>
      </a:dk2>
      <a:lt2>
        <a:srgbClr val="FAFAFA"/>
      </a:lt2>
      <a:accent1>
        <a:srgbClr val="FF674D"/>
      </a:accent1>
      <a:accent2>
        <a:srgbClr val="FFA899"/>
      </a:accent2>
      <a:accent3>
        <a:srgbClr val="B2DDE5"/>
      </a:accent3>
      <a:accent4>
        <a:srgbClr val="20677B"/>
      </a:accent4>
      <a:accent5>
        <a:srgbClr val="A0534D"/>
      </a:accent5>
      <a:accent6>
        <a:srgbClr val="FFC145"/>
      </a:accent6>
      <a:hlink>
        <a:srgbClr val="008F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940</Words>
  <Application>Microsoft Office PowerPoint</Application>
  <PresentationFormat>On-screen Show (16:9)</PresentationFormat>
  <Paragraphs>139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Chivo ExtraLight</vt:lpstr>
      <vt:lpstr>Chivo ExtraBold</vt:lpstr>
      <vt:lpstr>Aptos Narrow</vt:lpstr>
      <vt:lpstr>Chivo Thin</vt:lpstr>
      <vt:lpstr>Roboto Light</vt:lpstr>
      <vt:lpstr>Arial</vt:lpstr>
      <vt:lpstr>Merriweather</vt:lpstr>
      <vt:lpstr>Open Sans</vt:lpstr>
      <vt:lpstr>Source Code Pro</vt:lpstr>
      <vt:lpstr>Simple Light</vt:lpstr>
      <vt:lpstr>BroadStreet</vt:lpstr>
      <vt:lpstr>PowerPoint Presentation</vt:lpstr>
      <vt:lpstr>Quick Fact: Coronary heart disease affect women differently</vt:lpstr>
      <vt:lpstr>Primary county of concern</vt:lpstr>
      <vt:lpstr>PowerPoint Presentation</vt:lpstr>
      <vt:lpstr>PowerPoint Presentation</vt:lpstr>
      <vt:lpstr>Key Factors Contributing to High Male Mortality Rate</vt:lpstr>
      <vt:lpstr>Research Objective: Evidence based Intervention</vt:lpstr>
      <vt:lpstr>Whom to reach out ?</vt:lpstr>
      <vt:lpstr>Oklahoma Initiatives towards Ischemic heart Intervention</vt:lpstr>
      <vt:lpstr>Key Takeaway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Nivedita Thorat</dc:creator>
  <cp:lastModifiedBy>Nivedita Thorat</cp:lastModifiedBy>
  <cp:revision>24</cp:revision>
  <dcterms:modified xsi:type="dcterms:W3CDTF">2025-04-27T06:03:01Z</dcterms:modified>
</cp:coreProperties>
</file>