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27" r:id="rId7"/>
    <p:sldId id="328" r:id="rId8"/>
    <p:sldId id="329" r:id="rId9"/>
    <p:sldId id="340" r:id="rId10"/>
    <p:sldId id="341" r:id="rId11"/>
    <p:sldId id="342" r:id="rId12"/>
    <p:sldId id="347" r:id="rId13"/>
    <p:sldId id="343" r:id="rId14"/>
    <p:sldId id="344" r:id="rId15"/>
    <p:sldId id="345" r:id="rId16"/>
    <p:sldId id="346" r:id="rId17"/>
    <p:sldId id="348" r:id="rId18"/>
    <p:sldId id="337" r:id="rId19"/>
    <p:sldId id="350"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94205" autoAdjust="0"/>
  </p:normalViewPr>
  <p:slideViewPr>
    <p:cSldViewPr snapToGrid="0">
      <p:cViewPr varScale="1">
        <p:scale>
          <a:sx n="90" d="100"/>
          <a:sy n="90" d="100"/>
        </p:scale>
        <p:origin x="571"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4/7/2024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ar-accident-png/"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hyperlink" Target="https://www.carlboettiger.info/2012/06/17/friday-more-labrid-parrotfish-wrightscape-example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se/view-image.php?image=167900&amp;picture=olycka-1"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image/515919/premium-photo-image-argument-car-accident-accident" TargetMode="External"/><Relationship Id="rId2" Type="http://schemas.openxmlformats.org/officeDocument/2006/relationships/image" Target="../media/image3.1"/><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072467" y="100584"/>
            <a:ext cx="7493000" cy="548640"/>
          </a:xfrm>
        </p:spPr>
        <p:txBody>
          <a:bodyPr anchor="t">
            <a:normAutofit fontScale="90000"/>
          </a:bodyPr>
          <a:lstStyle/>
          <a:p>
            <a:pPr algn="ctr"/>
            <a:r>
              <a:rPr lang="en-CA" sz="2700" b="1" dirty="0"/>
              <a:t>DAB 201 DATA VISUALIZATION AND REPORTING FALL 2024 002 </a:t>
            </a:r>
            <a:br>
              <a:rPr lang="en-CA" sz="2700" b="1" dirty="0"/>
            </a:br>
            <a:br>
              <a:rPr lang="en-CA" sz="2700" b="1" dirty="0"/>
            </a:br>
            <a:br>
              <a:rPr lang="en-CA" sz="2700" b="1" dirty="0"/>
            </a:br>
            <a:r>
              <a:rPr lang="en-CA" sz="2700" b="1" dirty="0"/>
              <a:t>TABLEAU PROJECT VISUALIZATION AND REPORT </a:t>
            </a:r>
            <a:br>
              <a:rPr lang="en-CA" sz="2700" b="1" dirty="0"/>
            </a:br>
            <a:br>
              <a:rPr lang="en-CA" sz="2700" b="1" dirty="0"/>
            </a:br>
            <a:r>
              <a:rPr lang="en-CA" sz="2700" b="1" dirty="0"/>
              <a:t>ON </a:t>
            </a:r>
            <a:br>
              <a:rPr lang="en-CA" sz="2700" b="1" dirty="0"/>
            </a:br>
            <a:r>
              <a:rPr lang="en-CA" sz="2700" b="1" dirty="0">
                <a:solidFill>
                  <a:srgbClr val="C00000"/>
                </a:solidFill>
              </a:rPr>
              <a:t>CAR ACCIDENT DATA </a:t>
            </a:r>
            <a:br>
              <a:rPr lang="en-CA" sz="2700" b="1" dirty="0"/>
            </a:br>
            <a:br>
              <a:rPr lang="en-CA" sz="2700" b="1" dirty="0"/>
            </a:br>
            <a:r>
              <a:rPr lang="en-CA" sz="2700" b="1" dirty="0">
                <a:solidFill>
                  <a:schemeClr val="accent1">
                    <a:lumMod val="50000"/>
                  </a:schemeClr>
                </a:solidFill>
              </a:rPr>
              <a:t>GROUP NO 10</a:t>
            </a:r>
            <a:br>
              <a:rPr lang="en-CA" sz="1200" dirty="0"/>
            </a:br>
            <a:endParaRPr lang="en-US" sz="1200" dirty="0"/>
          </a:p>
        </p:txBody>
      </p:sp>
      <p:sp>
        <p:nvSpPr>
          <p:cNvPr id="2" name="Subtitle 1">
            <a:extLst>
              <a:ext uri="{FF2B5EF4-FFF2-40B4-BE49-F238E27FC236}">
                <a16:creationId xmlns:a16="http://schemas.microsoft.com/office/drawing/2014/main" id="{A1307D8B-2864-21B6-1CE1-B605F29281C5}"/>
              </a:ext>
            </a:extLst>
          </p:cNvPr>
          <p:cNvSpPr>
            <a:spLocks noGrp="1"/>
          </p:cNvSpPr>
          <p:nvPr>
            <p:ph idx="1"/>
          </p:nvPr>
        </p:nvSpPr>
        <p:spPr>
          <a:xfrm>
            <a:off x="6530679" y="3957576"/>
            <a:ext cx="2576576" cy="2246375"/>
          </a:xfrm>
        </p:spPr>
        <p:txBody>
          <a:bodyPr>
            <a:normAutofit fontScale="77500" lnSpcReduction="20000"/>
          </a:bodyPr>
          <a:lstStyle/>
          <a:p>
            <a:pPr algn="ctr"/>
            <a:r>
              <a:rPr lang="en-CA" dirty="0">
                <a:latin typeface="+mj-lt"/>
              </a:rPr>
              <a:t>Submitted By </a:t>
            </a:r>
            <a:br>
              <a:rPr lang="en-CA" dirty="0">
                <a:latin typeface="+mj-lt"/>
              </a:rPr>
            </a:br>
            <a:br>
              <a:rPr lang="en-CA" dirty="0">
                <a:latin typeface="+mj-lt"/>
              </a:rPr>
            </a:br>
            <a:r>
              <a:rPr lang="en-CA" dirty="0">
                <a:latin typeface="+mj-lt"/>
              </a:rPr>
              <a:t>Nivedita   W0826550 </a:t>
            </a:r>
            <a:br>
              <a:rPr lang="en-CA" dirty="0">
                <a:latin typeface="+mj-lt"/>
              </a:rPr>
            </a:br>
            <a:r>
              <a:rPr lang="en-CA" dirty="0">
                <a:latin typeface="+mj-lt"/>
              </a:rPr>
              <a:t>Manish     W0836754 </a:t>
            </a:r>
            <a:br>
              <a:rPr lang="en-CA" dirty="0">
                <a:latin typeface="+mj-lt"/>
              </a:rPr>
            </a:br>
            <a:r>
              <a:rPr lang="en-CA" dirty="0">
                <a:latin typeface="+mj-lt"/>
              </a:rPr>
              <a:t>Nandeep  W0836669 </a:t>
            </a:r>
            <a:br>
              <a:rPr lang="en-CA" dirty="0">
                <a:latin typeface="+mj-lt"/>
              </a:rPr>
            </a:br>
            <a:r>
              <a:rPr lang="en-CA" dirty="0">
                <a:latin typeface="+mj-lt"/>
              </a:rPr>
              <a:t>Neha        W0836775 </a:t>
            </a:r>
            <a:br>
              <a:rPr lang="en-CA" dirty="0">
                <a:latin typeface="+mj-lt"/>
              </a:rPr>
            </a:br>
            <a:r>
              <a:rPr lang="en-CA" dirty="0">
                <a:latin typeface="+mj-lt"/>
              </a:rPr>
              <a:t>Sahil        W0837719</a:t>
            </a:r>
            <a:endParaRPr lang="en-US" dirty="0">
              <a:latin typeface="+mj-lt"/>
            </a:endParaRPr>
          </a:p>
        </p:txBody>
      </p:sp>
      <p:sp>
        <p:nvSpPr>
          <p:cNvPr id="18" name="Slide Number Placeholder 3">
            <a:extLst>
              <a:ext uri="{FF2B5EF4-FFF2-40B4-BE49-F238E27FC236}">
                <a16:creationId xmlns:a16="http://schemas.microsoft.com/office/drawing/2014/main" id="{183DE371-A815-7B23-DE44-59B07C287C60}"/>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a:t>
            </a:fld>
            <a:endParaRPr lang="en-US"/>
          </a:p>
        </p:txBody>
      </p:sp>
      <p:sp>
        <p:nvSpPr>
          <p:cNvPr id="20" name="Footer Placeholder 4">
            <a:extLst>
              <a:ext uri="{FF2B5EF4-FFF2-40B4-BE49-F238E27FC236}">
                <a16:creationId xmlns:a16="http://schemas.microsoft.com/office/drawing/2014/main" id="{7BDD5A83-5AE1-C875-A46D-D7CE48373BD3}"/>
              </a:ext>
            </a:extLst>
          </p:cNvPr>
          <p:cNvSpPr>
            <a:spLocks noGrp="1"/>
          </p:cNvSpPr>
          <p:nvPr>
            <p:ph type="ftr" sz="quarter" idx="12"/>
          </p:nvPr>
        </p:nvSpPr>
        <p:spPr>
          <a:xfrm rot="16200000">
            <a:off x="-242952" y="1451496"/>
            <a:ext cx="1784352" cy="189457"/>
          </a:xfrm>
        </p:spPr>
        <p:txBody>
          <a:bodyPr/>
          <a:lstStyle/>
          <a:p>
            <a:pPr>
              <a:spcAft>
                <a:spcPts val="600"/>
              </a:spcAft>
            </a:pPr>
            <a:r>
              <a:rPr lang="en-US" dirty="0">
                <a:solidFill>
                  <a:schemeClr val="accent1">
                    <a:lumMod val="50000"/>
                  </a:schemeClr>
                </a:solidFill>
              </a:rPr>
              <a:t>CAR ACCIDENT DATA</a:t>
            </a:r>
          </a:p>
        </p:txBody>
      </p:sp>
      <p:pic>
        <p:nvPicPr>
          <p:cNvPr id="12" name="Picture Placeholder 11" descr="A cartoon of a car crash&#10;&#10;Description automatically generated">
            <a:extLst>
              <a:ext uri="{FF2B5EF4-FFF2-40B4-BE49-F238E27FC236}">
                <a16:creationId xmlns:a16="http://schemas.microsoft.com/office/drawing/2014/main" id="{EB78CFD7-CCDB-E39A-AB58-B3472DD175F0}"/>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9691" r="34560" b="3"/>
          <a:stretch/>
        </p:blipFill>
        <p:spPr>
          <a:xfrm>
            <a:off x="1298448" y="1828800"/>
            <a:ext cx="3200400" cy="3200400"/>
          </a:xfrm>
          <a:noFill/>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6862-FEA6-8C22-AFDB-02265362FE86}"/>
              </a:ext>
            </a:extLst>
          </p:cNvPr>
          <p:cNvSpPr>
            <a:spLocks noGrp="1"/>
          </p:cNvSpPr>
          <p:nvPr>
            <p:ph type="title"/>
          </p:nvPr>
        </p:nvSpPr>
        <p:spPr>
          <a:xfrm>
            <a:off x="1188720" y="301752"/>
            <a:ext cx="9829800" cy="914400"/>
          </a:xfrm>
        </p:spPr>
        <p:txBody>
          <a:bodyPr/>
          <a:lstStyle/>
          <a:p>
            <a:r>
              <a:rPr lang="en-CA" sz="2000" b="1" kern="100" dirty="0">
                <a:effectLst/>
                <a:ea typeface="Aptos" panose="020B0004020202020204" pitchFamily="34" charset="0"/>
                <a:cs typeface="Times New Roman" panose="02020603050405020304" pitchFamily="18" charset="0"/>
              </a:rPr>
              <a:t>Line and Dot Chart</a:t>
            </a:r>
            <a:br>
              <a:rPr lang="en-CA" sz="2000" b="1" kern="100" dirty="0">
                <a:effectLst/>
                <a:ea typeface="Aptos" panose="020B0004020202020204" pitchFamily="34" charset="0"/>
                <a:cs typeface="Times New Roman" panose="02020603050405020304" pitchFamily="18" charset="0"/>
              </a:rPr>
            </a:br>
            <a:br>
              <a:rPr lang="en-CA" sz="2000" b="1" kern="100" dirty="0">
                <a:effectLst/>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Trends in Accident Frequency and Casualty Counts by Month and Day of the Week</a:t>
            </a:r>
            <a:br>
              <a:rPr lang="en-CA" sz="2000" kern="100" dirty="0">
                <a:effectLst/>
                <a:ea typeface="Aptos" panose="020B0004020202020204" pitchFamily="34" charset="0"/>
                <a:cs typeface="Times New Roman" panose="02020603050405020304" pitchFamily="18" charset="0"/>
              </a:rPr>
            </a:br>
            <a:br>
              <a:rPr lang="en-CA" sz="2000" dirty="0"/>
            </a:br>
            <a:endParaRPr lang="en-CA" sz="2000" dirty="0"/>
          </a:p>
        </p:txBody>
      </p:sp>
      <p:sp>
        <p:nvSpPr>
          <p:cNvPr id="3" name="Content Placeholder 2">
            <a:extLst>
              <a:ext uri="{FF2B5EF4-FFF2-40B4-BE49-F238E27FC236}">
                <a16:creationId xmlns:a16="http://schemas.microsoft.com/office/drawing/2014/main" id="{47DAA4F4-8DA9-5432-B3AD-FC6A0FC2FD56}"/>
              </a:ext>
            </a:extLst>
          </p:cNvPr>
          <p:cNvSpPr>
            <a:spLocks noGrp="1"/>
          </p:cNvSpPr>
          <p:nvPr>
            <p:ph idx="1"/>
          </p:nvPr>
        </p:nvSpPr>
        <p:spPr>
          <a:xfrm>
            <a:off x="873116" y="1667257"/>
            <a:ext cx="4630217" cy="4166276"/>
          </a:xfrm>
        </p:spPr>
        <p:txBody>
          <a:bodyPr/>
          <a:lstStyle/>
          <a:p>
            <a:pPr marL="342900" indent="-342900" algn="just">
              <a:lnSpc>
                <a:spcPct val="150000"/>
              </a:lnSpc>
              <a:buFont typeface="+mj-lt"/>
              <a:buAutoNum type="arabicPeriod"/>
            </a:pPr>
            <a:r>
              <a:rPr lang="en-CA" sz="1800" dirty="0">
                <a:solidFill>
                  <a:schemeClr val="tx1">
                    <a:lumMod val="75000"/>
                    <a:lumOff val="25000"/>
                  </a:schemeClr>
                </a:solidFill>
                <a:latin typeface="+mj-lt"/>
              </a:rPr>
              <a:t>Each point on the line plot represents the average number of accidents for a specific month, while each dot represents the total number of casualties for a specific day of the week. </a:t>
            </a:r>
          </a:p>
          <a:p>
            <a:pPr marL="342900" indent="-342900" algn="just">
              <a:lnSpc>
                <a:spcPct val="150000"/>
              </a:lnSpc>
              <a:buFont typeface="+mj-lt"/>
              <a:buAutoNum type="arabicPeriod"/>
            </a:pPr>
            <a:r>
              <a:rPr lang="en-CA" sz="1800" dirty="0">
                <a:solidFill>
                  <a:schemeClr val="tx1">
                    <a:lumMod val="75000"/>
                    <a:lumOff val="25000"/>
                  </a:schemeClr>
                </a:solidFill>
                <a:latin typeface="+mj-lt"/>
              </a:rPr>
              <a:t>By overlaying these plots and using color encoding for months and weekdays, We can analyze temporal patterns in accident occurrence and casualty counts, identifying any recurring trends or fluctuations.</a:t>
            </a:r>
          </a:p>
          <a:p>
            <a:endParaRPr lang="en-CA" dirty="0"/>
          </a:p>
        </p:txBody>
      </p:sp>
      <p:sp>
        <p:nvSpPr>
          <p:cNvPr id="4" name="Slide Number Placeholder 3">
            <a:extLst>
              <a:ext uri="{FF2B5EF4-FFF2-40B4-BE49-F238E27FC236}">
                <a16:creationId xmlns:a16="http://schemas.microsoft.com/office/drawing/2014/main" id="{3DF54962-DD57-EEFD-4A69-295C9444A894}"/>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C68588DC-BFA2-D884-93DB-94815BBC6E59}"/>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7" name="Picture 6" descr="A screenshot of a computer">
            <a:extLst>
              <a:ext uri="{FF2B5EF4-FFF2-40B4-BE49-F238E27FC236}">
                <a16:creationId xmlns:a16="http://schemas.microsoft.com/office/drawing/2014/main" id="{D017FAD3-414D-6DDA-9520-AADD3B611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800" y="1744133"/>
            <a:ext cx="6134738" cy="4520142"/>
          </a:xfrm>
          <a:prstGeom prst="rect">
            <a:avLst/>
          </a:prstGeom>
          <a:ln>
            <a:solidFill>
              <a:schemeClr val="accent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6253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B8E3-2440-52F8-7886-955F6DF050D9}"/>
              </a:ext>
            </a:extLst>
          </p:cNvPr>
          <p:cNvSpPr>
            <a:spLocks noGrp="1"/>
          </p:cNvSpPr>
          <p:nvPr>
            <p:ph type="title"/>
          </p:nvPr>
        </p:nvSpPr>
        <p:spPr>
          <a:xfrm>
            <a:off x="1181100" y="196848"/>
            <a:ext cx="9829800" cy="914400"/>
          </a:xfrm>
        </p:spPr>
        <p:txBody>
          <a:bodyPr/>
          <a:lstStyle/>
          <a:p>
            <a:r>
              <a:rPr lang="en-CA" sz="2000" b="1" kern="100" dirty="0">
                <a:effectLst/>
                <a:ea typeface="Aptos" panose="020B0004020202020204" pitchFamily="34" charset="0"/>
                <a:cs typeface="Times New Roman" panose="02020603050405020304" pitchFamily="18" charset="0"/>
              </a:rPr>
              <a:t>Line Chart</a:t>
            </a:r>
            <a:br>
              <a:rPr lang="en-CA" sz="2000" b="1" kern="100" dirty="0">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 </a:t>
            </a:r>
            <a:br>
              <a:rPr lang="en-CA" sz="2000" b="1" kern="100" dirty="0">
                <a:effectLst/>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Hourly Trends in Accident Frequency by Day of the Week</a:t>
            </a:r>
            <a:br>
              <a:rPr lang="en-CA" sz="2000" kern="100" dirty="0">
                <a:effectLst/>
                <a:ea typeface="Aptos" panose="020B0004020202020204" pitchFamily="34" charset="0"/>
                <a:cs typeface="Times New Roman" panose="02020603050405020304" pitchFamily="18" charset="0"/>
              </a:rPr>
            </a:br>
            <a:endParaRPr lang="en-CA" sz="2000" dirty="0"/>
          </a:p>
        </p:txBody>
      </p:sp>
      <p:sp>
        <p:nvSpPr>
          <p:cNvPr id="4" name="Slide Number Placeholder 3">
            <a:extLst>
              <a:ext uri="{FF2B5EF4-FFF2-40B4-BE49-F238E27FC236}">
                <a16:creationId xmlns:a16="http://schemas.microsoft.com/office/drawing/2014/main" id="{D17FD9CE-9EC9-B073-F9FC-15BC99BC4E78}"/>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0F8A2493-FDCA-8204-3835-C589BEA013C7}"/>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Content Placeholder 5" descr="A screenshot of a computer&#10;&#10;Description automatically generated">
            <a:extLst>
              <a:ext uri="{FF2B5EF4-FFF2-40B4-BE49-F238E27FC236}">
                <a16:creationId xmlns:a16="http://schemas.microsoft.com/office/drawing/2014/main" id="{4A81EFA2-BD2D-2A72-F41C-09DD5BA38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021" y="1392061"/>
            <a:ext cx="7493000" cy="3306373"/>
          </a:xfrm>
          <a:prstGeom prst="rect">
            <a:avLst/>
          </a:prstGeom>
          <a:ln>
            <a:solidFill>
              <a:schemeClr val="accent1">
                <a:lumMod val="50000"/>
              </a:schemeClr>
            </a:solidFill>
          </a:ln>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57605816-8C31-ED3A-16C3-86B61F8C4C79}"/>
              </a:ext>
            </a:extLst>
          </p:cNvPr>
          <p:cNvSpPr txBox="1"/>
          <p:nvPr/>
        </p:nvSpPr>
        <p:spPr>
          <a:xfrm>
            <a:off x="973667" y="4698434"/>
            <a:ext cx="10797709" cy="2159566"/>
          </a:xfrm>
          <a:prstGeom prst="rect">
            <a:avLst/>
          </a:prstGeom>
          <a:noFill/>
        </p:spPr>
        <p:txBody>
          <a:bodyPr wrap="square" rtlCol="0">
            <a:spAutoFit/>
          </a:bodyPr>
          <a:lstStyle/>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Each line on the chart represents a specific day of the week, with the x-axis indicating the hour of the day and the y-axis representing the average number of accidents. </a:t>
            </a:r>
          </a:p>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Color encoding is used to differentiate between different days of the week, allowing stakeholders to compare trends across weekdays and weekends.</a:t>
            </a:r>
          </a:p>
          <a:p>
            <a:endParaRPr lang="en-CA" dirty="0"/>
          </a:p>
        </p:txBody>
      </p:sp>
    </p:spTree>
    <p:extLst>
      <p:ext uri="{BB962C8B-B14F-4D97-AF65-F5344CB8AC3E}">
        <p14:creationId xmlns:p14="http://schemas.microsoft.com/office/powerpoint/2010/main" val="280873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3EAC-D570-42E0-41BA-26F5872F753F}"/>
              </a:ext>
            </a:extLst>
          </p:cNvPr>
          <p:cNvSpPr>
            <a:spLocks noGrp="1"/>
          </p:cNvSpPr>
          <p:nvPr>
            <p:ph type="title"/>
          </p:nvPr>
        </p:nvSpPr>
        <p:spPr>
          <a:xfrm>
            <a:off x="1181100" y="196848"/>
            <a:ext cx="9829800" cy="914400"/>
          </a:xfrm>
        </p:spPr>
        <p:txBody>
          <a:bodyPr/>
          <a:lstStyle/>
          <a:p>
            <a:r>
              <a:rPr lang="en-CA" sz="2000" b="1" kern="100" dirty="0">
                <a:effectLst/>
                <a:ea typeface="Aptos" panose="020B0004020202020204" pitchFamily="34" charset="0"/>
                <a:cs typeface="Times New Roman" panose="02020603050405020304" pitchFamily="18" charset="0"/>
              </a:rPr>
              <a:t>Highlighted Table</a:t>
            </a:r>
            <a:br>
              <a:rPr lang="en-CA" sz="2000" b="1" kern="100" dirty="0">
                <a:effectLst/>
                <a:ea typeface="Aptos" panose="020B0004020202020204" pitchFamily="34" charset="0"/>
                <a:cs typeface="Times New Roman" panose="02020603050405020304" pitchFamily="18" charset="0"/>
              </a:rPr>
            </a:br>
            <a:br>
              <a:rPr lang="en-CA" sz="2000" b="1" kern="100" dirty="0">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 Detailed Analysis of Accident Characteristics</a:t>
            </a:r>
            <a:br>
              <a:rPr lang="en-CA" sz="2000" kern="100" dirty="0">
                <a:effectLst/>
                <a:ea typeface="Aptos" panose="020B0004020202020204" pitchFamily="34" charset="0"/>
                <a:cs typeface="Times New Roman" panose="02020603050405020304" pitchFamily="18" charset="0"/>
              </a:rPr>
            </a:br>
            <a:br>
              <a:rPr lang="en-CA" sz="2000" dirty="0"/>
            </a:br>
            <a:endParaRPr lang="en-CA" sz="2000" dirty="0"/>
          </a:p>
        </p:txBody>
      </p:sp>
      <p:sp>
        <p:nvSpPr>
          <p:cNvPr id="4" name="Slide Number Placeholder 3">
            <a:extLst>
              <a:ext uri="{FF2B5EF4-FFF2-40B4-BE49-F238E27FC236}">
                <a16:creationId xmlns:a16="http://schemas.microsoft.com/office/drawing/2014/main" id="{4DD1B7D8-11DD-1C69-4614-928B5AE093E5}"/>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0345CDC0-0477-D0E8-EA18-4EB8386FD663}"/>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Content Placeholder 5" descr="A screenshot of a computer&#10;&#10;Description automatically generated">
            <a:extLst>
              <a:ext uri="{FF2B5EF4-FFF2-40B4-BE49-F238E27FC236}">
                <a16:creationId xmlns:a16="http://schemas.microsoft.com/office/drawing/2014/main" id="{9E98BC8A-C395-C933-49E0-86F05DEC5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867" y="1313234"/>
            <a:ext cx="5117469" cy="4980562"/>
          </a:xfrm>
          <a:prstGeom prst="rect">
            <a:avLst/>
          </a:prstGeom>
          <a:ln>
            <a:solidFill>
              <a:schemeClr val="accent1">
                <a:lumMod val="50000"/>
              </a:schemeClr>
            </a:solidFill>
          </a:ln>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ACDE2CA8-E2B8-2D84-E81C-846DE6A857A8}"/>
              </a:ext>
            </a:extLst>
          </p:cNvPr>
          <p:cNvSpPr txBox="1"/>
          <p:nvPr/>
        </p:nvSpPr>
        <p:spPr>
          <a:xfrm>
            <a:off x="6375400" y="1313234"/>
            <a:ext cx="5395976" cy="4237057"/>
          </a:xfrm>
          <a:prstGeom prst="rect">
            <a:avLst/>
          </a:prstGeom>
          <a:noFill/>
        </p:spPr>
        <p:txBody>
          <a:bodyPr wrap="square" rtlCol="0">
            <a:spAutoFit/>
          </a:bodyPr>
          <a:lstStyle/>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Each cell in the table represents a unique combination of parameters, with the color indicating the number of accidents recorded under that specific condition. </a:t>
            </a:r>
          </a:p>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By filtering the table to show the highest number of accidents, stakeholders can identify the most prevalent accident scenarios and explore additional factors contributing to these incidents.</a:t>
            </a:r>
          </a:p>
          <a:p>
            <a:endParaRPr lang="en-CA" dirty="0"/>
          </a:p>
        </p:txBody>
      </p:sp>
    </p:spTree>
    <p:extLst>
      <p:ext uri="{BB962C8B-B14F-4D97-AF65-F5344CB8AC3E}">
        <p14:creationId xmlns:p14="http://schemas.microsoft.com/office/powerpoint/2010/main" val="108683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7797F-2E5C-A632-97EF-7E10243FD978}"/>
              </a:ext>
            </a:extLst>
          </p:cNvPr>
          <p:cNvSpPr>
            <a:spLocks noGrp="1"/>
          </p:cNvSpPr>
          <p:nvPr>
            <p:ph idx="1"/>
          </p:nvPr>
        </p:nvSpPr>
        <p:spPr>
          <a:xfrm>
            <a:off x="1181101" y="237068"/>
            <a:ext cx="9829800" cy="1634066"/>
          </a:xfrm>
        </p:spPr>
        <p:txBody>
          <a:bodyPr/>
          <a:lstStyle/>
          <a:p>
            <a:pPr marL="0" indent="0" algn="ctr">
              <a:spcBef>
                <a:spcPct val="0"/>
              </a:spcBef>
              <a:spcAft>
                <a:spcPts val="800"/>
              </a:spcAft>
              <a:buNone/>
            </a:pPr>
            <a:r>
              <a:rPr lang="en-CA" b="1" cap="all" spc="300" dirty="0">
                <a:latin typeface="+mj-lt"/>
                <a:ea typeface="+mj-ea"/>
                <a:cs typeface="Posterama" panose="020B0504020200020000" pitchFamily="34" charset="0"/>
              </a:rPr>
              <a:t>DASHBOARD 2</a:t>
            </a:r>
          </a:p>
          <a:p>
            <a:pPr algn="just">
              <a:spcAft>
                <a:spcPts val="800"/>
              </a:spcAft>
            </a:pPr>
            <a:r>
              <a:rPr lang="en-CA" sz="1600" b="1" kern="100" dirty="0">
                <a:effectLst/>
                <a:latin typeface="+mj-lt"/>
                <a:ea typeface="Aptos" panose="020B0004020202020204" pitchFamily="34" charset="0"/>
                <a:cs typeface="Times New Roman" panose="02020603050405020304" pitchFamily="18" charset="0"/>
              </a:rPr>
              <a:t>Overview:</a:t>
            </a:r>
            <a:r>
              <a:rPr lang="en-CA" sz="1600" kern="100" dirty="0">
                <a:effectLst/>
                <a:latin typeface="+mj-lt"/>
                <a:ea typeface="Aptos" panose="020B0004020202020204" pitchFamily="34" charset="0"/>
                <a:cs typeface="Times New Roman" panose="02020603050405020304" pitchFamily="18" charset="0"/>
              </a:rPr>
              <a:t> It allowing users to explore specific combinations of junction detail, day of the week, lighting condition, and vehicle type. The table facilitates granular exploration of accident scenarios, aiding in the identification of common patterns and risk factors.</a:t>
            </a:r>
          </a:p>
          <a:p>
            <a:pPr algn="just">
              <a:spcAft>
                <a:spcPts val="800"/>
              </a:spcAft>
            </a:pPr>
            <a:r>
              <a:rPr lang="en-CA" sz="1600" b="1" kern="100" dirty="0">
                <a:effectLst/>
                <a:latin typeface="+mj-lt"/>
                <a:ea typeface="Aptos" panose="020B0004020202020204" pitchFamily="34" charset="0"/>
                <a:cs typeface="Times New Roman" panose="02020603050405020304" pitchFamily="18" charset="0"/>
              </a:rPr>
              <a:t>Insights from Highlighted Table:</a:t>
            </a:r>
            <a:r>
              <a:rPr lang="en-CA" sz="1600" kern="100" dirty="0">
                <a:effectLst/>
                <a:latin typeface="+mj-lt"/>
                <a:ea typeface="Aptos" panose="020B0004020202020204" pitchFamily="34" charset="0"/>
                <a:cs typeface="Times New Roman" panose="02020603050405020304" pitchFamily="18" charset="0"/>
              </a:rPr>
              <a:t> The highlighted table enables stakeholders to identify prevalent accident scenarios, such as junction types associated with high accident rates on specific days of the week or under lighting conditions. </a:t>
            </a:r>
          </a:p>
          <a:p>
            <a:pPr marL="0" indent="0">
              <a:buNone/>
            </a:pPr>
            <a:endParaRPr lang="en-CA" sz="1200" dirty="0"/>
          </a:p>
        </p:txBody>
      </p:sp>
      <p:sp>
        <p:nvSpPr>
          <p:cNvPr id="4" name="Slide Number Placeholder 3">
            <a:extLst>
              <a:ext uri="{FF2B5EF4-FFF2-40B4-BE49-F238E27FC236}">
                <a16:creationId xmlns:a16="http://schemas.microsoft.com/office/drawing/2014/main" id="{2F501FFA-2527-0A32-7016-F05DEF2199E0}"/>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194A829F-FAF3-9C84-0A9F-27F1D74AEBDF}"/>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Picture 5" descr="A screenshot of a computer">
            <a:extLst>
              <a:ext uri="{FF2B5EF4-FFF2-40B4-BE49-F238E27FC236}">
                <a16:creationId xmlns:a16="http://schemas.microsoft.com/office/drawing/2014/main" id="{246894DD-12FC-2ABC-4855-390CDCDBD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066" y="2438401"/>
            <a:ext cx="8407401" cy="4182531"/>
          </a:xfrm>
          <a:prstGeom prst="rect">
            <a:avLst/>
          </a:prstGeom>
          <a:effectLst>
            <a:glow rad="63500">
              <a:schemeClr val="accent1">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39189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5A37-5073-508D-076D-E6ECDFB6E358}"/>
              </a:ext>
            </a:extLst>
          </p:cNvPr>
          <p:cNvSpPr>
            <a:spLocks noGrp="1"/>
          </p:cNvSpPr>
          <p:nvPr>
            <p:ph type="title"/>
          </p:nvPr>
        </p:nvSpPr>
        <p:spPr>
          <a:xfrm>
            <a:off x="1188720" y="609600"/>
            <a:ext cx="9829800" cy="482600"/>
          </a:xfrm>
        </p:spPr>
        <p:txBody>
          <a:bodyPr/>
          <a:lstStyle/>
          <a:p>
            <a:r>
              <a:rPr lang="en-US" sz="2800" b="1" dirty="0">
                <a:solidFill>
                  <a:schemeClr val="tx1">
                    <a:lumMod val="75000"/>
                    <a:lumOff val="25000"/>
                  </a:schemeClr>
                </a:solidFill>
                <a:latin typeface="+mj-lt"/>
              </a:rPr>
              <a:t>Limitations of Dashboard 2:</a:t>
            </a:r>
            <a:endParaRPr lang="en-CA" sz="2800" b="1" dirty="0"/>
          </a:p>
        </p:txBody>
      </p:sp>
      <p:sp>
        <p:nvSpPr>
          <p:cNvPr id="3" name="Content Placeholder 2">
            <a:extLst>
              <a:ext uri="{FF2B5EF4-FFF2-40B4-BE49-F238E27FC236}">
                <a16:creationId xmlns:a16="http://schemas.microsoft.com/office/drawing/2014/main" id="{116C7F81-549C-BE7B-B98C-F28E97D3689F}"/>
              </a:ext>
            </a:extLst>
          </p:cNvPr>
          <p:cNvSpPr>
            <a:spLocks noGrp="1"/>
          </p:cNvSpPr>
          <p:nvPr>
            <p:ph idx="1"/>
          </p:nvPr>
        </p:nvSpPr>
        <p:spPr/>
        <p:txBody>
          <a:bodyPr/>
          <a:lstStyle/>
          <a:p>
            <a:pPr marL="342900" indent="-342900" algn="just">
              <a:lnSpc>
                <a:spcPct val="150000"/>
              </a:lnSpc>
              <a:buFont typeface="+mj-lt"/>
              <a:buAutoNum type="arabicPeriod"/>
            </a:pPr>
            <a:r>
              <a:rPr lang="en-US" sz="1800" dirty="0">
                <a:solidFill>
                  <a:schemeClr val="tx1">
                    <a:lumMod val="75000"/>
                    <a:lumOff val="25000"/>
                  </a:schemeClr>
                </a:solidFill>
                <a:latin typeface="+mj-lt"/>
              </a:rPr>
              <a:t>Dashboard Two offers valuable insights into temporal patterns and spatial distributions of road traffic accidents, yet it has its limitations. </a:t>
            </a:r>
          </a:p>
          <a:p>
            <a:pPr marL="342900" indent="-342900" algn="just">
              <a:lnSpc>
                <a:spcPct val="150000"/>
              </a:lnSpc>
              <a:buFont typeface="+mj-lt"/>
              <a:buAutoNum type="arabicPeriod"/>
            </a:pPr>
            <a:r>
              <a:rPr lang="en-US" sz="1800" dirty="0">
                <a:solidFill>
                  <a:schemeClr val="tx1">
                    <a:lumMod val="75000"/>
                    <a:lumOff val="25000"/>
                  </a:schemeClr>
                </a:solidFill>
                <a:latin typeface="+mj-lt"/>
              </a:rPr>
              <a:t>Firstly, the analysis is constrained by the availability and quality of data, particularly regarding accident location accuracy and completeness. </a:t>
            </a:r>
          </a:p>
          <a:p>
            <a:pPr marL="342900" indent="-342900" algn="just">
              <a:lnSpc>
                <a:spcPct val="150000"/>
              </a:lnSpc>
              <a:buFont typeface="+mj-lt"/>
              <a:buAutoNum type="arabicPeriod"/>
            </a:pPr>
            <a:r>
              <a:rPr lang="en-US" sz="1800" dirty="0">
                <a:solidFill>
                  <a:schemeClr val="tx1">
                    <a:lumMod val="75000"/>
                    <a:lumOff val="25000"/>
                  </a:schemeClr>
                </a:solidFill>
                <a:latin typeface="+mj-lt"/>
              </a:rPr>
              <a:t>Inaccurate or incomplete location data could compromise the reliability of spatial analyses and hotspot identification.</a:t>
            </a:r>
          </a:p>
          <a:p>
            <a:pPr marL="342900" indent="-342900" algn="just">
              <a:lnSpc>
                <a:spcPct val="150000"/>
              </a:lnSpc>
              <a:buFont typeface="+mj-lt"/>
              <a:buAutoNum type="arabicPeriod"/>
            </a:pPr>
            <a:r>
              <a:rPr lang="en-US" sz="1800" dirty="0">
                <a:solidFill>
                  <a:schemeClr val="tx1">
                    <a:lumMod val="75000"/>
                    <a:lumOff val="25000"/>
                  </a:schemeClr>
                </a:solidFill>
                <a:latin typeface="+mj-lt"/>
              </a:rPr>
              <a:t>Secondly, the dashboard primarily focuses on visualizing temporal trends and spatial distributions, overlooking other potential factors contributing to accidents, such as road conditions, driver behavior, or vehicle characteristics. </a:t>
            </a:r>
            <a:endParaRPr lang="en-CA" sz="1800" dirty="0">
              <a:solidFill>
                <a:schemeClr val="tx1">
                  <a:lumMod val="75000"/>
                  <a:lumOff val="25000"/>
                </a:schemeClr>
              </a:solidFill>
              <a:latin typeface="+mj-lt"/>
            </a:endParaRPr>
          </a:p>
        </p:txBody>
      </p:sp>
      <p:sp>
        <p:nvSpPr>
          <p:cNvPr id="4" name="Slide Number Placeholder 3">
            <a:extLst>
              <a:ext uri="{FF2B5EF4-FFF2-40B4-BE49-F238E27FC236}">
                <a16:creationId xmlns:a16="http://schemas.microsoft.com/office/drawing/2014/main" id="{BEB609ED-7A9F-6717-C0C7-F154AC5FE1B3}"/>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D79FADF2-0691-EF1E-9F77-447AC3EC8EAD}"/>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Tree>
    <p:extLst>
      <p:ext uri="{BB962C8B-B14F-4D97-AF65-F5344CB8AC3E}">
        <p14:creationId xmlns:p14="http://schemas.microsoft.com/office/powerpoint/2010/main" val="37725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807720" y="4928616"/>
            <a:ext cx="4651248" cy="914400"/>
          </a:xfrm>
        </p:spPr>
        <p:txBody>
          <a:bodyPr/>
          <a:lstStyle/>
          <a:p>
            <a:r>
              <a:rPr lang="en-US" dirty="0"/>
              <a:t>Conclusion</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15</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125759" y="331554"/>
            <a:ext cx="4642908" cy="2641473"/>
          </a:xfrm>
        </p:spPr>
        <p:txBody>
          <a:bodyPr/>
          <a:lstStyle/>
          <a:p>
            <a:r>
              <a:rPr lang="en-US" sz="2400" b="1" dirty="0">
                <a:solidFill>
                  <a:srgbClr val="C00000"/>
                </a:solidFill>
                <a:latin typeface="+mj-lt"/>
              </a:rPr>
              <a:t>From the dashboard 1, </a:t>
            </a:r>
          </a:p>
          <a:p>
            <a:pPr algn="just"/>
            <a:r>
              <a:rPr lang="en-US" sz="1600" dirty="0">
                <a:latin typeface="+mj-lt"/>
              </a:rPr>
              <a:t>It is evident that Westminster local authority experiences the highest number of accidents, totaling 1031, with casualties numbering at 1160. </a:t>
            </a:r>
          </a:p>
          <a:p>
            <a:pPr algn="just"/>
            <a:r>
              <a:rPr lang="en-US" sz="1600" dirty="0">
                <a:latin typeface="+mj-lt"/>
              </a:rPr>
              <a:t>These incidents predominantly occur on single carriageways with a speed limit of 20 mph. </a:t>
            </a:r>
          </a:p>
          <a:p>
            <a:pPr algn="just"/>
            <a:r>
              <a:rPr lang="en-US" sz="1600" dirty="0">
                <a:latin typeface="+mj-lt"/>
              </a:rPr>
              <a:t>Additionally, the data highlights the need for targeted interventions in Westminster to address road safety concerns and reduce accident rates.</a:t>
            </a:r>
            <a:br>
              <a:rPr lang="en-US" dirty="0">
                <a:effectLst/>
              </a:rPr>
            </a:br>
            <a:endParaRPr lang="en-US" dirty="0"/>
          </a:p>
          <a:p>
            <a:r>
              <a:rPr lang="en-US" sz="2000" b="1" dirty="0">
                <a:solidFill>
                  <a:srgbClr val="C00000"/>
                </a:solidFill>
                <a:latin typeface="+mj-lt"/>
              </a:rPr>
              <a:t>From the dashboard 2, </a:t>
            </a:r>
          </a:p>
          <a:p>
            <a:pPr algn="just"/>
            <a:r>
              <a:rPr lang="en-US" sz="1600" dirty="0">
                <a:latin typeface="+mj-lt"/>
              </a:rPr>
              <a:t>The highest number of accidents occurs on Tuesday, Wednesday, and Thursday evenings, particularly between 5 to 6 pm. </a:t>
            </a:r>
          </a:p>
          <a:p>
            <a:pPr algn="just"/>
            <a:r>
              <a:rPr lang="en-US" sz="1600" dirty="0">
                <a:latin typeface="+mj-lt"/>
              </a:rPr>
              <a:t>These incidents predominantly happen in daylight conditions involving cars, and the road junctions involved are primarily observed as T or staggered junctions. </a:t>
            </a:r>
          </a:p>
          <a:p>
            <a:pPr algn="just"/>
            <a:r>
              <a:rPr lang="en-US" sz="1600" dirty="0">
                <a:latin typeface="+mj-lt"/>
              </a:rPr>
              <a:t>This insight underscores the importance of targeted safety measures during peak traffic hours </a:t>
            </a:r>
            <a:r>
              <a:rPr lang="en-US" sz="1600" dirty="0" err="1">
                <a:latin typeface="+mj-lt"/>
              </a:rPr>
              <a:t>hours</a:t>
            </a:r>
            <a:r>
              <a:rPr lang="en-US" sz="1600" dirty="0">
                <a:latin typeface="+mj-lt"/>
              </a:rPr>
              <a:t>.</a:t>
            </a:r>
          </a:p>
        </p:txBody>
      </p:sp>
      <p:pic>
        <p:nvPicPr>
          <p:cNvPr id="24" name="Picture Placeholder 23" descr="A graph of a number of red and blue colored lines&#10;&#10;Description automatically generated">
            <a:extLst>
              <a:ext uri="{FF2B5EF4-FFF2-40B4-BE49-F238E27FC236}">
                <a16:creationId xmlns:a16="http://schemas.microsoft.com/office/drawing/2014/main" id="{E231A861-A47B-0087-284D-34C100B80A22}"/>
              </a:ext>
            </a:extLst>
          </p:cNvPr>
          <p:cNvPicPr>
            <a:picLocks noGrp="1" noChangeAspect="1"/>
          </p:cNvPicPr>
          <p:nvPr>
            <p:ph type="pic" sz="quarter" idx="17"/>
          </p:nvPr>
        </p:nvPicPr>
        <p:blipFill>
          <a:blip r:embed="rId3">
            <a:extLst>
              <a:ext uri="{837473B0-CC2E-450A-ABE3-18F120FF3D39}">
                <a1611:picAttrSrcUrl xmlns:a1611="http://schemas.microsoft.com/office/drawing/2016/11/main" r:id="rId4"/>
              </a:ext>
            </a:extLst>
          </a:blip>
          <a:srcRect/>
          <a:stretch>
            <a:fillRect/>
          </a:stretch>
        </p:blipFill>
        <p:spPr>
          <a:xfrm>
            <a:off x="5999692" y="246888"/>
            <a:ext cx="914400" cy="914400"/>
          </a:xfrm>
        </p:spPr>
      </p:pic>
      <p:pic>
        <p:nvPicPr>
          <p:cNvPr id="26" name="Picture Placeholder 23" descr="A graph of a number of red and blue colored lines&#10;&#10;Description automatically generated">
            <a:extLst>
              <a:ext uri="{FF2B5EF4-FFF2-40B4-BE49-F238E27FC236}">
                <a16:creationId xmlns:a16="http://schemas.microsoft.com/office/drawing/2014/main" id="{36A39061-733B-88BA-9707-2D8FB545EFE5}"/>
              </a:ext>
            </a:extLst>
          </p:cNvPr>
          <p:cNvPicPr>
            <a:picLocks noGrp="1" noChangeAspect="1"/>
          </p:cNvPicPr>
          <p:nvPr>
            <p:ph type="pic" sz="quarter" idx="19"/>
          </p:nvPr>
        </p:nvPicPr>
        <p:blipFill>
          <a:blip r:embed="rId3">
            <a:extLst>
              <a:ext uri="{837473B0-CC2E-450A-ABE3-18F120FF3D39}">
                <a1611:picAttrSrcUrl xmlns:a1611="http://schemas.microsoft.com/office/drawing/2016/11/main" r:id="rId4"/>
              </a:ext>
            </a:extLst>
          </a:blip>
          <a:srcRect/>
          <a:stretch>
            <a:fillRect/>
          </a:stretch>
        </p:blipFill>
        <p:spPr>
          <a:xfrm>
            <a:off x="6013451" y="3429000"/>
            <a:ext cx="914400" cy="914400"/>
          </a:xfrm>
        </p:spPr>
      </p:pic>
    </p:spTree>
    <p:extLst>
      <p:ext uri="{BB962C8B-B14F-4D97-AF65-F5344CB8AC3E}">
        <p14:creationId xmlns:p14="http://schemas.microsoft.com/office/powerpoint/2010/main" val="39437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4E25-7DBF-ADE8-C22B-B342F0C7A18E}"/>
              </a:ext>
            </a:extLst>
          </p:cNvPr>
          <p:cNvSpPr>
            <a:spLocks noGrp="1"/>
          </p:cNvSpPr>
          <p:nvPr>
            <p:ph type="title"/>
          </p:nvPr>
        </p:nvSpPr>
        <p:spPr>
          <a:xfrm>
            <a:off x="1188720" y="196848"/>
            <a:ext cx="9829800" cy="562104"/>
          </a:xfrm>
        </p:spPr>
        <p:txBody>
          <a:bodyPr/>
          <a:lstStyle/>
          <a:p>
            <a:r>
              <a:rPr lang="en-US" sz="2800" b="1" dirty="0">
                <a:solidFill>
                  <a:schemeClr val="tx1">
                    <a:lumMod val="75000"/>
                    <a:lumOff val="25000"/>
                  </a:schemeClr>
                </a:solidFill>
              </a:rPr>
              <a:t>References</a:t>
            </a:r>
            <a:endParaRPr lang="en-CA" sz="2800" b="1"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20E6B458-2C3C-2DF0-7BE6-A9EA97BB4B1C}"/>
              </a:ext>
            </a:extLst>
          </p:cNvPr>
          <p:cNvSpPr>
            <a:spLocks noGrp="1"/>
          </p:cNvSpPr>
          <p:nvPr>
            <p:ph idx="1"/>
          </p:nvPr>
        </p:nvSpPr>
        <p:spPr>
          <a:xfrm>
            <a:off x="1188720" y="1016001"/>
            <a:ext cx="9829800" cy="5083048"/>
          </a:xfrm>
        </p:spPr>
        <p:txBody>
          <a:bodyPr/>
          <a:lstStyle/>
          <a:p>
            <a:pPr marL="342900" indent="-342900" algn="just">
              <a:lnSpc>
                <a:spcPct val="150000"/>
              </a:lnSpc>
              <a:buFont typeface="+mj-lt"/>
              <a:buAutoNum type="arabicPeriod"/>
            </a:pPr>
            <a:r>
              <a:rPr lang="en-US" sz="1400" dirty="0">
                <a:solidFill>
                  <a:schemeClr val="tx1">
                    <a:lumMod val="75000"/>
                    <a:lumOff val="25000"/>
                  </a:schemeClr>
                </a:solidFill>
                <a:latin typeface="+mj-lt"/>
              </a:rPr>
              <a:t>How To Create Data Reports That Will Skyrocket Your Business Performance, By </a:t>
            </a:r>
            <a:r>
              <a:rPr lang="en-US" sz="1400" dirty="0" err="1">
                <a:solidFill>
                  <a:schemeClr val="tx1">
                    <a:lumMod val="75000"/>
                    <a:lumOff val="25000"/>
                  </a:schemeClr>
                </a:solidFill>
                <a:latin typeface="+mj-lt"/>
              </a:rPr>
              <a:t>Bernardita</a:t>
            </a:r>
            <a:r>
              <a:rPr lang="en-US" sz="1400" dirty="0">
                <a:solidFill>
                  <a:schemeClr val="tx1">
                    <a:lumMod val="75000"/>
                    <a:lumOff val="25000"/>
                  </a:schemeClr>
                </a:solidFill>
                <a:latin typeface="+mj-lt"/>
              </a:rPr>
              <a:t> </a:t>
            </a:r>
            <a:r>
              <a:rPr lang="en-US" sz="1400" dirty="0" err="1">
                <a:solidFill>
                  <a:schemeClr val="tx1">
                    <a:lumMod val="75000"/>
                    <a:lumOff val="25000"/>
                  </a:schemeClr>
                </a:solidFill>
                <a:latin typeface="+mj-lt"/>
              </a:rPr>
              <a:t>Calzon</a:t>
            </a:r>
            <a:r>
              <a:rPr lang="en-US" sz="1400" dirty="0">
                <a:solidFill>
                  <a:schemeClr val="tx1">
                    <a:lumMod val="75000"/>
                    <a:lumOff val="25000"/>
                  </a:schemeClr>
                </a:solidFill>
                <a:latin typeface="+mj-lt"/>
              </a:rPr>
              <a:t> in Reporting, Mar 22nd 2024 (25 Dashboard Design Principles, Best Practices &amp; How </a:t>
            </a:r>
            <a:r>
              <a:rPr lang="en-US" sz="1400" dirty="0" err="1">
                <a:solidFill>
                  <a:schemeClr val="tx1">
                    <a:lumMod val="75000"/>
                    <a:lumOff val="25000"/>
                  </a:schemeClr>
                </a:solidFill>
                <a:latin typeface="+mj-lt"/>
              </a:rPr>
              <a:t>To's</a:t>
            </a:r>
            <a:r>
              <a:rPr lang="en-US" sz="1400" dirty="0">
                <a:solidFill>
                  <a:schemeClr val="tx1">
                    <a:lumMod val="75000"/>
                    <a:lumOff val="25000"/>
                  </a:schemeClr>
                </a:solidFill>
                <a:latin typeface="+mj-lt"/>
              </a:rPr>
              <a:t> (datapine.com))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Dashboard examples: The good, the bad and the ugly (Dashboard examples: The good, the bad and the ugly (matillion.com))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Best Practices for Designing Dashboards (Best Practices for Designing Dashboards | </a:t>
            </a:r>
            <a:r>
              <a:rPr lang="en-US" sz="1400" dirty="0" err="1">
                <a:solidFill>
                  <a:schemeClr val="tx1">
                    <a:lumMod val="75000"/>
                    <a:lumOff val="25000"/>
                  </a:schemeClr>
                </a:solidFill>
                <a:latin typeface="+mj-lt"/>
              </a:rPr>
              <a:t>DataCamp</a:t>
            </a:r>
            <a:r>
              <a:rPr lang="en-US" sz="1400" dirty="0">
                <a:solidFill>
                  <a:schemeClr val="tx1">
                    <a:lumMod val="75000"/>
                    <a:lumOff val="25000"/>
                  </a:schemeClr>
                </a:solidFill>
                <a:latin typeface="+mj-lt"/>
              </a:rPr>
              <a:t>)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Batt, S., </a:t>
            </a:r>
            <a:r>
              <a:rPr lang="en-US" sz="1400" dirty="0" err="1">
                <a:solidFill>
                  <a:schemeClr val="tx1">
                    <a:lumMod val="75000"/>
                    <a:lumOff val="25000"/>
                  </a:schemeClr>
                </a:solidFill>
                <a:latin typeface="+mj-lt"/>
              </a:rPr>
              <a:t>Grealis</a:t>
            </a:r>
            <a:r>
              <a:rPr lang="en-US" sz="1400" dirty="0">
                <a:solidFill>
                  <a:schemeClr val="tx1">
                    <a:lumMod val="75000"/>
                    <a:lumOff val="25000"/>
                  </a:schemeClr>
                </a:solidFill>
                <a:latin typeface="+mj-lt"/>
              </a:rPr>
              <a:t>, T., Harmon, O., &amp; </a:t>
            </a:r>
            <a:r>
              <a:rPr lang="en-US" sz="1400" dirty="0" err="1">
                <a:solidFill>
                  <a:schemeClr val="tx1">
                    <a:lumMod val="75000"/>
                    <a:lumOff val="25000"/>
                  </a:schemeClr>
                </a:solidFill>
                <a:latin typeface="+mj-lt"/>
              </a:rPr>
              <a:t>Tomolonis</a:t>
            </a:r>
            <a:r>
              <a:rPr lang="en-US" sz="1400" dirty="0">
                <a:solidFill>
                  <a:schemeClr val="tx1">
                    <a:lumMod val="75000"/>
                    <a:lumOff val="25000"/>
                  </a:schemeClr>
                </a:solidFill>
                <a:latin typeface="+mj-lt"/>
              </a:rPr>
              <a:t>, P. (2020). Learning Tableau: A data visualization tool. The Journal of Economic Education, 51(3–4), 317–328. (https://doi.org/10.1080/00220485.2020.1804503)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Analyzing Traffic Accident and Casualty Trend Using Data Visualization, By Abdullah </a:t>
            </a:r>
            <a:r>
              <a:rPr lang="en-US" sz="1400" dirty="0" err="1">
                <a:solidFill>
                  <a:schemeClr val="tx1">
                    <a:lumMod val="75000"/>
                    <a:lumOff val="25000"/>
                  </a:schemeClr>
                </a:solidFill>
                <a:latin typeface="+mj-lt"/>
              </a:rPr>
              <a:t>Sakib</a:t>
            </a:r>
            <a:r>
              <a:rPr lang="en-US" sz="1400" dirty="0">
                <a:solidFill>
                  <a:schemeClr val="tx1">
                    <a:lumMod val="75000"/>
                    <a:lumOff val="25000"/>
                  </a:schemeClr>
                </a:solidFill>
                <a:latin typeface="+mj-lt"/>
              </a:rPr>
              <a:t>, Saiful Adli Ismail, </a:t>
            </a:r>
            <a:r>
              <a:rPr lang="en-US" sz="1400" dirty="0" err="1">
                <a:solidFill>
                  <a:schemeClr val="tx1">
                    <a:lumMod val="75000"/>
                    <a:lumOff val="25000"/>
                  </a:schemeClr>
                </a:solidFill>
                <a:latin typeface="+mj-lt"/>
              </a:rPr>
              <a:t>Haslina</a:t>
            </a:r>
            <a:r>
              <a:rPr lang="en-US" sz="1400" dirty="0">
                <a:solidFill>
                  <a:schemeClr val="tx1">
                    <a:lumMod val="75000"/>
                    <a:lumOff val="25000"/>
                  </a:schemeClr>
                </a:solidFill>
                <a:latin typeface="+mj-lt"/>
              </a:rPr>
              <a:t> </a:t>
            </a:r>
            <a:r>
              <a:rPr lang="en-US" sz="1400" dirty="0" err="1">
                <a:solidFill>
                  <a:schemeClr val="tx1">
                    <a:lumMod val="75000"/>
                    <a:lumOff val="25000"/>
                  </a:schemeClr>
                </a:solidFill>
                <a:latin typeface="+mj-lt"/>
              </a:rPr>
              <a:t>Sarkan</a:t>
            </a:r>
            <a:r>
              <a:rPr lang="en-US" sz="1400" dirty="0">
                <a:solidFill>
                  <a:schemeClr val="tx1">
                    <a:lumMod val="75000"/>
                    <a:lumOff val="25000"/>
                  </a:schemeClr>
                </a:solidFill>
                <a:latin typeface="+mj-lt"/>
              </a:rPr>
              <a:t>, Azri Azmi &amp; Othman Mohd </a:t>
            </a:r>
            <a:r>
              <a:rPr lang="en-US" sz="1400" dirty="0" err="1">
                <a:solidFill>
                  <a:schemeClr val="tx1">
                    <a:lumMod val="75000"/>
                    <a:lumOff val="25000"/>
                  </a:schemeClr>
                </a:solidFill>
                <a:latin typeface="+mj-lt"/>
              </a:rPr>
              <a:t>Yusop</a:t>
            </a:r>
            <a:r>
              <a:rPr lang="en-US" sz="1400" dirty="0">
                <a:solidFill>
                  <a:schemeClr val="tx1">
                    <a:lumMod val="75000"/>
                    <a:lumOff val="25000"/>
                  </a:schemeClr>
                </a:solidFill>
                <a:latin typeface="+mj-lt"/>
              </a:rPr>
              <a:t> (Analyzing Traffic Accident and Casualty Trend Using Data Visualization | SpringerLink)</a:t>
            </a:r>
          </a:p>
          <a:p>
            <a:pPr marL="342900" indent="-342900" algn="just">
              <a:lnSpc>
                <a:spcPct val="150000"/>
              </a:lnSpc>
              <a:buFont typeface="+mj-lt"/>
              <a:buAutoNum type="arabicPeriod"/>
            </a:pPr>
            <a:r>
              <a:rPr lang="en-US" sz="1400" dirty="0">
                <a:solidFill>
                  <a:schemeClr val="tx1">
                    <a:lumMod val="75000"/>
                    <a:lumOff val="25000"/>
                  </a:schemeClr>
                </a:solidFill>
                <a:latin typeface="+mj-lt"/>
              </a:rPr>
              <a:t> Chai, C. P. (2020). The Importance of Data Cleaning: Three Visualization Examples. CHANCE, 33(1), 4–9. (https://doi.org/10.1080/09332480.2020.1726112</a:t>
            </a:r>
            <a:endParaRPr lang="en-CA" sz="1400" dirty="0">
              <a:solidFill>
                <a:schemeClr val="tx1">
                  <a:lumMod val="75000"/>
                  <a:lumOff val="25000"/>
                </a:schemeClr>
              </a:solidFill>
              <a:latin typeface="+mj-lt"/>
            </a:endParaRPr>
          </a:p>
        </p:txBody>
      </p:sp>
      <p:sp>
        <p:nvSpPr>
          <p:cNvPr id="4" name="Slide Number Placeholder 3">
            <a:extLst>
              <a:ext uri="{FF2B5EF4-FFF2-40B4-BE49-F238E27FC236}">
                <a16:creationId xmlns:a16="http://schemas.microsoft.com/office/drawing/2014/main" id="{31D82153-06EB-E13A-8C5D-66F78223D1C4}"/>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A0A78101-6457-8CDF-704E-62D22546B7FB}"/>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Tree>
    <p:extLst>
      <p:ext uri="{BB962C8B-B14F-4D97-AF65-F5344CB8AC3E}">
        <p14:creationId xmlns:p14="http://schemas.microsoft.com/office/powerpoint/2010/main" val="105372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540FA177-57B5-5EFF-E509-2BBC91C5296F}"/>
              </a:ext>
            </a:extLst>
          </p:cNvPr>
          <p:cNvSpPr>
            <a:spLocks noGrp="1"/>
          </p:cNvSpPr>
          <p:nvPr>
            <p:ph type="body" sz="quarter" idx="14"/>
          </p:nvPr>
        </p:nvSpPr>
        <p:spPr/>
        <p:txBody>
          <a:bodyPr/>
          <a:lstStyle/>
          <a:p>
            <a:r>
              <a:rPr lang="en-US" b="1" dirty="0">
                <a:solidFill>
                  <a:srgbClr val="C00000"/>
                </a:solidFill>
                <a:latin typeface="+mj-lt"/>
              </a:rPr>
              <a:t>GROUP NO 10</a:t>
            </a:r>
            <a:endParaRPr lang="en-CA" b="1" dirty="0">
              <a:solidFill>
                <a:srgbClr val="C00000"/>
              </a:solidFill>
              <a:latin typeface="+mj-lt"/>
            </a:endParaRP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0" y="386842"/>
            <a:ext cx="8348133" cy="548640"/>
          </a:xfrm>
        </p:spPr>
        <p:txBody>
          <a:bodyPr/>
          <a:lstStyle/>
          <a:p>
            <a:pPr algn="ctr"/>
            <a:r>
              <a:rPr lang="en-US" sz="2000" dirty="0"/>
              <a:t> Project </a:t>
            </a:r>
            <a:r>
              <a:rPr lang="en-US" sz="2000" dirty="0">
                <a:solidFill>
                  <a:srgbClr val="C00000"/>
                </a:solidFill>
              </a:rPr>
              <a:t>Objective</a:t>
            </a:r>
            <a:r>
              <a:rPr lang="en-US" sz="2000" dirty="0"/>
              <a:t> and </a:t>
            </a:r>
            <a:r>
              <a:rPr lang="en-US" sz="2000" dirty="0">
                <a:solidFill>
                  <a:srgbClr val="C00000"/>
                </a:solidFill>
              </a:rPr>
              <a:t>Questions to address</a:t>
            </a:r>
            <a:r>
              <a:rPr lang="en-US" sz="2000" dirty="0"/>
              <a: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149C08FF-DAE4-435E-BEBB-9083F589E1AD}"/>
              </a:ext>
            </a:extLst>
          </p:cNvPr>
          <p:cNvSpPr txBox="1"/>
          <p:nvPr/>
        </p:nvSpPr>
        <p:spPr>
          <a:xfrm>
            <a:off x="668868" y="677333"/>
            <a:ext cx="6273800" cy="5293757"/>
          </a:xfrm>
          <a:prstGeom prst="rect">
            <a:avLst/>
          </a:prstGeom>
          <a:noFill/>
        </p:spPr>
        <p:txBody>
          <a:bodyPr wrap="square" rtlCol="0">
            <a:spAutoFit/>
          </a:bodyPr>
          <a:lstStyle/>
          <a:p>
            <a:endParaRPr lang="en-US" dirty="0"/>
          </a:p>
          <a:p>
            <a:pPr algn="just"/>
            <a:r>
              <a:rPr lang="en-US" sz="1600" dirty="0">
                <a:latin typeface="+mj-lt"/>
              </a:rPr>
              <a:t>The primary objective of our project is to conduct a comprehensive analysis of road traffic accidents using the provided dataset. </a:t>
            </a:r>
          </a:p>
          <a:p>
            <a:pPr algn="just"/>
            <a:endParaRPr lang="en-US" sz="1600" dirty="0">
              <a:latin typeface="+mj-lt"/>
            </a:endParaRPr>
          </a:p>
          <a:p>
            <a:pPr algn="just"/>
            <a:endParaRPr lang="en-US" sz="1600" dirty="0">
              <a:latin typeface="+mj-lt"/>
            </a:endParaRPr>
          </a:p>
          <a:p>
            <a:pPr algn="just"/>
            <a:r>
              <a:rPr lang="en-US" sz="1600" dirty="0">
                <a:latin typeface="+mj-lt"/>
              </a:rPr>
              <a:t>By exploring the relationships and patterns within the data, we aim to </a:t>
            </a:r>
          </a:p>
          <a:p>
            <a:pPr algn="just"/>
            <a:endParaRPr lang="en-US" sz="1600" dirty="0">
              <a:latin typeface="+mj-lt"/>
            </a:endParaRPr>
          </a:p>
          <a:p>
            <a:pPr marL="342900" indent="-342900" algn="just">
              <a:buAutoNum type="arabicPeriod"/>
            </a:pPr>
            <a:r>
              <a:rPr lang="en-US" sz="1600" dirty="0">
                <a:latin typeface="+mj-lt"/>
              </a:rPr>
              <a:t>Identify factors associated with the frequency and severity of accidents, as well as their spatial and temporal distribution. </a:t>
            </a:r>
          </a:p>
          <a:p>
            <a:pPr marL="342900" indent="-342900" algn="just">
              <a:buAutoNum type="arabicPeriod"/>
            </a:pPr>
            <a:r>
              <a:rPr lang="en-US" sz="1600" dirty="0">
                <a:latin typeface="+mj-lt"/>
              </a:rPr>
              <a:t>What are the most common contributing factors to road accidents, such as weather conditions, road types, vehicle types, and driver behavior? </a:t>
            </a:r>
          </a:p>
          <a:p>
            <a:pPr marL="342900" indent="-342900" algn="just">
              <a:buAutoNum type="arabicPeriod"/>
            </a:pPr>
            <a:r>
              <a:rPr lang="en-US" sz="1600" dirty="0">
                <a:latin typeface="+mj-lt"/>
              </a:rPr>
              <a:t>Are there any patterns or trends in the occurrence of road accidents, such as variations by time of day, day of the week, or month of the year? </a:t>
            </a:r>
          </a:p>
          <a:p>
            <a:pPr marL="342900" indent="-342900" algn="just">
              <a:buAutoNum type="arabicPeriod"/>
            </a:pPr>
            <a:r>
              <a:rPr lang="en-US" sz="1600" dirty="0">
                <a:latin typeface="+mj-lt"/>
              </a:rPr>
              <a:t>How do the characteristics of road accidents, such as severity and number of casualties, differ across different regions or jurisdictions?</a:t>
            </a:r>
            <a:endParaRPr lang="en-CA" sz="1600" dirty="0">
              <a:latin typeface="+mj-lt"/>
            </a:endParaRPr>
          </a:p>
        </p:txBody>
      </p:sp>
      <p:pic>
        <p:nvPicPr>
          <p:cNvPr id="10" name="Picture Placeholder 9">
            <a:extLst>
              <a:ext uri="{FF2B5EF4-FFF2-40B4-BE49-F238E27FC236}">
                <a16:creationId xmlns:a16="http://schemas.microsoft.com/office/drawing/2014/main" id="{38E6A600-0752-9E35-6371-F97B014C7CF2}"/>
              </a:ext>
              <a:ext uri="{C183D7F6-B498-43B3-948B-1728B52AA6E4}">
                <adec:decorative xmlns:adec="http://schemas.microsoft.com/office/drawing/2017/decorative" val="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521" r="3521"/>
          <a:stretch>
            <a:fillRect/>
          </a:stretch>
        </p:blipFill>
        <p:spPr>
          <a:xfrm>
            <a:off x="7180729" y="3307976"/>
            <a:ext cx="4096872" cy="2361304"/>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343401" y="211667"/>
            <a:ext cx="5760720" cy="355600"/>
          </a:xfrm>
        </p:spPr>
        <p:txBody>
          <a:bodyPr/>
          <a:lstStyle/>
          <a:p>
            <a:r>
              <a:rPr lang="en-US" sz="2400" b="1" dirty="0">
                <a:solidFill>
                  <a:schemeClr val="accent2">
                    <a:lumMod val="25000"/>
                  </a:schemeClr>
                </a:solidFill>
              </a:rPr>
              <a:t>Dataset Overview: </a:t>
            </a:r>
            <a:br>
              <a:rPr lang="en-US" sz="1200" b="1" dirty="0">
                <a:solidFill>
                  <a:schemeClr val="accent2">
                    <a:lumMod val="25000"/>
                  </a:schemeClr>
                </a:solidFill>
              </a:rPr>
            </a:br>
            <a:endParaRPr lang="en-US" sz="3200"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726052" y="1526081"/>
            <a:ext cx="2717800" cy="156704"/>
          </a:xfrm>
        </p:spPr>
        <p:txBody>
          <a:bodyPr/>
          <a:lstStyle/>
          <a:p>
            <a:r>
              <a:rPr lang="en-US" dirty="0">
                <a:solidFill>
                  <a:schemeClr val="tx1"/>
                </a:solidFill>
              </a:rPr>
              <a:t>CAR ACCIDENT TDATA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631268" y="749767"/>
            <a:ext cx="7294104" cy="5362109"/>
          </a:xfrm>
        </p:spPr>
        <p:txBody>
          <a:bodyPr/>
          <a:lstStyle/>
          <a:p>
            <a:pPr marL="0" indent="0" algn="just">
              <a:lnSpc>
                <a:spcPts val="2400"/>
              </a:lnSpc>
              <a:buNone/>
            </a:pPr>
            <a:r>
              <a:rPr lang="en-US" sz="1400" b="1" dirty="0">
                <a:latin typeface="+mj-lt"/>
              </a:rPr>
              <a:t>Dataset No 1 </a:t>
            </a:r>
            <a:r>
              <a:rPr lang="en-US" sz="1400" dirty="0">
                <a:latin typeface="+mj-lt"/>
              </a:rPr>
              <a:t>(The reason we selected it) </a:t>
            </a:r>
          </a:p>
          <a:p>
            <a:pPr marL="0" indent="0" algn="just">
              <a:lnSpc>
                <a:spcPts val="2400"/>
              </a:lnSpc>
              <a:buNone/>
            </a:pPr>
            <a:r>
              <a:rPr lang="en-US" sz="1400" dirty="0">
                <a:solidFill>
                  <a:srgbClr val="C00000"/>
                </a:solidFill>
                <a:latin typeface="+mj-lt"/>
              </a:rPr>
              <a:t>Website Link: Search | Kaggle Data </a:t>
            </a:r>
            <a:r>
              <a:rPr lang="en-US" sz="1400" dirty="0">
                <a:latin typeface="+mj-lt"/>
              </a:rPr>
              <a:t>collected in Respect to Public Domain, Funded by Government of Royal Borough of Kensington, and Chelsea, which is in England, United Kingdom.</a:t>
            </a:r>
          </a:p>
          <a:p>
            <a:pPr marL="0" indent="0" algn="just">
              <a:lnSpc>
                <a:spcPts val="2400"/>
              </a:lnSpc>
              <a:buNone/>
            </a:pPr>
            <a:r>
              <a:rPr lang="en-CA" sz="1400" dirty="0">
                <a:latin typeface="+mj-lt"/>
              </a:rPr>
              <a:t>Accident Index, Accident Date ▪ Months, Year, Day of the Week ▪ Junction Control, Junction Detail ▪ Accident Severity ▪ Latitude, Longitude ▪ Light Conditions ▪ Local Authority (District) ▪ Carriageway Hazards ▪ Number of Casualties, Number of Vehicles ▪ Police Force ▪ Road Surface Conditions, Road Type ▪ Speed Limit ▪ Time ▪ Weather Conditions ▪ Vehicle Type </a:t>
            </a:r>
          </a:p>
          <a:p>
            <a:pPr marL="0" indent="0" algn="just">
              <a:lnSpc>
                <a:spcPts val="2400"/>
              </a:lnSpc>
              <a:buNone/>
            </a:pPr>
            <a:endParaRPr lang="en-CA" sz="1400" dirty="0">
              <a:latin typeface="+mj-lt"/>
            </a:endParaRPr>
          </a:p>
          <a:p>
            <a:pPr marL="0" indent="0" algn="just">
              <a:lnSpc>
                <a:spcPts val="2400"/>
              </a:lnSpc>
              <a:buNone/>
            </a:pPr>
            <a:r>
              <a:rPr lang="en-US" sz="1400" b="1" dirty="0">
                <a:latin typeface="+mj-lt"/>
              </a:rPr>
              <a:t>Dataset No 2 </a:t>
            </a:r>
            <a:r>
              <a:rPr lang="en-US" sz="1400" dirty="0">
                <a:latin typeface="+mj-lt"/>
              </a:rPr>
              <a:t>(The reason we rejected it)  </a:t>
            </a:r>
          </a:p>
          <a:p>
            <a:pPr marL="0" indent="0" algn="just">
              <a:lnSpc>
                <a:spcPts val="2400"/>
              </a:lnSpc>
              <a:buNone/>
            </a:pPr>
            <a:r>
              <a:rPr lang="en-US" sz="1400" dirty="0">
                <a:solidFill>
                  <a:srgbClr val="C00000"/>
                </a:solidFill>
                <a:latin typeface="+mj-lt"/>
              </a:rPr>
              <a:t>Website Link: Motor Vehicle Collisions - Crashes (kaggle.com) </a:t>
            </a:r>
          </a:p>
          <a:p>
            <a:pPr marL="0" indent="0" algn="just">
              <a:lnSpc>
                <a:spcPts val="2400"/>
              </a:lnSpc>
              <a:buNone/>
            </a:pPr>
            <a:r>
              <a:rPr lang="en-US" sz="1400" dirty="0">
                <a:latin typeface="+mj-lt"/>
              </a:rPr>
              <a:t>The dataset lacked comprehensive information, containing incomplete and missing data across various parameters essential for meaningful analysis.</a:t>
            </a:r>
            <a:endParaRPr lang="en-US" sz="1400" spc="0" dirty="0">
              <a:latin typeface="+mj-lt"/>
              <a:ea typeface="+mn-lt"/>
              <a:cs typeface="+mn-lt"/>
            </a:endParaRPr>
          </a:p>
        </p:txBody>
      </p:sp>
      <p:pic>
        <p:nvPicPr>
          <p:cNvPr id="10" name="Picture Placeholder 9" descr="A group of people holding cars">
            <a:extLst>
              <a:ext uri="{FF2B5EF4-FFF2-40B4-BE49-F238E27FC236}">
                <a16:creationId xmlns:a16="http://schemas.microsoft.com/office/drawing/2014/main" id="{3D4A2F51-BA7D-C609-1FA4-8DD2D915A479}"/>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3625" r="13625"/>
          <a:stretch>
            <a:fillRect/>
          </a:stretch>
        </p:blipFill>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296333" y="315467"/>
            <a:ext cx="11616267" cy="6254665"/>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626533" y="677333"/>
            <a:ext cx="10972800" cy="5689600"/>
          </a:xfrm>
        </p:spPr>
        <p:txBody>
          <a:bodyPr anchor="t"/>
          <a:lstStyle/>
          <a:p>
            <a:r>
              <a:rPr lang="en-US" sz="2800" dirty="0"/>
              <a:t>Contribution of Team Members</a:t>
            </a:r>
            <a:br>
              <a:rPr lang="en-US" sz="1000" dirty="0"/>
            </a:br>
            <a:br>
              <a:rPr lang="en-US" sz="1000" dirty="0"/>
            </a:br>
            <a:br>
              <a:rPr lang="en-US" sz="1600" dirty="0"/>
            </a:br>
            <a:br>
              <a:rPr lang="en-US" sz="1600" dirty="0"/>
            </a:br>
            <a:r>
              <a:rPr lang="en-US" sz="1600" dirty="0"/>
              <a:t>All Team Members have equally Contributed into this project. </a:t>
            </a:r>
            <a:br>
              <a:rPr lang="en-US" sz="1600" dirty="0"/>
            </a:br>
            <a:br>
              <a:rPr lang="en-US" sz="1600" dirty="0"/>
            </a:br>
            <a:endParaRPr lang="en-US" sz="1600" dirty="0"/>
          </a:p>
        </p:txBody>
      </p:sp>
      <p:graphicFrame>
        <p:nvGraphicFramePr>
          <p:cNvPr id="6" name="Table 5">
            <a:extLst>
              <a:ext uri="{FF2B5EF4-FFF2-40B4-BE49-F238E27FC236}">
                <a16:creationId xmlns:a16="http://schemas.microsoft.com/office/drawing/2014/main" id="{6CF47715-30A2-81DA-16DA-8FD1261240BF}"/>
              </a:ext>
            </a:extLst>
          </p:cNvPr>
          <p:cNvGraphicFramePr>
            <a:graphicFrameLocks noGrp="1"/>
          </p:cNvGraphicFramePr>
          <p:nvPr>
            <p:extLst>
              <p:ext uri="{D42A27DB-BD31-4B8C-83A1-F6EECF244321}">
                <p14:modId xmlns:p14="http://schemas.microsoft.com/office/powerpoint/2010/main" val="234852932"/>
              </p:ext>
            </p:extLst>
          </p:nvPr>
        </p:nvGraphicFramePr>
        <p:xfrm>
          <a:off x="2548466" y="2082319"/>
          <a:ext cx="7095068" cy="4132822"/>
        </p:xfrm>
        <a:graphic>
          <a:graphicData uri="http://schemas.openxmlformats.org/drawingml/2006/table">
            <a:tbl>
              <a:tblPr firstRow="1" firstCol="1" bandRow="1">
                <a:tableStyleId>{5C22544A-7EE6-4342-B048-85BDC9FD1C3A}</a:tableStyleId>
              </a:tblPr>
              <a:tblGrid>
                <a:gridCol w="2411137">
                  <a:extLst>
                    <a:ext uri="{9D8B030D-6E8A-4147-A177-3AD203B41FA5}">
                      <a16:colId xmlns:a16="http://schemas.microsoft.com/office/drawing/2014/main" val="2635982154"/>
                    </a:ext>
                  </a:extLst>
                </a:gridCol>
                <a:gridCol w="4683931">
                  <a:extLst>
                    <a:ext uri="{9D8B030D-6E8A-4147-A177-3AD203B41FA5}">
                      <a16:colId xmlns:a16="http://schemas.microsoft.com/office/drawing/2014/main" val="2169286595"/>
                    </a:ext>
                  </a:extLst>
                </a:gridCol>
              </a:tblGrid>
              <a:tr h="560910">
                <a:tc>
                  <a:txBody>
                    <a:bodyPr/>
                    <a:lstStyle/>
                    <a:p>
                      <a:pPr algn="l">
                        <a:lnSpc>
                          <a:spcPct val="200000"/>
                        </a:lnSpc>
                        <a:spcAft>
                          <a:spcPts val="800"/>
                        </a:spcAft>
                      </a:pPr>
                      <a:r>
                        <a:rPr lang="en-US" sz="1400" kern="100">
                          <a:solidFill>
                            <a:schemeClr val="tx1">
                              <a:lumMod val="95000"/>
                              <a:lumOff val="5000"/>
                            </a:schemeClr>
                          </a:solidFill>
                          <a:effectLst/>
                          <a:latin typeface="+mj-lt"/>
                        </a:rPr>
                        <a:t>Data Search</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US" sz="1400" b="0" kern="100" dirty="0">
                          <a:solidFill>
                            <a:schemeClr val="tx1">
                              <a:lumMod val="95000"/>
                              <a:lumOff val="5000"/>
                            </a:schemeClr>
                          </a:solidFill>
                          <a:effectLst/>
                          <a:latin typeface="+mj-lt"/>
                        </a:rPr>
                        <a:t>Nivedita, Manish</a:t>
                      </a:r>
                      <a:endParaRPr lang="en-CA" sz="1400" b="0" kern="100" dirty="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3049033"/>
                  </a:ext>
                </a:extLst>
              </a:tr>
              <a:tr h="560910">
                <a:tc>
                  <a:txBody>
                    <a:bodyPr/>
                    <a:lstStyle/>
                    <a:p>
                      <a:pPr algn="l">
                        <a:lnSpc>
                          <a:spcPct val="200000"/>
                        </a:lnSpc>
                        <a:spcAft>
                          <a:spcPts val="800"/>
                        </a:spcAft>
                      </a:pPr>
                      <a:r>
                        <a:rPr lang="en-US" sz="1400" kern="100">
                          <a:solidFill>
                            <a:schemeClr val="tx1">
                              <a:lumMod val="95000"/>
                              <a:lumOff val="5000"/>
                            </a:schemeClr>
                          </a:solidFill>
                          <a:effectLst/>
                          <a:latin typeface="+mj-lt"/>
                        </a:rPr>
                        <a:t>Data-Cleaning</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US" sz="1400" kern="100" dirty="0">
                          <a:solidFill>
                            <a:schemeClr val="tx1">
                              <a:lumMod val="95000"/>
                              <a:lumOff val="5000"/>
                            </a:schemeClr>
                          </a:solidFill>
                          <a:effectLst/>
                          <a:latin typeface="+mj-lt"/>
                        </a:rPr>
                        <a:t>Nivedita</a:t>
                      </a:r>
                      <a:endParaRPr lang="en-CA" sz="1400" kern="100" dirty="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28247"/>
                  </a:ext>
                </a:extLst>
              </a:tr>
              <a:tr h="758514">
                <a:tc>
                  <a:txBody>
                    <a:bodyPr/>
                    <a:lstStyle/>
                    <a:p>
                      <a:pPr algn="l">
                        <a:lnSpc>
                          <a:spcPct val="200000"/>
                        </a:lnSpc>
                        <a:spcAft>
                          <a:spcPts val="800"/>
                        </a:spcAft>
                      </a:pPr>
                      <a:r>
                        <a:rPr lang="en-US" sz="1400" kern="100">
                          <a:solidFill>
                            <a:schemeClr val="tx1">
                              <a:lumMod val="95000"/>
                              <a:lumOff val="5000"/>
                            </a:schemeClr>
                          </a:solidFill>
                          <a:effectLst/>
                          <a:latin typeface="+mj-lt"/>
                        </a:rPr>
                        <a:t>Visualization Charts, Dashboard</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US" sz="1400" kern="100">
                          <a:solidFill>
                            <a:schemeClr val="tx1">
                              <a:lumMod val="95000"/>
                              <a:lumOff val="5000"/>
                            </a:schemeClr>
                          </a:solidFill>
                          <a:effectLst/>
                          <a:latin typeface="+mj-lt"/>
                        </a:rPr>
                        <a:t>Nivedita, Manish, Nandeep, Neha, Sahil</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894202"/>
                  </a:ext>
                </a:extLst>
              </a:tr>
              <a:tr h="598057">
                <a:tc>
                  <a:txBody>
                    <a:bodyPr/>
                    <a:lstStyle/>
                    <a:p>
                      <a:pPr algn="l">
                        <a:lnSpc>
                          <a:spcPct val="200000"/>
                        </a:lnSpc>
                        <a:spcAft>
                          <a:spcPts val="800"/>
                        </a:spcAft>
                      </a:pPr>
                      <a:r>
                        <a:rPr lang="en-US" sz="1400" kern="100">
                          <a:solidFill>
                            <a:schemeClr val="tx1">
                              <a:lumMod val="95000"/>
                              <a:lumOff val="5000"/>
                            </a:schemeClr>
                          </a:solidFill>
                          <a:effectLst/>
                          <a:latin typeface="+mj-lt"/>
                        </a:rPr>
                        <a:t>Presentation</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US" sz="1400" kern="100">
                          <a:solidFill>
                            <a:schemeClr val="tx1">
                              <a:lumMod val="95000"/>
                              <a:lumOff val="5000"/>
                            </a:schemeClr>
                          </a:solidFill>
                          <a:effectLst/>
                          <a:latin typeface="+mj-lt"/>
                        </a:rPr>
                        <a:t>Nandeep, Nivedita</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4858267"/>
                  </a:ext>
                </a:extLst>
              </a:tr>
              <a:tr h="1619957">
                <a:tc>
                  <a:txBody>
                    <a:bodyPr/>
                    <a:lstStyle/>
                    <a:p>
                      <a:pPr algn="l">
                        <a:lnSpc>
                          <a:spcPct val="200000"/>
                        </a:lnSpc>
                        <a:spcAft>
                          <a:spcPts val="800"/>
                        </a:spcAft>
                      </a:pPr>
                      <a:r>
                        <a:rPr lang="en-US" sz="1400" kern="100">
                          <a:solidFill>
                            <a:schemeClr val="tx1">
                              <a:lumMod val="95000"/>
                              <a:lumOff val="5000"/>
                            </a:schemeClr>
                          </a:solidFill>
                          <a:effectLst/>
                          <a:latin typeface="+mj-lt"/>
                        </a:rPr>
                        <a:t>Reporting </a:t>
                      </a:r>
                      <a:endParaRPr lang="en-CA" sz="1400" kern="10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US" sz="1400" kern="100" dirty="0">
                          <a:solidFill>
                            <a:schemeClr val="tx1">
                              <a:lumMod val="95000"/>
                              <a:lumOff val="5000"/>
                            </a:schemeClr>
                          </a:solidFill>
                          <a:effectLst/>
                          <a:latin typeface="+mj-lt"/>
                        </a:rPr>
                        <a:t>Chapter 1   - Introduction - Manish</a:t>
                      </a:r>
                      <a:endParaRPr lang="en-CA" sz="1400" kern="100" dirty="0">
                        <a:solidFill>
                          <a:schemeClr val="tx1">
                            <a:lumMod val="95000"/>
                            <a:lumOff val="5000"/>
                          </a:schemeClr>
                        </a:solidFill>
                        <a:effectLst/>
                        <a:latin typeface="+mj-lt"/>
                      </a:endParaRPr>
                    </a:p>
                    <a:p>
                      <a:pPr algn="l">
                        <a:lnSpc>
                          <a:spcPct val="200000"/>
                        </a:lnSpc>
                        <a:spcAft>
                          <a:spcPts val="800"/>
                        </a:spcAft>
                      </a:pPr>
                      <a:r>
                        <a:rPr lang="en-US" sz="1400" kern="100" dirty="0">
                          <a:solidFill>
                            <a:schemeClr val="tx1">
                              <a:lumMod val="95000"/>
                              <a:lumOff val="5000"/>
                            </a:schemeClr>
                          </a:solidFill>
                          <a:effectLst/>
                          <a:latin typeface="+mj-lt"/>
                        </a:rPr>
                        <a:t>Chapter 2   - Methodology – Nivedita, Manish</a:t>
                      </a:r>
                      <a:endParaRPr lang="en-CA" sz="1400" kern="100" dirty="0">
                        <a:solidFill>
                          <a:schemeClr val="tx1">
                            <a:lumMod val="95000"/>
                            <a:lumOff val="5000"/>
                          </a:schemeClr>
                        </a:solidFill>
                        <a:effectLst/>
                        <a:latin typeface="+mj-lt"/>
                      </a:endParaRPr>
                    </a:p>
                    <a:p>
                      <a:pPr algn="l">
                        <a:lnSpc>
                          <a:spcPct val="200000"/>
                        </a:lnSpc>
                        <a:spcAft>
                          <a:spcPts val="800"/>
                        </a:spcAft>
                      </a:pPr>
                      <a:r>
                        <a:rPr lang="en-US" sz="1400" kern="100" dirty="0">
                          <a:solidFill>
                            <a:schemeClr val="tx1">
                              <a:lumMod val="95000"/>
                              <a:lumOff val="5000"/>
                            </a:schemeClr>
                          </a:solidFill>
                          <a:effectLst/>
                          <a:latin typeface="+mj-lt"/>
                        </a:rPr>
                        <a:t>Chapter 3   - Conclusion – Manish and Nandeep</a:t>
                      </a:r>
                      <a:endParaRPr lang="en-CA" sz="1400" kern="100" dirty="0">
                        <a:solidFill>
                          <a:schemeClr val="tx1">
                            <a:lumMod val="95000"/>
                            <a:lumOff val="5000"/>
                          </a:schemeClr>
                        </a:solidFill>
                        <a:effectLst/>
                        <a:latin typeface="+mj-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346851"/>
                  </a:ext>
                </a:extLst>
              </a:tr>
            </a:tbl>
          </a:graphicData>
        </a:graphic>
      </p:graphicFrame>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1100" y="305041"/>
            <a:ext cx="9829800" cy="914400"/>
          </a:xfrm>
          <a:effectLst>
            <a:innerShdw blurRad="63500" dist="50800" dir="13500000">
              <a:prstClr val="black">
                <a:alpha val="50000"/>
              </a:prstClr>
            </a:innerShdw>
          </a:effectLst>
        </p:spPr>
        <p:txBody>
          <a:bodyPr anchor="t">
            <a:noAutofit/>
          </a:bodyPr>
          <a:lstStyle/>
          <a:p>
            <a:pPr>
              <a:spcBef>
                <a:spcPct val="0"/>
              </a:spcBef>
              <a:spcAft>
                <a:spcPts val="600"/>
              </a:spcAft>
            </a:pPr>
            <a:r>
              <a:rPr lang="en-US" sz="2000" b="1" dirty="0">
                <a:effectLst/>
              </a:rPr>
              <a:t>Bar Chart</a:t>
            </a:r>
            <a:br>
              <a:rPr lang="en-US" sz="2000" b="1" dirty="0">
                <a:effectLst/>
              </a:rPr>
            </a:br>
            <a:br>
              <a:rPr lang="en-US" sz="2000" b="1" dirty="0">
                <a:effectLst/>
              </a:rPr>
            </a:br>
            <a:r>
              <a:rPr lang="en-US" sz="2000" b="1" dirty="0">
                <a:effectLst/>
              </a:rPr>
              <a:t>Number of Casualties by Local Authority District and Road Type</a:t>
            </a:r>
            <a:br>
              <a:rPr lang="en-US" sz="2000" b="1" dirty="0">
                <a:effectLst/>
              </a:rPr>
            </a:br>
            <a:endParaRPr lang="en-US" sz="2000" b="1" dirty="0"/>
          </a:p>
        </p:txBody>
      </p:sp>
      <p:pic>
        <p:nvPicPr>
          <p:cNvPr id="8" name="Content Placeholder 7" descr="A screenshot of a computer&#10;&#10;Description automatically generated">
            <a:extLst>
              <a:ext uri="{FF2B5EF4-FFF2-40B4-BE49-F238E27FC236}">
                <a16:creationId xmlns:a16="http://schemas.microsoft.com/office/drawing/2014/main" id="{9B2740F5-A32D-4782-A39E-6C96D62051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515583" y="1746504"/>
            <a:ext cx="6255793" cy="4352544"/>
          </a:xfrm>
          <a:prstGeom prst="roundRect">
            <a:avLst>
              <a:gd name="adj" fmla="val 1858"/>
            </a:avLst>
          </a:prstGeom>
          <a:noFill/>
          <a:ln>
            <a:solidFill>
              <a:schemeClr val="accent1">
                <a:lumMod val="50000"/>
              </a:schemeClr>
            </a:solidFill>
          </a:ln>
          <a:effectLst>
            <a:outerShdw blurRad="63500" sx="102000" sy="102000" algn="ctr" rotWithShape="0">
              <a:prstClr val="black">
                <a:alpha val="40000"/>
              </a:prstClr>
            </a:outerShdw>
          </a:effectLst>
        </p:spPr>
      </p:pic>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5</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solidFill>
                  <a:schemeClr val="accent1">
                    <a:lumMod val="50000"/>
                  </a:schemeClr>
                </a:solidFill>
              </a:rPr>
              <a:t>CAR ACCIDENT DATA</a:t>
            </a:r>
          </a:p>
        </p:txBody>
      </p:sp>
      <p:sp>
        <p:nvSpPr>
          <p:cNvPr id="9" name="TextBox 8">
            <a:extLst>
              <a:ext uri="{FF2B5EF4-FFF2-40B4-BE49-F238E27FC236}">
                <a16:creationId xmlns:a16="http://schemas.microsoft.com/office/drawing/2014/main" id="{856CC504-BFCB-E123-BDCB-7801AB5C6503}"/>
              </a:ext>
            </a:extLst>
          </p:cNvPr>
          <p:cNvSpPr txBox="1"/>
          <p:nvPr/>
        </p:nvSpPr>
        <p:spPr>
          <a:xfrm>
            <a:off x="877824" y="1746504"/>
            <a:ext cx="4399218" cy="3970318"/>
          </a:xfrm>
          <a:prstGeom prst="rect">
            <a:avLst/>
          </a:prstGeom>
          <a:noFill/>
        </p:spPr>
        <p:txBody>
          <a:bodyPr wrap="square" rtlCol="0">
            <a:spAutoFit/>
          </a:bodyPr>
          <a:lstStyle/>
          <a:p>
            <a:pPr marL="342900" indent="-342900" algn="just">
              <a:buAutoNum type="arabicPeriod"/>
            </a:pPr>
            <a:r>
              <a:rPr lang="en-US" dirty="0">
                <a:solidFill>
                  <a:schemeClr val="tx1">
                    <a:lumMod val="75000"/>
                    <a:lumOff val="25000"/>
                  </a:schemeClr>
                </a:solidFill>
                <a:effectLst/>
                <a:latin typeface="+mj-lt"/>
              </a:rPr>
              <a:t>Each bar in the chart represents a local authority district, with multiple segments within each bar corresponding to different road types.</a:t>
            </a:r>
          </a:p>
          <a:p>
            <a:pPr marL="342900" indent="-342900" algn="just">
              <a:buAutoNum type="arabicPeriod"/>
            </a:pPr>
            <a:r>
              <a:rPr lang="en-US" dirty="0">
                <a:solidFill>
                  <a:schemeClr val="tx1">
                    <a:lumMod val="75000"/>
                    <a:lumOff val="25000"/>
                  </a:schemeClr>
                </a:solidFill>
                <a:effectLst/>
                <a:latin typeface="+mj-lt"/>
              </a:rPr>
              <a:t>The height of each segment represents the total number of casualties recorded for that specific road type within the respective local authority </a:t>
            </a:r>
            <a:r>
              <a:rPr lang="en-US" dirty="0">
                <a:solidFill>
                  <a:schemeClr val="tx1">
                    <a:lumMod val="75000"/>
                    <a:lumOff val="25000"/>
                  </a:schemeClr>
                </a:solidFill>
                <a:latin typeface="+mj-lt"/>
              </a:rPr>
              <a:t>D</a:t>
            </a:r>
            <a:r>
              <a:rPr lang="en-US" dirty="0">
                <a:solidFill>
                  <a:schemeClr val="tx1">
                    <a:lumMod val="75000"/>
                    <a:lumOff val="25000"/>
                  </a:schemeClr>
                </a:solidFill>
                <a:effectLst/>
                <a:latin typeface="+mj-lt"/>
              </a:rPr>
              <a:t>istrict. </a:t>
            </a:r>
          </a:p>
          <a:p>
            <a:pPr marL="342900" indent="-342900" algn="just">
              <a:buAutoNum type="arabicPeriod"/>
            </a:pPr>
            <a:r>
              <a:rPr lang="en-US" dirty="0">
                <a:solidFill>
                  <a:schemeClr val="tx1">
                    <a:lumMod val="75000"/>
                    <a:lumOff val="25000"/>
                  </a:schemeClr>
                </a:solidFill>
                <a:latin typeface="+mj-lt"/>
              </a:rPr>
              <a:t>Where the highest no of causalities showed by the west minister in each road type.</a:t>
            </a:r>
          </a:p>
          <a:p>
            <a:endParaRPr lang="en-CA" dirty="0"/>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915B-EF9C-46E7-7A34-D3BABB0BC678}"/>
              </a:ext>
            </a:extLst>
          </p:cNvPr>
          <p:cNvSpPr>
            <a:spLocks noGrp="1"/>
          </p:cNvSpPr>
          <p:nvPr>
            <p:ph type="title"/>
          </p:nvPr>
        </p:nvSpPr>
        <p:spPr>
          <a:xfrm>
            <a:off x="1181100" y="287088"/>
            <a:ext cx="9829800" cy="914400"/>
          </a:xfrm>
        </p:spPr>
        <p:txBody>
          <a:bodyPr/>
          <a:lstStyle/>
          <a:p>
            <a:r>
              <a:rPr lang="en-CA" sz="2000" b="1" dirty="0">
                <a:effectLst/>
                <a:ea typeface="Aptos" panose="020B0004020202020204" pitchFamily="34" charset="0"/>
              </a:rPr>
              <a:t>Dual-Axis Chart</a:t>
            </a:r>
            <a:br>
              <a:rPr lang="en-CA" sz="2000" b="1" dirty="0">
                <a:effectLst/>
                <a:ea typeface="Aptos" panose="020B0004020202020204" pitchFamily="34" charset="0"/>
              </a:rPr>
            </a:br>
            <a:br>
              <a:rPr lang="en-CA" sz="2000" b="1" dirty="0">
                <a:effectLst/>
                <a:ea typeface="Aptos" panose="020B0004020202020204" pitchFamily="34" charset="0"/>
              </a:rPr>
            </a:br>
            <a:r>
              <a:rPr lang="en-CA" sz="2000" b="1" dirty="0">
                <a:effectLst/>
                <a:ea typeface="Aptos" panose="020B0004020202020204" pitchFamily="34" charset="0"/>
              </a:rPr>
              <a:t>Relationship between Speed Limit, Road Type, and Average Number of Accidents</a:t>
            </a:r>
            <a:br>
              <a:rPr lang="en-CA" sz="2000" dirty="0"/>
            </a:br>
            <a:endParaRPr lang="en-CA" sz="2000" dirty="0"/>
          </a:p>
        </p:txBody>
      </p:sp>
      <p:sp>
        <p:nvSpPr>
          <p:cNvPr id="4" name="Slide Number Placeholder 3">
            <a:extLst>
              <a:ext uri="{FF2B5EF4-FFF2-40B4-BE49-F238E27FC236}">
                <a16:creationId xmlns:a16="http://schemas.microsoft.com/office/drawing/2014/main" id="{DFDC694E-9DCF-0188-440E-69C2F17CC2BC}"/>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9519A10D-4DB0-086B-EC1D-494C281D8213}"/>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Content Placeholder 5" descr="A screenshot of a computer&#10;&#10;Description automatically generated">
            <a:extLst>
              <a:ext uri="{FF2B5EF4-FFF2-40B4-BE49-F238E27FC236}">
                <a16:creationId xmlns:a16="http://schemas.microsoft.com/office/drawing/2014/main" id="{B95AED14-DEB1-4CA9-E00E-EB94618E4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824" y="1650583"/>
            <a:ext cx="6996176" cy="4487694"/>
          </a:xfrm>
          <a:prstGeom prst="rect">
            <a:avLst/>
          </a:prstGeom>
          <a:ln>
            <a:solidFill>
              <a:schemeClr val="accent1">
                <a:lumMod val="50000"/>
              </a:schemeClr>
            </a:solidFill>
          </a:ln>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848CC02B-7CA8-41B3-16EF-CF1CEE489983}"/>
              </a:ext>
            </a:extLst>
          </p:cNvPr>
          <p:cNvSpPr txBox="1"/>
          <p:nvPr/>
        </p:nvSpPr>
        <p:spPr>
          <a:xfrm>
            <a:off x="8007871" y="1770771"/>
            <a:ext cx="3897376" cy="4247317"/>
          </a:xfrm>
          <a:prstGeom prst="rect">
            <a:avLst/>
          </a:prstGeom>
          <a:noFill/>
        </p:spPr>
        <p:txBody>
          <a:bodyPr wrap="square" rtlCol="0">
            <a:spAutoFit/>
          </a:bodyPr>
          <a:lstStyle/>
          <a:p>
            <a:pPr marL="342900" indent="-342900" algn="just">
              <a:buAutoNum type="arabicPeriod"/>
            </a:pPr>
            <a:r>
              <a:rPr lang="en-CA" dirty="0">
                <a:solidFill>
                  <a:schemeClr val="tx1">
                    <a:lumMod val="75000"/>
                    <a:lumOff val="25000"/>
                  </a:schemeClr>
                </a:solidFill>
                <a:latin typeface="+mj-lt"/>
              </a:rPr>
              <a:t>Each point on the line plot represents the average number of accidents for a specific combination of road type and local authority district.</a:t>
            </a:r>
          </a:p>
          <a:p>
            <a:pPr marL="342900" indent="-342900" algn="just">
              <a:buAutoNum type="arabicPeriod"/>
            </a:pPr>
            <a:endParaRPr lang="en-CA" dirty="0">
              <a:solidFill>
                <a:schemeClr val="tx1">
                  <a:lumMod val="75000"/>
                  <a:lumOff val="25000"/>
                </a:schemeClr>
              </a:solidFill>
              <a:latin typeface="+mj-lt"/>
            </a:endParaRPr>
          </a:p>
          <a:p>
            <a:pPr marL="342900" indent="-342900" algn="just">
              <a:buAutoNum type="arabicPeriod"/>
            </a:pPr>
            <a:r>
              <a:rPr lang="en-CA" dirty="0">
                <a:solidFill>
                  <a:schemeClr val="tx1">
                    <a:lumMod val="75000"/>
                    <a:lumOff val="25000"/>
                  </a:schemeClr>
                </a:solidFill>
                <a:latin typeface="+mj-lt"/>
              </a:rPr>
              <a:t>Each box in the box plot represents the distribution of speed limits for the same combinations.                         </a:t>
            </a:r>
          </a:p>
          <a:p>
            <a:pPr marL="342900" indent="-342900" algn="just">
              <a:buAutoNum type="arabicPeriod"/>
            </a:pPr>
            <a:r>
              <a:rPr lang="en-CA" dirty="0">
                <a:solidFill>
                  <a:schemeClr val="tx1">
                    <a:lumMod val="75000"/>
                    <a:lumOff val="25000"/>
                  </a:schemeClr>
                </a:solidFill>
                <a:latin typeface="+mj-lt"/>
              </a:rPr>
              <a:t>This plot shows the relationship between speed limits, road types, and accident rates, identifying any correlations or patterns that may exist.</a:t>
            </a:r>
          </a:p>
        </p:txBody>
      </p:sp>
    </p:spTree>
    <p:extLst>
      <p:ext uri="{BB962C8B-B14F-4D97-AF65-F5344CB8AC3E}">
        <p14:creationId xmlns:p14="http://schemas.microsoft.com/office/powerpoint/2010/main" val="289148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4599-6722-31B4-8AF7-B4E34522C12C}"/>
              </a:ext>
            </a:extLst>
          </p:cNvPr>
          <p:cNvSpPr>
            <a:spLocks noGrp="1"/>
          </p:cNvSpPr>
          <p:nvPr>
            <p:ph type="title"/>
          </p:nvPr>
        </p:nvSpPr>
        <p:spPr>
          <a:xfrm>
            <a:off x="1242492" y="256111"/>
            <a:ext cx="9829800" cy="1267888"/>
          </a:xfrm>
        </p:spPr>
        <p:txBody>
          <a:bodyPr/>
          <a:lstStyle/>
          <a:p>
            <a:r>
              <a:rPr lang="en-CA" sz="2000" b="1" dirty="0"/>
              <a:t>geographical map </a:t>
            </a:r>
            <a:br>
              <a:rPr lang="en-CA" sz="2000" b="1" dirty="0"/>
            </a:br>
            <a:br>
              <a:rPr lang="en-CA" sz="2000" b="1" dirty="0"/>
            </a:br>
            <a:r>
              <a:rPr lang="en-CA" sz="2000" b="1" dirty="0"/>
              <a:t>the distribution of road accident casualties across different local authority boundaries</a:t>
            </a:r>
          </a:p>
        </p:txBody>
      </p:sp>
      <p:pic>
        <p:nvPicPr>
          <p:cNvPr id="7" name="Content Placeholder 6">
            <a:extLst>
              <a:ext uri="{FF2B5EF4-FFF2-40B4-BE49-F238E27FC236}">
                <a16:creationId xmlns:a16="http://schemas.microsoft.com/office/drawing/2014/main" id="{A6D5D744-EEA1-6ABB-3E17-4D9EB441BCE6}"/>
              </a:ext>
            </a:extLst>
          </p:cNvPr>
          <p:cNvPicPr>
            <a:picLocks noGrp="1" noChangeAspect="1"/>
          </p:cNvPicPr>
          <p:nvPr>
            <p:ph idx="1"/>
          </p:nvPr>
        </p:nvPicPr>
        <p:blipFill>
          <a:blip r:embed="rId2"/>
          <a:stretch>
            <a:fillRect/>
          </a:stretch>
        </p:blipFill>
        <p:spPr>
          <a:xfrm>
            <a:off x="6291263" y="1523999"/>
            <a:ext cx="4727575" cy="4792133"/>
          </a:xfrm>
          <a:ln>
            <a:solidFill>
              <a:schemeClr val="accent1">
                <a:lumMod val="50000"/>
              </a:schemeClr>
            </a:solidFill>
          </a:ln>
          <a:effectLst>
            <a:outerShdw blurRad="63500" sx="102000" sy="102000" algn="ctr" rotWithShape="0">
              <a:prstClr val="black">
                <a:alpha val="40000"/>
              </a:prstClr>
            </a:outerShdw>
          </a:effectLst>
        </p:spPr>
      </p:pic>
      <p:sp>
        <p:nvSpPr>
          <p:cNvPr id="4" name="Slide Number Placeholder 3">
            <a:extLst>
              <a:ext uri="{FF2B5EF4-FFF2-40B4-BE49-F238E27FC236}">
                <a16:creationId xmlns:a16="http://schemas.microsoft.com/office/drawing/2014/main" id="{7469BA57-F961-5805-90EE-C22C00F782A1}"/>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CA9AC513-43E2-71F9-52ED-B1181D07F3E1}"/>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
        <p:nvSpPr>
          <p:cNvPr id="8" name="TextBox 7">
            <a:extLst>
              <a:ext uri="{FF2B5EF4-FFF2-40B4-BE49-F238E27FC236}">
                <a16:creationId xmlns:a16="http://schemas.microsoft.com/office/drawing/2014/main" id="{580BE184-92E4-4B3C-2897-37660AF94D25}"/>
              </a:ext>
            </a:extLst>
          </p:cNvPr>
          <p:cNvSpPr txBox="1"/>
          <p:nvPr/>
        </p:nvSpPr>
        <p:spPr>
          <a:xfrm>
            <a:off x="1022314" y="1742769"/>
            <a:ext cx="5124459" cy="3372462"/>
          </a:xfrm>
          <a:prstGeom prst="rect">
            <a:avLst/>
          </a:prstGeom>
          <a:noFill/>
        </p:spPr>
        <p:txBody>
          <a:bodyPr wrap="square" rtlCol="0">
            <a:spAutoFit/>
          </a:bodyPr>
          <a:lstStyle/>
          <a:p>
            <a:pPr marL="342900" lvl="0" indent="-342900" algn="just">
              <a:lnSpc>
                <a:spcPct val="150000"/>
              </a:lnSpc>
              <a:buFont typeface="+mj-lt"/>
              <a:buAutoNum type="arabicPeriod"/>
            </a:pPr>
            <a:r>
              <a:rPr lang="en-CA" dirty="0">
                <a:solidFill>
                  <a:schemeClr val="tx1">
                    <a:lumMod val="75000"/>
                    <a:lumOff val="25000"/>
                  </a:schemeClr>
                </a:solidFill>
                <a:latin typeface="+mj-lt"/>
              </a:rPr>
              <a:t>Each point on the map represents a specific accident location, with the color of the point indicating the local authority responsible for that area. </a:t>
            </a:r>
          </a:p>
          <a:p>
            <a:pPr marL="342900" lvl="0" indent="-342900" algn="just">
              <a:lnSpc>
                <a:spcPct val="150000"/>
              </a:lnSpc>
              <a:spcAft>
                <a:spcPts val="800"/>
              </a:spcAft>
              <a:buFont typeface="+mj-lt"/>
              <a:buAutoNum type="arabicPeriod"/>
            </a:pPr>
            <a:r>
              <a:rPr lang="en-CA" dirty="0">
                <a:solidFill>
                  <a:schemeClr val="tx1">
                    <a:lumMod val="75000"/>
                    <a:lumOff val="25000"/>
                  </a:schemeClr>
                </a:solidFill>
                <a:latin typeface="+mj-lt"/>
              </a:rPr>
              <a:t>Additionally, the shape of each point reflects the severity of the incident, with different shapes used to represent varying numbers of casualties. </a:t>
            </a:r>
          </a:p>
        </p:txBody>
      </p:sp>
    </p:spTree>
    <p:extLst>
      <p:ext uri="{BB962C8B-B14F-4D97-AF65-F5344CB8AC3E}">
        <p14:creationId xmlns:p14="http://schemas.microsoft.com/office/powerpoint/2010/main" val="48169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24E7-17C8-4EF3-9407-823146AA4EB7}"/>
              </a:ext>
            </a:extLst>
          </p:cNvPr>
          <p:cNvSpPr>
            <a:spLocks noGrp="1"/>
          </p:cNvSpPr>
          <p:nvPr>
            <p:ph type="title"/>
          </p:nvPr>
        </p:nvSpPr>
        <p:spPr>
          <a:xfrm>
            <a:off x="1181100" y="287866"/>
            <a:ext cx="9829800" cy="643467"/>
          </a:xfrm>
        </p:spPr>
        <p:txBody>
          <a:bodyPr/>
          <a:lstStyle/>
          <a:p>
            <a:pPr marL="0" indent="0" algn="ctr">
              <a:spcBef>
                <a:spcPct val="0"/>
              </a:spcBef>
              <a:spcAft>
                <a:spcPts val="800"/>
              </a:spcAft>
              <a:buNone/>
            </a:pPr>
            <a:r>
              <a:rPr lang="en-CA" sz="2400" b="1" cap="all" spc="300" dirty="0">
                <a:latin typeface="+mj-lt"/>
                <a:ea typeface="+mj-ea"/>
                <a:cs typeface="Posterama" panose="020B0504020200020000" pitchFamily="34" charset="0"/>
              </a:rPr>
              <a:t>DASHBOARD 1</a:t>
            </a:r>
          </a:p>
        </p:txBody>
      </p:sp>
      <p:sp>
        <p:nvSpPr>
          <p:cNvPr id="3" name="Content Placeholder 2">
            <a:extLst>
              <a:ext uri="{FF2B5EF4-FFF2-40B4-BE49-F238E27FC236}">
                <a16:creationId xmlns:a16="http://schemas.microsoft.com/office/drawing/2014/main" id="{310A35A6-5F80-AD1D-04DC-E4FFABAB3F20}"/>
              </a:ext>
            </a:extLst>
          </p:cNvPr>
          <p:cNvSpPr>
            <a:spLocks noGrp="1"/>
          </p:cNvSpPr>
          <p:nvPr>
            <p:ph idx="1"/>
          </p:nvPr>
        </p:nvSpPr>
        <p:spPr>
          <a:xfrm>
            <a:off x="918466" y="849038"/>
            <a:ext cx="10638533" cy="1191429"/>
          </a:xfrm>
        </p:spPr>
        <p:txBody>
          <a:bodyPr/>
          <a:lstStyle/>
          <a:p>
            <a:pPr marL="342900" indent="-342900" algn="just">
              <a:lnSpc>
                <a:spcPct val="100000"/>
              </a:lnSpc>
              <a:spcAft>
                <a:spcPts val="800"/>
              </a:spcAft>
              <a:buFont typeface="+mj-lt"/>
              <a:buAutoNum type="arabicPeriod"/>
            </a:pPr>
            <a:r>
              <a:rPr lang="en-CA" sz="1400" b="1" dirty="0">
                <a:solidFill>
                  <a:schemeClr val="tx1">
                    <a:lumMod val="75000"/>
                    <a:lumOff val="25000"/>
                  </a:schemeClr>
                </a:solidFill>
                <a:latin typeface="+mj-lt"/>
              </a:rPr>
              <a:t>Interactivity: </a:t>
            </a:r>
            <a:r>
              <a:rPr lang="en-CA" sz="1400" dirty="0">
                <a:solidFill>
                  <a:schemeClr val="tx1">
                    <a:lumMod val="75000"/>
                    <a:lumOff val="25000"/>
                  </a:schemeClr>
                </a:solidFill>
                <a:latin typeface="+mj-lt"/>
              </a:rPr>
              <a:t>Users can filter the data by Local Authority </a:t>
            </a:r>
            <a:r>
              <a:rPr lang="en-CA" sz="1600" dirty="0">
                <a:solidFill>
                  <a:schemeClr val="tx1">
                    <a:lumMod val="75000"/>
                    <a:lumOff val="25000"/>
                  </a:schemeClr>
                </a:solidFill>
                <a:latin typeface="+mj-lt"/>
              </a:rPr>
              <a:t>District</a:t>
            </a:r>
            <a:r>
              <a:rPr lang="en-CA" sz="1400" dirty="0">
                <a:solidFill>
                  <a:schemeClr val="tx1">
                    <a:lumMod val="75000"/>
                    <a:lumOff val="25000"/>
                  </a:schemeClr>
                </a:solidFill>
                <a:latin typeface="+mj-lt"/>
              </a:rPr>
              <a:t> in the bar chart and dual-axis chart, allowing for focused analysis on specific road types</a:t>
            </a:r>
          </a:p>
          <a:p>
            <a:pPr marL="342900" indent="-342900" algn="just">
              <a:lnSpc>
                <a:spcPct val="100000"/>
              </a:lnSpc>
              <a:spcAft>
                <a:spcPts val="800"/>
              </a:spcAft>
              <a:buFont typeface="+mj-lt"/>
              <a:buAutoNum type="arabicPeriod"/>
            </a:pPr>
            <a:r>
              <a:rPr lang="en-CA" sz="1400" b="1" dirty="0">
                <a:solidFill>
                  <a:schemeClr val="tx1">
                    <a:lumMod val="75000"/>
                    <a:lumOff val="25000"/>
                  </a:schemeClr>
                </a:solidFill>
                <a:latin typeface="+mj-lt"/>
              </a:rPr>
              <a:t>Insights: </a:t>
            </a:r>
            <a:r>
              <a:rPr lang="en-CA" sz="1400" dirty="0">
                <a:solidFill>
                  <a:schemeClr val="tx1">
                    <a:lumMod val="75000"/>
                    <a:lumOff val="25000"/>
                  </a:schemeClr>
                </a:solidFill>
                <a:latin typeface="+mj-lt"/>
              </a:rPr>
              <a:t>Through this dashboard, stakeholders can gain valuable insights into road traffic accidents, including spatial distribution, casualty rates, and factors influencing accident frequencies. </a:t>
            </a:r>
          </a:p>
          <a:p>
            <a:endParaRPr lang="en-CA" dirty="0"/>
          </a:p>
        </p:txBody>
      </p:sp>
      <p:sp>
        <p:nvSpPr>
          <p:cNvPr id="4" name="Slide Number Placeholder 3">
            <a:extLst>
              <a:ext uri="{FF2B5EF4-FFF2-40B4-BE49-F238E27FC236}">
                <a16:creationId xmlns:a16="http://schemas.microsoft.com/office/drawing/2014/main" id="{799749E2-1E97-EDAF-1174-DFE9FD6B8FE6}"/>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07C2E3B0-5FD2-0C2F-56C7-DA01DD43646B}"/>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7" name="Picture 6" descr="A screenshot of a computer&#10;&#10;Description automatically generated">
            <a:extLst>
              <a:ext uri="{FF2B5EF4-FFF2-40B4-BE49-F238E27FC236}">
                <a16:creationId xmlns:a16="http://schemas.microsoft.com/office/drawing/2014/main" id="{6FA075BA-D355-B811-FB8D-2BEA94353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99" y="2116667"/>
            <a:ext cx="10172701" cy="4572000"/>
          </a:xfrm>
          <a:prstGeom prst="rect">
            <a:avLst/>
          </a:prstGeom>
          <a:ln>
            <a:solidFill>
              <a:schemeClr val="accent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5256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AA6A-B62A-B2FB-17DF-DEF8BEE8CCE0}"/>
              </a:ext>
            </a:extLst>
          </p:cNvPr>
          <p:cNvSpPr>
            <a:spLocks noGrp="1"/>
          </p:cNvSpPr>
          <p:nvPr>
            <p:ph type="title"/>
          </p:nvPr>
        </p:nvSpPr>
        <p:spPr>
          <a:xfrm>
            <a:off x="1188720" y="609600"/>
            <a:ext cx="9829800" cy="558800"/>
          </a:xfrm>
        </p:spPr>
        <p:txBody>
          <a:bodyPr/>
          <a:lstStyle/>
          <a:p>
            <a:r>
              <a:rPr lang="en-US" sz="2800" b="1" dirty="0">
                <a:solidFill>
                  <a:schemeClr val="tx1">
                    <a:lumMod val="75000"/>
                    <a:lumOff val="25000"/>
                  </a:schemeClr>
                </a:solidFill>
                <a:latin typeface="+mj-lt"/>
              </a:rPr>
              <a:t>Limitations of Dashboard 1:</a:t>
            </a:r>
            <a:endParaRPr lang="en-CA" sz="2800" b="1" dirty="0"/>
          </a:p>
        </p:txBody>
      </p:sp>
      <p:sp>
        <p:nvSpPr>
          <p:cNvPr id="3" name="Content Placeholder 2">
            <a:extLst>
              <a:ext uri="{FF2B5EF4-FFF2-40B4-BE49-F238E27FC236}">
                <a16:creationId xmlns:a16="http://schemas.microsoft.com/office/drawing/2014/main" id="{154BE39B-BF66-0CF5-E6BD-2E233A787CF8}"/>
              </a:ext>
            </a:extLst>
          </p:cNvPr>
          <p:cNvSpPr>
            <a:spLocks noGrp="1"/>
          </p:cNvSpPr>
          <p:nvPr>
            <p:ph idx="1"/>
          </p:nvPr>
        </p:nvSpPr>
        <p:spPr/>
        <p:txBody>
          <a:bodyPr/>
          <a:lstStyle/>
          <a:p>
            <a:pPr marL="342900" indent="-342900" algn="just">
              <a:lnSpc>
                <a:spcPct val="150000"/>
              </a:lnSpc>
              <a:buAutoNum type="arabicPeriod"/>
            </a:pPr>
            <a:r>
              <a:rPr lang="en-US" sz="1800" dirty="0">
                <a:solidFill>
                  <a:schemeClr val="tx1">
                    <a:lumMod val="75000"/>
                    <a:lumOff val="25000"/>
                  </a:schemeClr>
                </a:solidFill>
                <a:latin typeface="+mj-lt"/>
              </a:rPr>
              <a:t>While Dashboard One provides valuable insights into road traffic accidents, it has several limitations to consider. </a:t>
            </a:r>
          </a:p>
          <a:p>
            <a:pPr marL="342900" indent="-342900" algn="just">
              <a:lnSpc>
                <a:spcPct val="150000"/>
              </a:lnSpc>
              <a:buAutoNum type="arabicPeriod"/>
            </a:pPr>
            <a:r>
              <a:rPr lang="en-US" sz="1800" dirty="0">
                <a:solidFill>
                  <a:schemeClr val="tx1">
                    <a:lumMod val="75000"/>
                    <a:lumOff val="25000"/>
                  </a:schemeClr>
                </a:solidFill>
                <a:latin typeface="+mj-lt"/>
              </a:rPr>
              <a:t>Firstly, the analysis relies heavily on reported accident data, which may not capture all incidents due to underreporting or data inaccuracies. This could lead to a skewed representation of accident frequencies and patterns, potentially overlooking less severe but still significant incidents. </a:t>
            </a:r>
          </a:p>
          <a:p>
            <a:pPr marL="342900" indent="-342900" algn="just">
              <a:lnSpc>
                <a:spcPct val="150000"/>
              </a:lnSpc>
              <a:buAutoNum type="arabicPeriod"/>
            </a:pPr>
            <a:r>
              <a:rPr lang="en-US" sz="1800" dirty="0">
                <a:solidFill>
                  <a:schemeClr val="tx1">
                    <a:lumMod val="75000"/>
                    <a:lumOff val="25000"/>
                  </a:schemeClr>
                </a:solidFill>
                <a:latin typeface="+mj-lt"/>
              </a:rPr>
              <a:t>Secondly, the dashboard primarily focuses on visualizing aggregate data at a macro level, which may obscure nuanced variations in accident characteristics at a more granular level</a:t>
            </a:r>
            <a:endParaRPr lang="en-CA" sz="1800" dirty="0">
              <a:solidFill>
                <a:schemeClr val="tx1">
                  <a:lumMod val="75000"/>
                  <a:lumOff val="25000"/>
                </a:schemeClr>
              </a:solidFill>
              <a:latin typeface="+mj-lt"/>
            </a:endParaRPr>
          </a:p>
        </p:txBody>
      </p:sp>
      <p:sp>
        <p:nvSpPr>
          <p:cNvPr id="4" name="Slide Number Placeholder 3">
            <a:extLst>
              <a:ext uri="{FF2B5EF4-FFF2-40B4-BE49-F238E27FC236}">
                <a16:creationId xmlns:a16="http://schemas.microsoft.com/office/drawing/2014/main" id="{944591EB-68CC-F8A3-5EB8-F6513729D1F3}"/>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326CC96B-67E6-3CBA-0038-D7DF0C65D711}"/>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14553082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{2913E377-116F-4AEB-8A98-9DB52805F3A7}tf67061901_win32</Template>
  <TotalTime>170</TotalTime>
  <Words>1602</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Calibri</vt:lpstr>
      <vt:lpstr>Daytona Condensed Light</vt:lpstr>
      <vt:lpstr>Posterama</vt:lpstr>
      <vt:lpstr>Office Theme</vt:lpstr>
      <vt:lpstr>DAB 201 DATA VISUALIZATION AND REPORTING FALL 2024 002    TABLEAU PROJECT VISUALIZATION AND REPORT   ON  CAR ACCIDENT DATA   GROUP NO 10 </vt:lpstr>
      <vt:lpstr> Project Objective and Questions to address:</vt:lpstr>
      <vt:lpstr>Dataset Overview:  </vt:lpstr>
      <vt:lpstr>Contribution of Team Members    All Team Members have equally Contributed into this project.   </vt:lpstr>
      <vt:lpstr>Bar Chart  Number of Casualties by Local Authority District and Road Type </vt:lpstr>
      <vt:lpstr>Dual-Axis Chart  Relationship between Speed Limit, Road Type, and Average Number of Accidents </vt:lpstr>
      <vt:lpstr>geographical map   the distribution of road accident casualties across different local authority boundaries</vt:lpstr>
      <vt:lpstr>DASHBOARD 1</vt:lpstr>
      <vt:lpstr>Limitations of Dashboard 1:</vt:lpstr>
      <vt:lpstr>Line and Dot Chart  Trends in Accident Frequency and Casualty Counts by Month and Day of the Week  </vt:lpstr>
      <vt:lpstr>Line Chart   Hourly Trends in Accident Frequency by Day of the Week </vt:lpstr>
      <vt:lpstr>Highlighted Table   Detailed Analysis of Accident Characteristics  </vt:lpstr>
      <vt:lpstr>PowerPoint Presentation</vt:lpstr>
      <vt:lpstr>Limitations of Dashboard 2:</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201 DATA VISUALIZATION AND REPORTING FALL 2024 002    TABLEAU PROJECT VISUALIZATION AND REPORT  ON  CAR ACCIDENT DATA   GROUP NO 10 </dc:title>
  <dc:creator>Nivedita Thorat</dc:creator>
  <cp:lastModifiedBy>Nivedita Thorat</cp:lastModifiedBy>
  <cp:revision>19</cp:revision>
  <dcterms:created xsi:type="dcterms:W3CDTF">2024-04-07T21:20:30Z</dcterms:created>
  <dcterms:modified xsi:type="dcterms:W3CDTF">2024-04-08T00:12:45Z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