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F0"/>
    <a:srgbClr val="FF9900"/>
    <a:srgbClr val="FFFFFF"/>
    <a:srgbClr val="895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Consumer Spending Trends and Patterns: </a:t>
            </a:r>
            <a:br>
              <a:rPr lang="en-US" sz="2400" dirty="0"/>
            </a:br>
            <a:r>
              <a:rPr lang="en-US" sz="2400" dirty="0"/>
              <a:t>A Time History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/>
              <a:t>Nivedita Thorat 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SEC-B W0826550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9275-3CFB-26F8-1CE5-41683088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6773"/>
            <a:ext cx="10353762" cy="508000"/>
          </a:xfrm>
        </p:spPr>
        <p:txBody>
          <a:bodyPr>
            <a:noAutofit/>
          </a:bodyPr>
          <a:lstStyle/>
          <a:p>
            <a:r>
              <a:rPr lang="en-US" sz="3200" dirty="0"/>
              <a:t>Cluster the Months basis of Spending Patterns</a:t>
            </a:r>
            <a:endParaRPr lang="en-CA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D0F24-A659-1481-E1CE-E66CE1665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292" y="1198033"/>
            <a:ext cx="4182533" cy="26360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2E6AE-ABC1-DA56-5997-600CA261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4" y="1198033"/>
            <a:ext cx="7445385" cy="4694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948006-0982-2DDD-0C42-3F7F3DA95F72}"/>
              </a:ext>
            </a:extLst>
          </p:cNvPr>
          <p:cNvSpPr txBox="1"/>
          <p:nvPr/>
        </p:nvSpPr>
        <p:spPr>
          <a:xfrm>
            <a:off x="7899400" y="4131733"/>
            <a:ext cx="4182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Insights:</a:t>
            </a:r>
          </a:p>
          <a:p>
            <a:r>
              <a:rPr lang="en-US" dirty="0">
                <a:solidFill>
                  <a:srgbClr val="00D9F0"/>
                </a:solidFill>
              </a:rPr>
              <a:t>June July August</a:t>
            </a:r>
            <a:r>
              <a:rPr lang="en-US" dirty="0"/>
              <a:t> are the months in which </a:t>
            </a:r>
            <a:r>
              <a:rPr lang="en-US" dirty="0">
                <a:solidFill>
                  <a:srgbClr val="00D9F0"/>
                </a:solidFill>
              </a:rPr>
              <a:t>highest spending on the entertainment and pub, restaurants  </a:t>
            </a:r>
            <a:r>
              <a:rPr lang="en-US" dirty="0"/>
              <a:t>is observed.</a:t>
            </a:r>
          </a:p>
          <a:p>
            <a:r>
              <a:rPr lang="en-US" dirty="0">
                <a:solidFill>
                  <a:srgbClr val="FF9900"/>
                </a:solidFill>
              </a:rPr>
              <a:t>Recommendations:</a:t>
            </a:r>
            <a:br>
              <a:rPr lang="en-US" dirty="0"/>
            </a:br>
            <a:r>
              <a:rPr lang="en-US" dirty="0"/>
              <a:t>Revolute can make strategy providing discounts on certain merchants to increase spending in months of  </a:t>
            </a:r>
            <a:r>
              <a:rPr lang="en-US" dirty="0">
                <a:solidFill>
                  <a:srgbClr val="00D9F0"/>
                </a:solidFill>
              </a:rPr>
              <a:t>Feb, March, April.</a:t>
            </a:r>
            <a:endParaRPr lang="en-CA" dirty="0">
              <a:solidFill>
                <a:srgbClr val="00D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4C471-47BE-8F97-F259-68167A8D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2" y="68398"/>
            <a:ext cx="9440034" cy="6688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Summary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104B5-6A4B-79BC-8D68-1E5022549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974156"/>
            <a:ext cx="5130799" cy="26423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F1F80F4-A52E-F71D-5310-AD3556150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091" y="974157"/>
            <a:ext cx="5568082" cy="2642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1B166-9172-0393-41E8-65428D988F21}"/>
              </a:ext>
            </a:extLst>
          </p:cNvPr>
          <p:cNvSpPr txBox="1"/>
          <p:nvPr/>
        </p:nvSpPr>
        <p:spPr>
          <a:xfrm>
            <a:off x="541865" y="4019161"/>
            <a:ext cx="11108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600" dirty="0">
                <a:solidFill>
                  <a:srgbClr val="00D9F0"/>
                </a:solidFill>
              </a:rPr>
              <a:t>Capitalize on Seasonal Peaks</a:t>
            </a:r>
            <a:r>
              <a:rPr lang="en-US" sz="1600" dirty="0"/>
              <a:t>: Launch targeted promotions during high-spending months like December and January to maximize revenue, as these months show consistent increases in total spending​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600" dirty="0">
                <a:solidFill>
                  <a:srgbClr val="00D9F0"/>
                </a:solidFill>
              </a:rPr>
              <a:t>Boost Low-Activity Periods</a:t>
            </a:r>
            <a:r>
              <a:rPr lang="en-US" sz="1600" dirty="0"/>
              <a:t>: Stimulate demand during slower months such as February, March, and April with strategic discounts or offers, focusing on discretionary categories like entertainment and dining​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600" dirty="0">
                <a:solidFill>
                  <a:srgbClr val="00D9F0"/>
                </a:solidFill>
              </a:rPr>
              <a:t>Target Younger Audiences</a:t>
            </a:r>
            <a:r>
              <a:rPr lang="en-US" sz="1600" dirty="0"/>
              <a:t>: Engage the dominant 18-34 age group with personalized loyalty programs and digital campaigns to drive retention and spending growth​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600" dirty="0">
                <a:solidFill>
                  <a:srgbClr val="00D9F0"/>
                </a:solidFill>
              </a:rPr>
              <a:t>Leverage Retail Dominance</a:t>
            </a:r>
            <a:r>
              <a:rPr lang="en-US" sz="1600" dirty="0"/>
              <a:t>: Strengthen partnerships with retail merchants and provide exclusive deals to benefit from the consistent preference for retail spending​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600" dirty="0">
                <a:solidFill>
                  <a:srgbClr val="00D9F0"/>
                </a:solidFill>
              </a:rPr>
              <a:t>Adapt to Emerging Trends</a:t>
            </a:r>
            <a:r>
              <a:rPr lang="en-US" sz="1600" dirty="0"/>
              <a:t>: Monitor the stabilization in the "Need-to-Want" ratio and invest in growing categories such as health, wellness, and sustainable products to stay ahead of consumer priorities​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06303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2796-E2D5-6BCE-6222-1006C1A5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59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C4C0-468B-FEB8-C823-4FC1EE46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3520"/>
            <a:ext cx="10353762" cy="558800"/>
          </a:xfrm>
        </p:spPr>
        <p:txBody>
          <a:bodyPr>
            <a:normAutofit/>
          </a:bodyPr>
          <a:lstStyle/>
          <a:p>
            <a:r>
              <a:rPr lang="en-US" sz="3200"/>
              <a:t>Total Spending over Time</a:t>
            </a:r>
            <a:endParaRPr lang="en-CA" sz="32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32CB281-88E2-B785-C198-1831C5E5F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" b="1618"/>
          <a:stretch/>
        </p:blipFill>
        <p:spPr>
          <a:xfrm>
            <a:off x="919119" y="876511"/>
            <a:ext cx="10074653" cy="3683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45375-52EB-59B6-1A1A-B08954C08BCD}"/>
              </a:ext>
            </a:extLst>
          </p:cNvPr>
          <p:cNvSpPr txBox="1"/>
          <p:nvPr/>
        </p:nvSpPr>
        <p:spPr>
          <a:xfrm>
            <a:off x="919119" y="4664710"/>
            <a:ext cx="100746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1"/>
                </a:solidFill>
              </a:rPr>
              <a:t>Insights: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300" b="1" dirty="0">
                <a:solidFill>
                  <a:srgbClr val="00D9F0"/>
                </a:solidFill>
              </a:rPr>
              <a:t>Upward Trend: </a:t>
            </a:r>
            <a:r>
              <a:rPr lang="en-US" sz="1300" dirty="0"/>
              <a:t>Overall, there's a consistent increase in spending over time, suggesting growing customer base or increased spending per customer.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300" b="1" dirty="0">
                <a:solidFill>
                  <a:srgbClr val="00D9F0"/>
                </a:solidFill>
              </a:rPr>
              <a:t>Seasonal Patterns: </a:t>
            </a:r>
            <a:r>
              <a:rPr lang="en-US" sz="1300" dirty="0"/>
              <a:t>Spending fluctuates throughout the year, with peaks and troughs likely influenced by seasonal factors like holidays and weather.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300" b="1" dirty="0">
                <a:solidFill>
                  <a:srgbClr val="00D9F0"/>
                </a:solidFill>
              </a:rPr>
              <a:t>Monthly Variations: </a:t>
            </a:r>
            <a:r>
              <a:rPr lang="en-US" sz="1300" dirty="0"/>
              <a:t>Specific months consistently show higher or lower spending, indicating potential opportunities for targeted marketing and promotions.</a:t>
            </a:r>
          </a:p>
          <a:p>
            <a:pPr algn="just"/>
            <a:r>
              <a:rPr lang="en-US" sz="1600" dirty="0">
                <a:solidFill>
                  <a:schemeClr val="accent1"/>
                </a:solidFill>
              </a:rPr>
              <a:t>Recommendations: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300" b="1" dirty="0">
                <a:solidFill>
                  <a:srgbClr val="00D9F0"/>
                </a:solidFill>
              </a:rPr>
              <a:t>Capitalize on Peak Seasons</a:t>
            </a:r>
            <a:r>
              <a:rPr lang="en-US" sz="1300" dirty="0"/>
              <a:t>: Identify high-spending months and implement strategies to maximize sales during these periods.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300" b="1" dirty="0">
                <a:solidFill>
                  <a:srgbClr val="00D9F0"/>
                </a:solidFill>
              </a:rPr>
              <a:t>Address Low-Spending Periods</a:t>
            </a:r>
            <a:r>
              <a:rPr lang="en-US" sz="1300" b="1" dirty="0"/>
              <a:t>: </a:t>
            </a:r>
            <a:r>
              <a:rPr lang="en-US" sz="1300" dirty="0"/>
              <a:t>Develop strategies to stimulate demand during slower months, such as discounts or special offers.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300" b="1" dirty="0">
                <a:solidFill>
                  <a:srgbClr val="00D9F0"/>
                </a:solidFill>
              </a:rPr>
              <a:t>Monitor and Adapt</a:t>
            </a:r>
            <a:r>
              <a:rPr lang="en-US" sz="1300" b="1" dirty="0"/>
              <a:t>: </a:t>
            </a:r>
            <a:r>
              <a:rPr lang="en-US" sz="1300" dirty="0"/>
              <a:t>Continuously track spending trends and adjust strategies to respond to changing customer behavior.</a:t>
            </a:r>
            <a:endParaRPr lang="en-CA" sz="13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14883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B730-016C-1990-8A51-7EC309CB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769"/>
            <a:ext cx="10353762" cy="589280"/>
          </a:xfrm>
        </p:spPr>
        <p:txBody>
          <a:bodyPr>
            <a:normAutofit/>
          </a:bodyPr>
          <a:lstStyle/>
          <a:p>
            <a:r>
              <a:rPr lang="en-US" sz="3200" dirty="0"/>
              <a:t>Spending in Different Sector over Time</a:t>
            </a:r>
            <a:endParaRPr lang="en-CA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1D4AC-46CD-891A-3A06-0DD60D747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67" y="1288626"/>
            <a:ext cx="7367693" cy="42807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609ED-C030-761B-0ED6-D491F6734585}"/>
              </a:ext>
            </a:extLst>
          </p:cNvPr>
          <p:cNvSpPr txBox="1"/>
          <p:nvPr/>
        </p:nvSpPr>
        <p:spPr>
          <a:xfrm>
            <a:off x="7823199" y="1222587"/>
            <a:ext cx="3987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Insights:</a:t>
            </a:r>
          </a:p>
          <a:p>
            <a:pPr marL="342900" indent="-342900">
              <a:buAutoNum type="arabicPeriod"/>
            </a:pPr>
            <a:r>
              <a:rPr lang="en-US" sz="1600" dirty="0"/>
              <a:t>The plot likely shows a significant drop in spending, particularly in sectors like </a:t>
            </a:r>
            <a:r>
              <a:rPr lang="en-US" sz="1600" dirty="0">
                <a:solidFill>
                  <a:srgbClr val="00D9F0"/>
                </a:solidFill>
              </a:rPr>
              <a:t>"Travel and Accommodation," "Entertainment," and "Pubs, restaurants and fast food" </a:t>
            </a:r>
            <a:r>
              <a:rPr lang="en-US" sz="1600" dirty="0"/>
              <a:t>during the peak of the COVID-19 pandemic.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Despite the pandemic, many sectors have shown </a:t>
            </a:r>
            <a:r>
              <a:rPr lang="en-US" sz="1600" dirty="0">
                <a:solidFill>
                  <a:srgbClr val="00D9F0"/>
                </a:solidFill>
              </a:rPr>
              <a:t>an overall upward trend, </a:t>
            </a:r>
            <a:r>
              <a:rPr lang="en-US" sz="1600" dirty="0"/>
              <a:t>indicating resilience and potential for future growth.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There are </a:t>
            </a:r>
            <a:r>
              <a:rPr lang="en-US" sz="1600" dirty="0">
                <a:solidFill>
                  <a:srgbClr val="00D9F0"/>
                </a:solidFill>
              </a:rPr>
              <a:t>distinct seasonal patterns in spending, with peaks and troughs </a:t>
            </a:r>
            <a:r>
              <a:rPr lang="en-US" sz="1600" dirty="0"/>
              <a:t>throughout the year. This could be influenced by factors like holidays, weather, and social events.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071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859E-53F9-A877-D48B-BC507A69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1666"/>
            <a:ext cx="10353762" cy="38946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Average Spending by Category</a:t>
            </a:r>
            <a:endParaRPr lang="en-CA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5B9FB-6C30-9DEE-11BA-E729356AD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200" y="1676400"/>
            <a:ext cx="5604933" cy="4014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9FA6A-6D22-EC3D-B111-4E2BC3BBFD79}"/>
              </a:ext>
            </a:extLst>
          </p:cNvPr>
          <p:cNvSpPr txBox="1"/>
          <p:nvPr/>
        </p:nvSpPr>
        <p:spPr>
          <a:xfrm>
            <a:off x="253999" y="1741699"/>
            <a:ext cx="61722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9900"/>
                </a:solidFill>
              </a:rPr>
              <a:t>Insights </a:t>
            </a:r>
          </a:p>
          <a:p>
            <a:endParaRPr lang="en-US" sz="1400" dirty="0"/>
          </a:p>
          <a:p>
            <a:r>
              <a:rPr lang="en-US" sz="1600" dirty="0"/>
              <a:t>1. </a:t>
            </a:r>
            <a:r>
              <a:rPr lang="en-US" sz="1600" dirty="0">
                <a:solidFill>
                  <a:srgbClr val="00D9F0"/>
                </a:solidFill>
              </a:rPr>
              <a:t>Retail Dominance: </a:t>
            </a:r>
            <a:r>
              <a:rPr lang="en-US" sz="1600" dirty="0"/>
              <a:t>Retail spending is significantly higher than other categories, indicating a strong preference for in-store purchases.</a:t>
            </a:r>
          </a:p>
          <a:p>
            <a:r>
              <a:rPr lang="en-US" sz="1600" dirty="0"/>
              <a:t>2. </a:t>
            </a:r>
            <a:r>
              <a:rPr lang="en-US" sz="1600" dirty="0">
                <a:solidFill>
                  <a:srgbClr val="00D9F0"/>
                </a:solidFill>
              </a:rPr>
              <a:t>Essential Spending: </a:t>
            </a:r>
            <a:r>
              <a:rPr lang="en-US" sz="1600" dirty="0"/>
              <a:t>Categories </a:t>
            </a:r>
            <a:r>
              <a:rPr lang="en-US" sz="1600" dirty="0">
                <a:solidFill>
                  <a:srgbClr val="00D9F0"/>
                </a:solidFill>
              </a:rPr>
              <a:t>like "Automotive Fuel," "Food and Drink," </a:t>
            </a:r>
            <a:r>
              <a:rPr lang="en-US" sz="1600" dirty="0"/>
              <a:t>show consistent spending, suggesting these are essential expenses.</a:t>
            </a:r>
          </a:p>
          <a:p>
            <a:endParaRPr lang="en-US" sz="1400" dirty="0"/>
          </a:p>
          <a:p>
            <a:r>
              <a:rPr lang="en-US" sz="1600" dirty="0">
                <a:solidFill>
                  <a:srgbClr val="FF9900"/>
                </a:solidFill>
              </a:rPr>
              <a:t>Recommendations</a:t>
            </a:r>
          </a:p>
          <a:p>
            <a:endParaRPr lang="en-US" sz="1400" dirty="0"/>
          </a:p>
          <a:p>
            <a:r>
              <a:rPr lang="en-US" sz="1600" dirty="0"/>
              <a:t>1. </a:t>
            </a:r>
            <a:r>
              <a:rPr lang="en-US" sz="1600" dirty="0">
                <a:solidFill>
                  <a:srgbClr val="00D9F0"/>
                </a:solidFill>
              </a:rPr>
              <a:t>Prioritize Retail Partnerships:</a:t>
            </a:r>
          </a:p>
          <a:p>
            <a:r>
              <a:rPr lang="en-US" sz="1600" dirty="0"/>
              <a:t>Focus on forging strategic partnerships with major retailers to offer exclusive deals and cashback rewards to Revolute customers. </a:t>
            </a:r>
          </a:p>
          <a:p>
            <a:r>
              <a:rPr lang="en-US" sz="1600" dirty="0"/>
              <a:t>2. </a:t>
            </a:r>
            <a:r>
              <a:rPr lang="en-US" sz="1600" dirty="0">
                <a:solidFill>
                  <a:srgbClr val="00D9F0"/>
                </a:solidFill>
              </a:rPr>
              <a:t>Stimulate Discretionary Spending:</a:t>
            </a:r>
          </a:p>
          <a:p>
            <a:r>
              <a:rPr lang="en-US" sz="1600" dirty="0"/>
              <a:t>Introduce travel and entertainment packages in collaboration with travel agencies and event organizers to encourage spending in these categories.</a:t>
            </a:r>
          </a:p>
        </p:txBody>
      </p:sp>
    </p:spTree>
    <p:extLst>
      <p:ext uri="{BB962C8B-B14F-4D97-AF65-F5344CB8AC3E}">
        <p14:creationId xmlns:p14="http://schemas.microsoft.com/office/powerpoint/2010/main" val="224018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6004-B0C7-EAD3-78B8-B2E898E7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480"/>
            <a:ext cx="10353762" cy="355600"/>
          </a:xfrm>
        </p:spPr>
        <p:txBody>
          <a:bodyPr>
            <a:noAutofit/>
          </a:bodyPr>
          <a:lstStyle/>
          <a:p>
            <a:r>
              <a:rPr lang="en-US" sz="3200"/>
              <a:t>Weekly Trends on Food and Retail</a:t>
            </a:r>
            <a:endParaRPr lang="en-CA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ADB01-A0A0-6ADD-5185-FFF35019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08" y="1606327"/>
            <a:ext cx="6287045" cy="3711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07CEE-62DF-5C78-88C4-017832E47908}"/>
              </a:ext>
            </a:extLst>
          </p:cNvPr>
          <p:cNvSpPr txBox="1"/>
          <p:nvPr/>
        </p:nvSpPr>
        <p:spPr>
          <a:xfrm>
            <a:off x="7215292" y="1076689"/>
            <a:ext cx="45415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9900"/>
                </a:solidFill>
              </a:rPr>
              <a:t>Insights: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solidFill>
                  <a:srgbClr val="00D9F0"/>
                </a:solidFill>
              </a:rPr>
              <a:t>Weekend Spending: </a:t>
            </a:r>
            <a:r>
              <a:rPr lang="en-US" sz="1600" dirty="0"/>
              <a:t>There's a significant spike in spending on Saturdays and Sundays, particularly in the "Food and Drink" category. This suggests increased social activity and dining out on weekends.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solidFill>
                  <a:srgbClr val="00D9F0"/>
                </a:solidFill>
              </a:rPr>
              <a:t>Weekday Patterns: </a:t>
            </a:r>
            <a:r>
              <a:rPr lang="en-US" sz="1600" dirty="0"/>
              <a:t>Spending tends to be lower on weekdays, with a slight increase towards the end of the week. This could be attributed to people spending more on leisure activities and dining out as the weekend approaches.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solidFill>
                  <a:srgbClr val="00D9F0"/>
                </a:solidFill>
              </a:rPr>
              <a:t>Retail Spending: </a:t>
            </a:r>
            <a:r>
              <a:rPr lang="en-US" sz="1600" dirty="0"/>
              <a:t>Retail spending shows a more consistent pattern throughout the week, indicating regular shopping behavior.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9900"/>
                </a:solidFill>
              </a:rPr>
              <a:t>Recommendations: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solidFill>
                  <a:srgbClr val="00D9F0"/>
                </a:solidFill>
              </a:rPr>
              <a:t>Weekday Incentives: </a:t>
            </a:r>
            <a:r>
              <a:rPr lang="en-US" sz="1600" dirty="0"/>
              <a:t>Consider implementing mid-week promotions or loyalty programs to stimulate spending during weekdays.</a:t>
            </a:r>
          </a:p>
        </p:txBody>
      </p:sp>
    </p:spTree>
    <p:extLst>
      <p:ext uri="{BB962C8B-B14F-4D97-AF65-F5344CB8AC3E}">
        <p14:creationId xmlns:p14="http://schemas.microsoft.com/office/powerpoint/2010/main" val="149865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F551F-7ED3-5F92-84FF-5519F481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65" y="505730"/>
            <a:ext cx="10490804" cy="567268"/>
          </a:xfrm>
        </p:spPr>
        <p:txBody>
          <a:bodyPr>
            <a:normAutofit/>
          </a:bodyPr>
          <a:lstStyle/>
          <a:p>
            <a:r>
              <a:rPr lang="en-US" sz="3200" dirty="0"/>
              <a:t>Demographic Analysis</a:t>
            </a:r>
            <a:endParaRPr lang="en-CA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BAB609-CDD3-3537-81DC-593BE24F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784562"/>
            <a:ext cx="7171869" cy="4097867"/>
          </a:xfrm>
        </p:spPr>
        <p:txBody>
          <a:bodyPr>
            <a:no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9900"/>
                </a:solidFill>
                <a:effectLst/>
              </a:rPr>
              <a:t>Insights:</a:t>
            </a: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D9F0"/>
                </a:solidFill>
                <a:effectLst/>
              </a:rPr>
              <a:t>Dominance of Younger Age Groups: </a:t>
            </a:r>
            <a:r>
              <a:rPr lang="en-US" sz="1600" b="1" dirty="0">
                <a:solidFill>
                  <a:srgbClr val="FFFFFF"/>
                </a:solidFill>
              </a:rPr>
              <a:t>The 18-34 and 35-54 age groups dominate the user base, accounting for a significant portion of the total.</a:t>
            </a: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D9F0"/>
                </a:solidFill>
                <a:effectLst/>
              </a:rPr>
              <a:t>Digital Native Market: </a:t>
            </a:r>
            <a:r>
              <a:rPr lang="en-US" sz="1600" b="1" dirty="0">
                <a:solidFill>
                  <a:srgbClr val="FFFFFF"/>
                </a:solidFill>
              </a:rPr>
              <a:t>The strong presence of younger age groups suggests a significant market for digital products and services.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9900"/>
                </a:solidFill>
                <a:effectLst/>
              </a:rPr>
              <a:t>Recommendations:</a:t>
            </a: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Leverage digital marketing channels to reach and engage with younger audiences </a:t>
            </a:r>
            <a:r>
              <a:rPr lang="en-US" sz="1600" b="1" dirty="0">
                <a:solidFill>
                  <a:srgbClr val="FFFFFF"/>
                </a:solidFill>
              </a:rPr>
              <a:t>and </a:t>
            </a:r>
            <a:r>
              <a:rPr lang="en-US" sz="1600" b="1" dirty="0">
                <a:solidFill>
                  <a:srgbClr val="00D9F0"/>
                </a:solidFill>
              </a:rPr>
              <a:t>Implement loyalty programs and personalized offers to retain existing customers, especially in the 18-34 age group.</a:t>
            </a: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Stay ahead of emerging trends and technologies </a:t>
            </a:r>
            <a:r>
              <a:rPr lang="en-US" sz="1600" b="1" dirty="0">
                <a:solidFill>
                  <a:srgbClr val="FFFFFF"/>
                </a:solidFill>
              </a:rPr>
              <a:t>to cater to the evolving needs of younger generations.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672B1-EFC1-CD6C-C2BC-D40EDE0E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871" y="1990396"/>
            <a:ext cx="3940929" cy="35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F2DC4-F080-70DB-946B-4F960862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18" y="353439"/>
            <a:ext cx="10272364" cy="536887"/>
          </a:xfrm>
        </p:spPr>
        <p:txBody>
          <a:bodyPr>
            <a:normAutofit/>
          </a:bodyPr>
          <a:lstStyle/>
          <a:p>
            <a:r>
              <a:rPr lang="en-US" sz="3000" dirty="0"/>
              <a:t>Need to want spending Ratio over Time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6FB5-FBC0-ECB6-865B-EE838B56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571708"/>
            <a:ext cx="4630868" cy="4923159"/>
          </a:xfrm>
        </p:spPr>
        <p:txBody>
          <a:bodyPr>
            <a:no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9900"/>
                </a:solidFill>
              </a:rPr>
              <a:t>Insights: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D9F0"/>
                </a:solidFill>
              </a:rPr>
              <a:t>Stabilization: </a:t>
            </a:r>
            <a:r>
              <a:rPr lang="en-US" sz="1800" b="1" dirty="0">
                <a:solidFill>
                  <a:schemeClr val="tx1"/>
                </a:solidFill>
              </a:rPr>
              <a:t>The Need-to-Want ratio has stabilized post-pandemic, indicating a return to a more balanced spending pattern.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D9F0"/>
                </a:solidFill>
              </a:rPr>
              <a:t>Emerging Trends</a:t>
            </a:r>
            <a:r>
              <a:rPr lang="en-US" sz="1800" b="1" dirty="0">
                <a:solidFill>
                  <a:schemeClr val="tx1"/>
                </a:solidFill>
              </a:rPr>
              <a:t>: There might be new trends emerging, such as increased spending on experiences, health and wellness, and sustainable products.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9900"/>
                </a:solidFill>
              </a:rPr>
              <a:t>Recommendations: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D9F0"/>
                </a:solidFill>
              </a:rPr>
              <a:t>Regional Differences: </a:t>
            </a:r>
            <a:r>
              <a:rPr lang="en-US" sz="1800" b="1" dirty="0">
                <a:solidFill>
                  <a:schemeClr val="tx1"/>
                </a:solidFill>
              </a:rPr>
              <a:t>Different regions may exhibit varying trends due to factors like economic conditions, cultural preferences, and government policies.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6C023-033D-D216-8E1D-EC84C434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82" y="1571708"/>
            <a:ext cx="6633184" cy="3714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842D4-BE5B-AE46-A560-166A72C31C63}"/>
              </a:ext>
            </a:extLst>
          </p:cNvPr>
          <p:cNvSpPr txBox="1"/>
          <p:nvPr/>
        </p:nvSpPr>
        <p:spPr>
          <a:xfrm>
            <a:off x="5237082" y="5405120"/>
            <a:ext cx="6633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1600" dirty="0"/>
              <a:t>data['Need'] = data['Food and Drink'] + data['Retail’]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600" dirty="0"/>
              <a:t>data['Want'] = data['Entertainment']+data['Pubs, restaurants and fast food’]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600" dirty="0"/>
              <a:t>data['Need_to_Want_ratio'] =data['Need'] / data['Want’]</a:t>
            </a:r>
          </a:p>
        </p:txBody>
      </p:sp>
    </p:spTree>
    <p:extLst>
      <p:ext uri="{BB962C8B-B14F-4D97-AF65-F5344CB8AC3E}">
        <p14:creationId xmlns:p14="http://schemas.microsoft.com/office/powerpoint/2010/main" val="263976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580F-D1DA-4CE6-BDD1-3A44C715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8" y="356447"/>
            <a:ext cx="10353762" cy="549486"/>
          </a:xfrm>
        </p:spPr>
        <p:txBody>
          <a:bodyPr>
            <a:normAutofit/>
          </a:bodyPr>
          <a:lstStyle/>
          <a:p>
            <a:r>
              <a:rPr lang="en-CA" sz="3200" dirty="0"/>
              <a:t>Time Series Decomposition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9BFD1-13F7-1422-752E-28C2F468E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" y="1963569"/>
            <a:ext cx="5486400" cy="3754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90C2D-117B-DFEF-20A8-7C06063EDE49}"/>
              </a:ext>
            </a:extLst>
          </p:cNvPr>
          <p:cNvSpPr txBox="1"/>
          <p:nvPr/>
        </p:nvSpPr>
        <p:spPr>
          <a:xfrm>
            <a:off x="5980461" y="1147768"/>
            <a:ext cx="600833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Insight:</a:t>
            </a:r>
            <a:endParaRPr lang="en-US" dirty="0"/>
          </a:p>
          <a:p>
            <a:r>
              <a:rPr lang="en-US" dirty="0">
                <a:solidFill>
                  <a:srgbClr val="00D9F0"/>
                </a:solidFill>
              </a:rPr>
              <a:t>Upward Trend: </a:t>
            </a:r>
            <a:r>
              <a:rPr lang="en-US" dirty="0"/>
              <a:t>The overall trend in total spending is upward, indicating a general increase over time.</a:t>
            </a:r>
          </a:p>
          <a:p>
            <a:endParaRPr lang="en-US" dirty="0"/>
          </a:p>
          <a:p>
            <a:r>
              <a:rPr lang="en-US" dirty="0">
                <a:solidFill>
                  <a:srgbClr val="00D9F0"/>
                </a:solidFill>
              </a:rPr>
              <a:t>Seasonal Patterns: </a:t>
            </a:r>
            <a:r>
              <a:rPr lang="en-US" dirty="0"/>
              <a:t>There are clear seasonal patterns in the data, with peaks and troughs recurring annually. This suggests that factors like holidays, weather, and economic cycles influence spending behavior.</a:t>
            </a:r>
          </a:p>
          <a:p>
            <a:endParaRPr lang="en-US" dirty="0"/>
          </a:p>
          <a:p>
            <a:r>
              <a:rPr lang="en-US" dirty="0">
                <a:solidFill>
                  <a:srgbClr val="00D9F0"/>
                </a:solidFill>
              </a:rPr>
              <a:t>Residual Noise: </a:t>
            </a:r>
            <a:r>
              <a:rPr lang="en-US" dirty="0"/>
              <a:t>The residual component shows random fluctuations, indicating that there might be some unexplained noise or random variation in the data.</a:t>
            </a:r>
          </a:p>
          <a:p>
            <a:endParaRPr lang="en-US" dirty="0"/>
          </a:p>
          <a:p>
            <a:r>
              <a:rPr lang="en-US" dirty="0">
                <a:solidFill>
                  <a:srgbClr val="FF9900"/>
                </a:solidFill>
              </a:rPr>
              <a:t>Recommendations:</a:t>
            </a:r>
            <a:endParaRPr lang="en-US" dirty="0"/>
          </a:p>
          <a:p>
            <a:r>
              <a:rPr lang="en-US" dirty="0">
                <a:solidFill>
                  <a:srgbClr val="00D9F0"/>
                </a:solidFill>
              </a:rPr>
              <a:t>Leverage Seasonal Patterns: </a:t>
            </a:r>
            <a:r>
              <a:rPr lang="en-US" dirty="0"/>
              <a:t>Identify peak seasons and plan marketing strategies to capitalize on increased demand.</a:t>
            </a:r>
          </a:p>
          <a:p>
            <a:r>
              <a:rPr lang="en-US" dirty="0"/>
              <a:t>Monitor Trends: Continuously track the trend component to identify potential shifts in consumer behavior and adjust business strategies accordingly.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6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8526-B19E-800C-C29B-084ED4A7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4321"/>
            <a:ext cx="10353762" cy="345440"/>
          </a:xfrm>
        </p:spPr>
        <p:txBody>
          <a:bodyPr>
            <a:noAutofit/>
          </a:bodyPr>
          <a:lstStyle/>
          <a:p>
            <a:r>
              <a:rPr lang="en-US" sz="3200" dirty="0"/>
              <a:t>Identify peak seasons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7017-1850-C6F5-C15A-46ADAFB3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72160"/>
            <a:ext cx="10353762" cy="581152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CA" dirty="0"/>
          </a:p>
          <a:p>
            <a:pPr marL="36900" indent="0">
              <a:buNone/>
            </a:pPr>
            <a:endParaRPr lang="en-CA" dirty="0"/>
          </a:p>
          <a:p>
            <a:pPr marL="36900" indent="0">
              <a:buNone/>
            </a:pPr>
            <a:endParaRPr lang="en-CA" dirty="0"/>
          </a:p>
          <a:p>
            <a:pPr marL="36900" indent="0">
              <a:buNone/>
            </a:pPr>
            <a:endParaRPr lang="en-CA" dirty="0"/>
          </a:p>
          <a:p>
            <a:pPr marL="36900" indent="0">
              <a:buNone/>
            </a:pPr>
            <a:endParaRPr lang="en-CA" dirty="0"/>
          </a:p>
          <a:p>
            <a:pPr marL="36900" indent="0">
              <a:buNone/>
            </a:pPr>
            <a:endParaRPr lang="en-CA" dirty="0"/>
          </a:p>
          <a:p>
            <a:pPr marL="36900" indent="0">
              <a:lnSpc>
                <a:spcPct val="120000"/>
              </a:lnSpc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36900" indent="0">
              <a:lnSpc>
                <a:spcPct val="120000"/>
              </a:lnSpc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36900" indent="0">
              <a:lnSpc>
                <a:spcPct val="120000"/>
              </a:lnSpc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36900" indent="0">
              <a:lnSpc>
                <a:spcPct val="120000"/>
              </a:lnSpc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US" sz="2100" b="1" dirty="0">
                <a:solidFill>
                  <a:srgbClr val="FFC000"/>
                </a:solidFill>
              </a:rPr>
              <a:t>Insights: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100" b="1" dirty="0">
                <a:solidFill>
                  <a:schemeClr val="tx1"/>
                </a:solidFill>
              </a:rPr>
              <a:t>Spending fluctuates across sectors, with </a:t>
            </a:r>
            <a:r>
              <a:rPr lang="en-US" sz="2100" b="1" dirty="0">
                <a:solidFill>
                  <a:srgbClr val="00D9F0"/>
                </a:solidFill>
              </a:rPr>
              <a:t>Automotive Fuel and Entertainment showing the most significant changes</a:t>
            </a:r>
            <a:r>
              <a:rPr lang="en-US" sz="2100" b="1" dirty="0">
                <a:solidFill>
                  <a:schemeClr val="tx1"/>
                </a:solidFill>
              </a:rPr>
              <a:t>.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100" b="1" dirty="0">
                <a:solidFill>
                  <a:srgbClr val="00D9F0"/>
                </a:solidFill>
              </a:rPr>
              <a:t>Total spending increased in the end of December 2022 and in the beginning of January 2023</a:t>
            </a:r>
            <a:r>
              <a:rPr lang="en-US" sz="2100" b="1" dirty="0">
                <a:solidFill>
                  <a:schemeClr val="tx1"/>
                </a:solidFill>
              </a:rPr>
              <a:t>.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100" b="1" dirty="0">
                <a:solidFill>
                  <a:srgbClr val="FFC000"/>
                </a:solidFill>
              </a:rPr>
              <a:t>Recommendation: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100" b="1" dirty="0">
                <a:solidFill>
                  <a:schemeClr val="tx1"/>
                </a:solidFill>
              </a:rPr>
              <a:t>Analyze the reasons behind the fluctuations, as well as the overall increase in total spending in December, January. This will help inform targeted marketing and promotional strategies.</a:t>
            </a:r>
            <a:endParaRPr lang="en-CA" sz="21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17B2C-DA96-9026-5FF3-269CB747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66" y="905934"/>
            <a:ext cx="8119533" cy="36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73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{F92E1A88-4DF0-402A-828C-F62CA7F50C85}tf55705232_win32</Template>
  <TotalTime>683</TotalTime>
  <Words>1100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Consumer Spending Trends and Patterns:  A Time History Analysis</vt:lpstr>
      <vt:lpstr>Total Spending over Time</vt:lpstr>
      <vt:lpstr>Spending in Different Sector over Time</vt:lpstr>
      <vt:lpstr>Average Spending by Category</vt:lpstr>
      <vt:lpstr>Weekly Trends on Food and Retail</vt:lpstr>
      <vt:lpstr>Demographic Analysis</vt:lpstr>
      <vt:lpstr>Need to want spending Ratio over Time</vt:lpstr>
      <vt:lpstr>Time Series Decomposition Plot</vt:lpstr>
      <vt:lpstr>Identify peak seasons</vt:lpstr>
      <vt:lpstr>Cluster the Months basis of Spending Patterns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Nivedita Thorat</dc:creator>
  <cp:lastModifiedBy>Nivedita Thorat</cp:lastModifiedBy>
  <cp:revision>7</cp:revision>
  <dcterms:created xsi:type="dcterms:W3CDTF">2024-11-18T22:05:07Z</dcterms:created>
  <dcterms:modified xsi:type="dcterms:W3CDTF">2024-11-26T05:16:45Z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