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6338-A2A6-43C2-BFAE-D292C4EAA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11D01-CE9D-4DD8-AEB4-E1B9373B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8FCC-8F7F-483F-9E1C-EF206CCF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EA09-4A69-4795-9B8E-67745D7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63E4-06D6-4606-A4CF-EF10EEDA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3751-2E0A-4950-9EE1-229FDDAB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D0A3C-D2CD-4117-9260-B818FDFE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3ED0-9104-41FC-BE9F-AC3B7917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B712-F0D3-4361-B86D-FA555142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85C6-9134-4D65-993B-B84FCCDD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5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6E939-7601-4343-9713-2647714B8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F2765-A53E-4618-8BA6-C46A84DE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8AA6-D3CA-4D8C-A75B-19E6711A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8472-A3AB-4907-AF42-08B89324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6D60-0E8C-4687-A567-80A3778F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7F0A-B1BC-4123-A574-F68E01FD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121A-267E-49D8-860E-CA53EAD6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CDB3-59D3-4647-8585-FAAB9D5E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3919-E911-4D8C-829B-DA299CAE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2650-2F02-4FB1-986A-69E6642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2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1F80-5E53-40C5-87ED-60684ABD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505AB-AF33-49B4-8518-83D3706D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EC64-422F-4AD0-8FD0-153A56FA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E8685-0993-486F-9DAD-DADC7DC8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E46A-6DD5-4131-A8A9-7DE39751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0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4F25-9954-4158-8094-8BA10908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9D56-2466-4417-BF6A-C4D83CD44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0B53E-FD7E-44B0-BB2A-FCF06AB7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38F6-5B3B-4355-8B0F-E6ED1069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F84E-0323-4E11-9231-7A3C456D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C6AE-EBFB-4CE8-BD63-73427E6A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B9F6-80D3-49F0-948D-63047748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3BEC-CB38-4FF7-84F6-CB125870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23E8D-FB6A-4EE2-B282-D3B1DB4F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2A291-D1CD-4DCC-A1EE-A100072B2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912DF-E824-4B26-B80D-424BF765A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DFB4C-A4FB-4696-B6AD-35ADB28C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BF3C2-8C83-4AA8-8123-03315ED3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13ABA-A21E-45F0-9058-287B86C3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695A-78C7-44A9-9923-5C03F876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E47F7-F832-4947-B451-C02208E5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E133E-ECB6-4D5F-AD91-332448D7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16FDB-BD18-4F59-A23C-01D7450A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927E7-926C-499B-9C61-1272472D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7A7AE-94BA-46F8-84A2-3B4E34D7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19DE-620C-424E-91B9-3B795D79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3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D5AA-9BA0-46D3-9D4D-B486DE61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3152-2C44-49BF-9026-40C4400F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4004B-371F-4B91-9C30-7CB70BDC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B696-2060-4093-8660-C00C165D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BAC3D-1E10-4FD5-B4ED-9E3FE949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9BD3-E1F9-4108-A9DB-6E452665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6E40-3FA2-49F4-9DBB-97009506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0C287-60C0-4DE0-8DE4-0D114D87B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F9295-621F-4B0F-90F7-93E2A41E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CB6C1-9270-4D85-BBEE-472A3126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C952F-CA12-4B86-86D8-C250C1DB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872F-75AA-4976-85FA-2EF0BB4D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7B7FC-27E2-4C51-A0DA-051206B9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D2CF-E401-4FE9-808E-C6D43AB96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FB5D-C9E6-4BF0-BD09-396C0EF00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FAD3-BBED-46EC-A69D-B74B57B9843E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0A28-520A-465F-B414-ADD355FC2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4214-E634-45E6-8EFE-4C7923781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ED29-E6A4-496D-AC37-48336ED3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C486-BDA2-4AA6-80EF-A6038808E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44188-2BC8-4C85-B159-ECEED7645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Nivedita Kapil</a:t>
            </a:r>
          </a:p>
        </p:txBody>
      </p:sp>
    </p:spTree>
    <p:extLst>
      <p:ext uri="{BB962C8B-B14F-4D97-AF65-F5344CB8AC3E}">
        <p14:creationId xmlns:p14="http://schemas.microsoft.com/office/powerpoint/2010/main" val="120779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C8D5-4A94-4F95-8FBF-EAD94C6A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D2D5-2648-4FC3-9771-EC4C2F0A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1400" b="1" i="0" dirty="0">
                <a:solidFill>
                  <a:srgbClr val="091E42"/>
                </a:solidFill>
                <a:effectLst/>
                <a:latin typeface="freight-text-pro"/>
              </a:rPr>
              <a:t>When the company receives a loan application, the company must decide for loan approval based on the applicant’s profile. Two types of risks are associated with the bank’s decision: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US" sz="800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US" sz="800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US" sz="800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US" sz="800" b="0" i="0" dirty="0">
                <a:solidFill>
                  <a:srgbClr val="091E42"/>
                </a:solidFill>
                <a:effectLst/>
                <a:latin typeface="freight-text-pro"/>
              </a:rPr>
              <a:t> to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091E42"/>
                </a:solidFill>
                <a:effectLst/>
                <a:latin typeface="freight-text-pro"/>
              </a:rPr>
              <a:t>If the applicant is </a:t>
            </a:r>
            <a:r>
              <a:rPr lang="en-US" sz="800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US" sz="800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US" sz="800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US" sz="800" b="0" i="0" dirty="0">
                <a:solidFill>
                  <a:srgbClr val="091E42"/>
                </a:solidFill>
                <a:effectLst/>
                <a:latin typeface="freight-text-pro"/>
              </a:rPr>
              <a:t> for the company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sz="1400" b="1" i="0" dirty="0">
                <a:solidFill>
                  <a:srgbClr val="091E42"/>
                </a:solidFill>
                <a:effectLst/>
                <a:latin typeface="freight-text-pro"/>
              </a:rPr>
              <a:t>The given data 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3350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FD49-E09A-4D65-9D05-D562F7EC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Results- Identify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6B548-4540-4A0F-BBE3-D5FD236FB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411" y="1372619"/>
            <a:ext cx="6020524" cy="37530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A637C-57EE-4317-9969-E0569BF4B760}"/>
              </a:ext>
            </a:extLst>
          </p:cNvPr>
          <p:cNvSpPr txBox="1"/>
          <p:nvPr/>
        </p:nvSpPr>
        <p:spPr>
          <a:xfrm>
            <a:off x="169877" y="1838520"/>
            <a:ext cx="50900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Observation is that Loan amount, investor amount, funding amount are strongly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Annual income with DTI(Debt-to-income ratio) is negatively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Debt income ratio is the percentage of a consumer's monthly gross income that goes toward paying debts.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That means when annual income is low DTI is high &amp; vice 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positive correlation between annual income and employment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That means income increases with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199103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AED5-E0DC-4DAA-9B44-EEC13C3C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362AA-0520-4D92-8E8F-3D949A1A1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35" y="1513127"/>
            <a:ext cx="5014753" cy="15152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4897F-2C93-4667-BCCC-89E1CFA7AE3E}"/>
              </a:ext>
            </a:extLst>
          </p:cNvPr>
          <p:cNvSpPr txBox="1"/>
          <p:nvPr/>
        </p:nvSpPr>
        <p:spPr>
          <a:xfrm>
            <a:off x="838200" y="2936147"/>
            <a:ext cx="3949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800" dirty="0"/>
              <a:t>plots show that most of the borrower's Annual incomes are in range of 40000- 80000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25AD99-FF9D-4611-9223-DE8FA806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5" y="3429000"/>
            <a:ext cx="3165155" cy="2451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F2C57B-A8A1-4034-9F4B-5AE729CD6474}"/>
              </a:ext>
            </a:extLst>
          </p:cNvPr>
          <p:cNvSpPr txBox="1"/>
          <p:nvPr/>
        </p:nvSpPr>
        <p:spPr>
          <a:xfrm>
            <a:off x="237235" y="5895827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Below plot shows that close to 14% loans were charged off out of total loan issued.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69C561-DE7C-41D2-8615-FF8A9FA0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711" y="1513127"/>
            <a:ext cx="4552988" cy="24548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2410A7-388D-461F-8C4A-C85E97E95FF1}"/>
              </a:ext>
            </a:extLst>
          </p:cNvPr>
          <p:cNvSpPr txBox="1"/>
          <p:nvPr/>
        </p:nvSpPr>
        <p:spPr>
          <a:xfrm>
            <a:off x="7081711" y="4051612"/>
            <a:ext cx="5550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plot shows that most of the loans were taken for the purpose of debt consolidation &amp; paying credit card bill.</a:t>
            </a:r>
          </a:p>
          <a:p>
            <a:r>
              <a:rPr lang="en-IN" sz="800" dirty="0"/>
              <a:t># Number of charged off count also high too for these loans.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3FBE33-DC1E-42A5-A68B-0EC0DC03A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711" y="4390166"/>
            <a:ext cx="4202053" cy="22004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024569-5B2C-4959-8B07-0FBCE36758BD}"/>
              </a:ext>
            </a:extLst>
          </p:cNvPr>
          <p:cNvSpPr txBox="1"/>
          <p:nvPr/>
        </p:nvSpPr>
        <p:spPr>
          <a:xfrm>
            <a:off x="6967057" y="6521489"/>
            <a:ext cx="6316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plot shows that most of them living in rented home or mortgaged their home.</a:t>
            </a:r>
          </a:p>
          <a:p>
            <a:r>
              <a:rPr lang="en-IN" sz="800" dirty="0"/>
              <a:t> Applicant numbers are high from these categories so charged off is high too.</a:t>
            </a:r>
          </a:p>
        </p:txBody>
      </p:sp>
    </p:spTree>
    <p:extLst>
      <p:ext uri="{BB962C8B-B14F-4D97-AF65-F5344CB8AC3E}">
        <p14:creationId xmlns:p14="http://schemas.microsoft.com/office/powerpoint/2010/main" val="30589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9A35-EC8F-49D8-AFE6-2EB7AEF1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12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400ED-2858-4F5D-8549-5FDD9E55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83" y="996555"/>
            <a:ext cx="3613120" cy="24445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528BC-BA03-4B21-862C-162ACD6B38ED}"/>
              </a:ext>
            </a:extLst>
          </p:cNvPr>
          <p:cNvSpPr txBox="1"/>
          <p:nvPr/>
        </p:nvSpPr>
        <p:spPr>
          <a:xfrm>
            <a:off x="469782" y="3441075"/>
            <a:ext cx="4085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Interest rate less than 10% has very less chances of charged off. Interest rates are starting from minimum 5 %.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DE6D0-5501-4EF8-B068-1C6EE6D4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3" y="3933518"/>
            <a:ext cx="3451755" cy="23495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908521-9A54-421C-874F-48047C9E84BA}"/>
              </a:ext>
            </a:extLst>
          </p:cNvPr>
          <p:cNvSpPr txBox="1"/>
          <p:nvPr/>
        </p:nvSpPr>
        <p:spPr>
          <a:xfrm>
            <a:off x="469782" y="6246652"/>
            <a:ext cx="3523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Those who are not working or have less than 1 year of work experience have high chances of getting charged off.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C747A5-1091-4AF0-BECB-554CF8C71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738" y="1084138"/>
            <a:ext cx="3569968" cy="2444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E50300-0FEF-484B-8904-8238BAB74F61}"/>
              </a:ext>
            </a:extLst>
          </p:cNvPr>
          <p:cNvSpPr txBox="1"/>
          <p:nvPr/>
        </p:nvSpPr>
        <p:spPr>
          <a:xfrm>
            <a:off x="5159738" y="3526561"/>
            <a:ext cx="29424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Verification status has no impact on charge off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147BB-7C90-491E-9A98-5E7593F8B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127" y="3933518"/>
            <a:ext cx="3569968" cy="21730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635E29-610A-43DC-80FB-D9471739EDAC}"/>
              </a:ext>
            </a:extLst>
          </p:cNvPr>
          <p:cNvSpPr txBox="1"/>
          <p:nvPr/>
        </p:nvSpPr>
        <p:spPr>
          <a:xfrm>
            <a:off x="5191676" y="6106542"/>
            <a:ext cx="3569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Those who already have </a:t>
            </a:r>
            <a:r>
              <a:rPr lang="en-IN" sz="800" dirty="0" err="1"/>
              <a:t>pub_rec_bankruptcies</a:t>
            </a:r>
            <a:r>
              <a:rPr lang="en-IN" sz="800" dirty="0"/>
              <a:t> value 1, have charged off proportion higher than who have no </a:t>
            </a:r>
            <a:r>
              <a:rPr lang="en-IN" sz="800" dirty="0" err="1"/>
              <a:t>pub_rec_bankruptcies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5443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8270-D13A-40BB-89C4-28C825E7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4CE10-C237-4B07-8806-1D49A65F7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766" y="1543614"/>
            <a:ext cx="5173144" cy="5019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F2CE3-EBF1-4B4B-81CE-D4E116EFD8B6}"/>
              </a:ext>
            </a:extLst>
          </p:cNvPr>
          <p:cNvSpPr txBox="1"/>
          <p:nvPr/>
        </p:nvSpPr>
        <p:spPr>
          <a:xfrm>
            <a:off x="322603" y="1786617"/>
            <a:ext cx="6097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Observation:</a:t>
            </a:r>
          </a:p>
          <a:p>
            <a:r>
              <a:rPr lang="en-IN" dirty="0"/>
              <a:t>Higher the interest rate higher charged off ratio</a:t>
            </a:r>
          </a:p>
          <a:p>
            <a:r>
              <a:rPr lang="en-IN" dirty="0"/>
              <a:t>Higher the annual income higher the loan amount slightly.</a:t>
            </a:r>
          </a:p>
          <a:p>
            <a:r>
              <a:rPr lang="en-IN" dirty="0"/>
              <a:t>Increase in number of charged off with increase in year.</a:t>
            </a:r>
          </a:p>
          <a:p>
            <a:r>
              <a:rPr lang="en-IN" dirty="0"/>
              <a:t>Interest rate is increasing with loan amount increase</a:t>
            </a:r>
          </a:p>
        </p:txBody>
      </p:sp>
    </p:spTree>
    <p:extLst>
      <p:ext uri="{BB962C8B-B14F-4D97-AF65-F5344CB8AC3E}">
        <p14:creationId xmlns:p14="http://schemas.microsoft.com/office/powerpoint/2010/main" val="64307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freight-text-pro</vt:lpstr>
      <vt:lpstr>Office Theme</vt:lpstr>
      <vt:lpstr>EDA Case Study</vt:lpstr>
      <vt:lpstr>Problem statement</vt:lpstr>
      <vt:lpstr>Results- Identify Correlation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</dc:title>
  <dc:creator>Nivedita Kapil</dc:creator>
  <cp:lastModifiedBy>Nivedita Kapil</cp:lastModifiedBy>
  <cp:revision>3</cp:revision>
  <dcterms:created xsi:type="dcterms:W3CDTF">2022-09-07T08:22:45Z</dcterms:created>
  <dcterms:modified xsi:type="dcterms:W3CDTF">2022-09-07T08:45:26Z</dcterms:modified>
</cp:coreProperties>
</file>