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05" r:id="rId1"/>
  </p:sldMasterIdLst>
  <p:notesMasterIdLst>
    <p:notesMasterId r:id="rId23"/>
  </p:notesMasterIdLst>
  <p:sldIdLst>
    <p:sldId id="811" r:id="rId2"/>
    <p:sldId id="812" r:id="rId3"/>
    <p:sldId id="894" r:id="rId4"/>
    <p:sldId id="897" r:id="rId5"/>
    <p:sldId id="893" r:id="rId6"/>
    <p:sldId id="892" r:id="rId7"/>
    <p:sldId id="898" r:id="rId8"/>
    <p:sldId id="901" r:id="rId9"/>
    <p:sldId id="902" r:id="rId10"/>
    <p:sldId id="914" r:id="rId11"/>
    <p:sldId id="903" r:id="rId12"/>
    <p:sldId id="915" r:id="rId13"/>
    <p:sldId id="904" r:id="rId14"/>
    <p:sldId id="905" r:id="rId15"/>
    <p:sldId id="916" r:id="rId16"/>
    <p:sldId id="906" r:id="rId17"/>
    <p:sldId id="907" r:id="rId18"/>
    <p:sldId id="908" r:id="rId19"/>
    <p:sldId id="909" r:id="rId20"/>
    <p:sldId id="910" r:id="rId21"/>
    <p:sldId id="911" r:id="rId22"/>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1023" autoAdjust="0"/>
  </p:normalViewPr>
  <p:slideViewPr>
    <p:cSldViewPr>
      <p:cViewPr varScale="1">
        <p:scale>
          <a:sx n="62" d="100"/>
          <a:sy n="62" d="100"/>
        </p:scale>
        <p:origin x="1614" y="66"/>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D2290C2-4EF4-41D3-A508-42B260BB0710}"/>
              </a:ext>
            </a:extLst>
          </p:cNvPr>
          <p:cNvSpPr>
            <a:spLocks noGrp="1" noChangeArrowheads="1"/>
          </p:cNvSpPr>
          <p:nvPr>
            <p:ph type="hdr" sz="quarter"/>
          </p:nvPr>
        </p:nvSpPr>
        <p:spPr bwMode="auto">
          <a:xfrm>
            <a:off x="0" y="0"/>
            <a:ext cx="3168650" cy="477838"/>
          </a:xfrm>
          <a:prstGeom prst="rect">
            <a:avLst/>
          </a:prstGeom>
          <a:noFill/>
          <a:ln>
            <a:noFill/>
          </a:ln>
        </p:spPr>
        <p:txBody>
          <a:bodyPr vert="horz" wrap="square" lIns="96661" tIns="48331" rIns="96661" bIns="48331" numCol="1" anchor="t"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47" name="Rectangle 3">
            <a:extLst>
              <a:ext uri="{FF2B5EF4-FFF2-40B4-BE49-F238E27FC236}">
                <a16:creationId xmlns:a16="http://schemas.microsoft.com/office/drawing/2014/main" id="{BA081BC3-AC18-48DA-BE09-B2B13243C7EB}"/>
              </a:ext>
            </a:extLst>
          </p:cNvPr>
          <p:cNvSpPr>
            <a:spLocks noGrp="1" noChangeArrowheads="1"/>
          </p:cNvSpPr>
          <p:nvPr>
            <p:ph type="dt" idx="1"/>
          </p:nvPr>
        </p:nvSpPr>
        <p:spPr bwMode="auto">
          <a:xfrm>
            <a:off x="4143375" y="0"/>
            <a:ext cx="3170238" cy="477838"/>
          </a:xfrm>
          <a:prstGeom prst="rect">
            <a:avLst/>
          </a:prstGeom>
          <a:noFill/>
          <a:ln>
            <a:noFill/>
          </a:ln>
        </p:spPr>
        <p:txBody>
          <a:bodyPr vert="horz" wrap="square" lIns="96661" tIns="48331" rIns="96661" bIns="48331" numCol="1" anchor="t" anchorCtr="0" compatLnSpc="1">
            <a:prstTxWarp prst="textNoShape">
              <a:avLst/>
            </a:prstTxWarp>
          </a:bodyPr>
          <a:lstStyle>
            <a:lvl1pPr algn="r" defTabSz="966788" eaLnBrk="1" hangingPunct="1">
              <a:buFont typeface="Arial" panose="020B0604020202020204" pitchFamily="34" charset="0"/>
              <a:buNone/>
              <a:defRPr sz="1300"/>
            </a:lvl1pPr>
          </a:lstStyle>
          <a:p>
            <a:pPr>
              <a:defRPr/>
            </a:pPr>
            <a:endParaRPr lang="en-US"/>
          </a:p>
        </p:txBody>
      </p:sp>
      <p:sp>
        <p:nvSpPr>
          <p:cNvPr id="21508" name="Rectangle 4">
            <a:extLst>
              <a:ext uri="{FF2B5EF4-FFF2-40B4-BE49-F238E27FC236}">
                <a16:creationId xmlns:a16="http://schemas.microsoft.com/office/drawing/2014/main" id="{24ACD142-47E5-4939-A7AE-E4CDFD11F8B9}"/>
              </a:ext>
            </a:extLst>
          </p:cNvPr>
          <p:cNvSpPr>
            <a:spLocks noGrp="1" noRot="1" noChangeAspect="1" noChangeArrowheads="1"/>
          </p:cNvSpPr>
          <p:nvPr>
            <p:ph type="sldImg" idx="2"/>
          </p:nvPr>
        </p:nvSpPr>
        <p:spPr bwMode="auto">
          <a:xfrm>
            <a:off x="1255713" y="719138"/>
            <a:ext cx="4802187"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Rectangle 5">
            <a:extLst>
              <a:ext uri="{FF2B5EF4-FFF2-40B4-BE49-F238E27FC236}">
                <a16:creationId xmlns:a16="http://schemas.microsoft.com/office/drawing/2014/main" id="{D8BFCE44-FC7A-4251-9160-873A2CFAFEC4}"/>
              </a:ext>
            </a:extLst>
          </p:cNvPr>
          <p:cNvSpPr>
            <a:spLocks noGrp="1" noChangeArrowheads="1"/>
          </p:cNvSpPr>
          <p:nvPr>
            <p:ph type="body" sz="quarter" idx="3"/>
          </p:nvPr>
        </p:nvSpPr>
        <p:spPr bwMode="auto">
          <a:xfrm>
            <a:off x="730250" y="4559300"/>
            <a:ext cx="5853113" cy="4321175"/>
          </a:xfrm>
          <a:prstGeom prst="rect">
            <a:avLst/>
          </a:prstGeom>
          <a:noFill/>
          <a:ln>
            <a:noFill/>
          </a:ln>
        </p:spPr>
        <p:txBody>
          <a:bodyPr vert="horz" wrap="square" lIns="96661" tIns="48331" rIns="96661" bIns="48331"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5A8282D0-BE58-4F86-B0FB-80EBFBE8DE7A}"/>
              </a:ext>
            </a:extLst>
          </p:cNvPr>
          <p:cNvSpPr>
            <a:spLocks noGrp="1" noChangeArrowheads="1"/>
          </p:cNvSpPr>
          <p:nvPr>
            <p:ph type="ftr" sz="quarter" idx="4"/>
          </p:nvPr>
        </p:nvSpPr>
        <p:spPr bwMode="auto">
          <a:xfrm>
            <a:off x="0" y="9118600"/>
            <a:ext cx="3168650" cy="481013"/>
          </a:xfrm>
          <a:prstGeom prst="rect">
            <a:avLst/>
          </a:prstGeom>
          <a:noFill/>
          <a:ln>
            <a:noFill/>
          </a:ln>
        </p:spPr>
        <p:txBody>
          <a:bodyPr vert="horz" wrap="square" lIns="96661" tIns="48331" rIns="96661" bIns="48331" numCol="1" anchor="b"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51" name="Rectangle 7">
            <a:extLst>
              <a:ext uri="{FF2B5EF4-FFF2-40B4-BE49-F238E27FC236}">
                <a16:creationId xmlns:a16="http://schemas.microsoft.com/office/drawing/2014/main" id="{3E1BD85C-9DC0-4594-876D-8DE4CE9E10CF}"/>
              </a:ext>
            </a:extLst>
          </p:cNvPr>
          <p:cNvSpPr>
            <a:spLocks noGrp="1" noChangeArrowheads="1"/>
          </p:cNvSpPr>
          <p:nvPr>
            <p:ph type="sldNum" sz="quarter" idx="5"/>
          </p:nvPr>
        </p:nvSpPr>
        <p:spPr bwMode="auto">
          <a:xfrm>
            <a:off x="4143375" y="9118600"/>
            <a:ext cx="3170238" cy="481013"/>
          </a:xfrm>
          <a:prstGeom prst="rect">
            <a:avLst/>
          </a:prstGeom>
          <a:noFill/>
          <a:ln>
            <a:noFill/>
          </a:ln>
        </p:spPr>
        <p:txBody>
          <a:bodyPr vert="horz" wrap="square" lIns="96661" tIns="48331" rIns="96661" bIns="48331" numCol="1" anchor="b" anchorCtr="0" compatLnSpc="1">
            <a:prstTxWarp prst="textNoShape">
              <a:avLst/>
            </a:prstTxWarp>
          </a:bodyPr>
          <a:lstStyle>
            <a:lvl1pPr algn="r" defTabSz="966788" eaLnBrk="1" hangingPunct="1">
              <a:buFont typeface="Arial" panose="020B0604020202020204" pitchFamily="34" charset="0"/>
              <a:buNone/>
              <a:defRPr sz="1300"/>
            </a:lvl1pPr>
          </a:lstStyle>
          <a:p>
            <a:fld id="{CFB51A7B-190D-41A2-8F4F-A888C06EAB4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F87E3E95-A6E2-4DB6-9703-D691D3E99DE1}"/>
              </a:ext>
            </a:extLst>
          </p:cNvPr>
          <p:cNvSpPr>
            <a:spLocks noGrp="1" noRot="1" noChangeAspect="1" noTextEdit="1"/>
          </p:cNvSpPr>
          <p:nvPr>
            <p:ph type="sldImg"/>
          </p:nvPr>
        </p:nvSpPr>
        <p:spPr>
          <a:ln>
            <a:solidFill>
              <a:srgbClr val="000000"/>
            </a:solidFill>
            <a:miter lim="800000"/>
            <a:headEnd/>
            <a:tailEnd/>
          </a:ln>
        </p:spPr>
      </p:sp>
      <p:sp>
        <p:nvSpPr>
          <p:cNvPr id="22531" name="Notes Placeholder 2">
            <a:extLst>
              <a:ext uri="{FF2B5EF4-FFF2-40B4-BE49-F238E27FC236}">
                <a16:creationId xmlns:a16="http://schemas.microsoft.com/office/drawing/2014/main" id="{EA20049E-0BDB-46BA-90C5-54D42D4C52BF}"/>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en-US"/>
          </a:p>
        </p:txBody>
      </p:sp>
      <p:sp>
        <p:nvSpPr>
          <p:cNvPr id="22532" name="Slide Number Placeholder 3">
            <a:extLst>
              <a:ext uri="{FF2B5EF4-FFF2-40B4-BE49-F238E27FC236}">
                <a16:creationId xmlns:a16="http://schemas.microsoft.com/office/drawing/2014/main" id="{9EB22125-B6F5-4184-9391-64A1B2C8340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E97E88D4-494B-4C50-B560-68CBF43434FC}" type="slidenum">
              <a:rPr lang="en-US" altLang="en-US" sz="1300">
                <a:latin typeface="Calibri" panose="020F0502020204030204" pitchFamily="34" charset="0"/>
                <a:cs typeface="Arial" panose="020B0604020202020204" pitchFamily="34" charset="0"/>
              </a:rPr>
              <a:pPr>
                <a:buFontTx/>
                <a:buNone/>
              </a:pPr>
              <a:t>1</a:t>
            </a:fld>
            <a:endParaRPr lang="en-US" altLang="en-US" sz="1300">
              <a:latin typeface="Calibri" panose="020F050202020403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FB51A7B-190D-41A2-8F4F-A888C06EAB44}" type="slidenum">
              <a:rPr lang="en-US" altLang="en-US" smtClean="0"/>
              <a:pPr/>
              <a:t>9</a:t>
            </a:fld>
            <a:endParaRPr lang="en-US" altLang="en-US"/>
          </a:p>
        </p:txBody>
      </p:sp>
    </p:spTree>
    <p:extLst>
      <p:ext uri="{BB962C8B-B14F-4D97-AF65-F5344CB8AC3E}">
        <p14:creationId xmlns:p14="http://schemas.microsoft.com/office/powerpoint/2010/main" val="429573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FB51A7B-190D-41A2-8F4F-A888C06EAB44}" type="slidenum">
              <a:rPr lang="en-US" altLang="en-US" smtClean="0"/>
              <a:pPr/>
              <a:t>17</a:t>
            </a:fld>
            <a:endParaRPr lang="en-US" altLang="en-US"/>
          </a:p>
        </p:txBody>
      </p:sp>
    </p:spTree>
    <p:extLst>
      <p:ext uri="{BB962C8B-B14F-4D97-AF65-F5344CB8AC3E}">
        <p14:creationId xmlns:p14="http://schemas.microsoft.com/office/powerpoint/2010/main" val="4127754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10">
            <a:extLst>
              <a:ext uri="{FF2B5EF4-FFF2-40B4-BE49-F238E27FC236}">
                <a16:creationId xmlns:a16="http://schemas.microsoft.com/office/drawing/2014/main" id="{11EDC801-DD7E-4521-A257-8AEB82BABF16}"/>
              </a:ext>
            </a:extLst>
          </p:cNvPr>
          <p:cNvSpPr>
            <a:spLocks noGrp="1" noChangeArrowheads="1"/>
          </p:cNvSpPr>
          <p:nvPr>
            <p:ph type="dt" sz="half" idx="10"/>
          </p:nvPr>
        </p:nvSpPr>
        <p:spPr>
          <a:xfrm>
            <a:off x="0" y="6400800"/>
            <a:ext cx="1905000" cy="457200"/>
          </a:xfrm>
        </p:spPr>
        <p:txBody>
          <a:bodyPr/>
          <a:lstStyle>
            <a:lvl1pPr>
              <a:defRPr/>
            </a:lvl1pPr>
          </a:lstStyle>
          <a:p>
            <a:pPr>
              <a:defRPr/>
            </a:pPr>
            <a:fld id="{92EE5DC1-6DEC-4AA0-A1CE-0CF34200632A}" type="datetime1">
              <a:rPr lang="en-US"/>
              <a:pPr>
                <a:defRPr/>
              </a:pPr>
              <a:t>1/22/2021</a:t>
            </a:fld>
            <a:endParaRPr lang="en-US"/>
          </a:p>
        </p:txBody>
      </p:sp>
      <p:sp>
        <p:nvSpPr>
          <p:cNvPr id="5" name="Rectangle 11">
            <a:extLst>
              <a:ext uri="{FF2B5EF4-FFF2-40B4-BE49-F238E27FC236}">
                <a16:creationId xmlns:a16="http://schemas.microsoft.com/office/drawing/2014/main" id="{ACABB7BF-DAB9-4BBA-A3B8-52DE0B713AAB}"/>
              </a:ext>
            </a:extLst>
          </p:cNvPr>
          <p:cNvSpPr>
            <a:spLocks noGrp="1" noChangeArrowheads="1"/>
          </p:cNvSpPr>
          <p:nvPr>
            <p:ph type="ftr" sz="quarter" idx="11"/>
          </p:nvPr>
        </p:nvSpPr>
        <p:spPr>
          <a:xfrm>
            <a:off x="3048000" y="5835650"/>
            <a:ext cx="2895600" cy="457200"/>
          </a:xfrm>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9A3315A6-A9D9-4307-B855-C59003A523D7}"/>
              </a:ext>
            </a:extLst>
          </p:cNvPr>
          <p:cNvSpPr>
            <a:spLocks noGrp="1" noChangeArrowheads="1"/>
          </p:cNvSpPr>
          <p:nvPr>
            <p:ph type="sldNum" sz="quarter" idx="12"/>
          </p:nvPr>
        </p:nvSpPr>
        <p:spPr/>
        <p:txBody>
          <a:bodyPr/>
          <a:lstStyle>
            <a:lvl1pPr>
              <a:defRPr/>
            </a:lvl1pPr>
          </a:lstStyle>
          <a:p>
            <a:fld id="{92FB42D2-BCFF-430A-B839-639E647AA8BA}" type="slidenum">
              <a:rPr lang="en-US" altLang="en-US"/>
              <a:pPr/>
              <a:t>‹#›</a:t>
            </a:fld>
            <a:endParaRPr lang="en-US" altLang="en-US"/>
          </a:p>
        </p:txBody>
      </p:sp>
    </p:spTree>
    <p:extLst>
      <p:ext uri="{BB962C8B-B14F-4D97-AF65-F5344CB8AC3E}">
        <p14:creationId xmlns:p14="http://schemas.microsoft.com/office/powerpoint/2010/main" val="396310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a:extLst>
              <a:ext uri="{FF2B5EF4-FFF2-40B4-BE49-F238E27FC236}">
                <a16:creationId xmlns:a16="http://schemas.microsoft.com/office/drawing/2014/main" id="{FE9A67D9-8902-46DC-8EC4-87042DC6F3C1}"/>
              </a:ext>
            </a:extLst>
          </p:cNvPr>
          <p:cNvSpPr>
            <a:spLocks noGrp="1" noChangeArrowheads="1"/>
          </p:cNvSpPr>
          <p:nvPr>
            <p:ph type="dt" sz="half" idx="10"/>
          </p:nvPr>
        </p:nvSpPr>
        <p:spPr>
          <a:ln/>
        </p:spPr>
        <p:txBody>
          <a:bodyPr/>
          <a:lstStyle>
            <a:lvl1pPr>
              <a:defRPr/>
            </a:lvl1pPr>
          </a:lstStyle>
          <a:p>
            <a:pPr>
              <a:defRPr/>
            </a:pPr>
            <a:fld id="{119A7F60-B1BA-4AAF-81DE-8B60262359E4}" type="datetime1">
              <a:rPr lang="en-US"/>
              <a:pPr>
                <a:defRPr/>
              </a:pPr>
              <a:t>1/22/2021</a:t>
            </a:fld>
            <a:endParaRPr lang="en-US"/>
          </a:p>
        </p:txBody>
      </p:sp>
      <p:sp>
        <p:nvSpPr>
          <p:cNvPr id="5" name="Rectangle 11">
            <a:extLst>
              <a:ext uri="{FF2B5EF4-FFF2-40B4-BE49-F238E27FC236}">
                <a16:creationId xmlns:a16="http://schemas.microsoft.com/office/drawing/2014/main" id="{9EFAA686-28C9-409E-8EED-01093B5A601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3FA5CEC9-FE3D-433F-AA7B-0868D6A8FDBC}"/>
              </a:ext>
            </a:extLst>
          </p:cNvPr>
          <p:cNvSpPr>
            <a:spLocks noGrp="1" noChangeArrowheads="1"/>
          </p:cNvSpPr>
          <p:nvPr>
            <p:ph type="sldNum" sz="quarter" idx="12"/>
          </p:nvPr>
        </p:nvSpPr>
        <p:spPr>
          <a:ln/>
        </p:spPr>
        <p:txBody>
          <a:bodyPr/>
          <a:lstStyle>
            <a:lvl1pPr>
              <a:defRPr/>
            </a:lvl1pPr>
          </a:lstStyle>
          <a:p>
            <a:fld id="{3A5C56E1-E4C1-49AD-ACCA-3DFBBA1E83DB}" type="slidenum">
              <a:rPr lang="en-US" altLang="en-US"/>
              <a:pPr/>
              <a:t>‹#›</a:t>
            </a:fld>
            <a:endParaRPr lang="en-US" altLang="en-US"/>
          </a:p>
        </p:txBody>
      </p:sp>
    </p:spTree>
    <p:extLst>
      <p:ext uri="{BB962C8B-B14F-4D97-AF65-F5344CB8AC3E}">
        <p14:creationId xmlns:p14="http://schemas.microsoft.com/office/powerpoint/2010/main" val="3736619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a:extLst>
              <a:ext uri="{FF2B5EF4-FFF2-40B4-BE49-F238E27FC236}">
                <a16:creationId xmlns:a16="http://schemas.microsoft.com/office/drawing/2014/main" id="{C254805D-F765-4879-A923-44C83DFB631D}"/>
              </a:ext>
            </a:extLst>
          </p:cNvPr>
          <p:cNvSpPr>
            <a:spLocks noGrp="1" noChangeArrowheads="1"/>
          </p:cNvSpPr>
          <p:nvPr>
            <p:ph type="dt" sz="half" idx="10"/>
          </p:nvPr>
        </p:nvSpPr>
        <p:spPr>
          <a:ln/>
        </p:spPr>
        <p:txBody>
          <a:bodyPr/>
          <a:lstStyle>
            <a:lvl1pPr>
              <a:defRPr/>
            </a:lvl1pPr>
          </a:lstStyle>
          <a:p>
            <a:pPr>
              <a:defRPr/>
            </a:pPr>
            <a:fld id="{2D054B01-351F-4B79-B9EB-5A5697D83B16}" type="datetime1">
              <a:rPr lang="en-US"/>
              <a:pPr>
                <a:defRPr/>
              </a:pPr>
              <a:t>1/22/2021</a:t>
            </a:fld>
            <a:endParaRPr lang="en-US"/>
          </a:p>
        </p:txBody>
      </p:sp>
      <p:sp>
        <p:nvSpPr>
          <p:cNvPr id="5" name="Rectangle 11">
            <a:extLst>
              <a:ext uri="{FF2B5EF4-FFF2-40B4-BE49-F238E27FC236}">
                <a16:creationId xmlns:a16="http://schemas.microsoft.com/office/drawing/2014/main" id="{0A262EB6-6DEC-494E-9236-C939D6AB441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0FA72593-9980-44E6-85F7-8EA1BF15FCC4}"/>
              </a:ext>
            </a:extLst>
          </p:cNvPr>
          <p:cNvSpPr>
            <a:spLocks noGrp="1" noChangeArrowheads="1"/>
          </p:cNvSpPr>
          <p:nvPr>
            <p:ph type="sldNum" sz="quarter" idx="12"/>
          </p:nvPr>
        </p:nvSpPr>
        <p:spPr>
          <a:ln/>
        </p:spPr>
        <p:txBody>
          <a:bodyPr/>
          <a:lstStyle>
            <a:lvl1pPr>
              <a:defRPr/>
            </a:lvl1pPr>
          </a:lstStyle>
          <a:p>
            <a:fld id="{2465AFCB-6460-4E17-A77A-87894221214C}" type="slidenum">
              <a:rPr lang="en-US" altLang="en-US"/>
              <a:pPr/>
              <a:t>‹#›</a:t>
            </a:fld>
            <a:endParaRPr lang="en-US" altLang="en-US"/>
          </a:p>
        </p:txBody>
      </p:sp>
    </p:spTree>
    <p:extLst>
      <p:ext uri="{BB962C8B-B14F-4D97-AF65-F5344CB8AC3E}">
        <p14:creationId xmlns:p14="http://schemas.microsoft.com/office/powerpoint/2010/main" val="2689579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0">
            <a:extLst>
              <a:ext uri="{FF2B5EF4-FFF2-40B4-BE49-F238E27FC236}">
                <a16:creationId xmlns:a16="http://schemas.microsoft.com/office/drawing/2014/main" id="{8D685355-B88C-4F64-B04C-BC0989AC0DA3}"/>
              </a:ext>
            </a:extLst>
          </p:cNvPr>
          <p:cNvSpPr>
            <a:spLocks noGrp="1" noChangeArrowheads="1"/>
          </p:cNvSpPr>
          <p:nvPr>
            <p:ph type="dt" sz="half" idx="10"/>
          </p:nvPr>
        </p:nvSpPr>
        <p:spPr>
          <a:ln/>
        </p:spPr>
        <p:txBody>
          <a:bodyPr/>
          <a:lstStyle>
            <a:lvl1pPr>
              <a:defRPr/>
            </a:lvl1pPr>
          </a:lstStyle>
          <a:p>
            <a:pPr>
              <a:defRPr/>
            </a:pPr>
            <a:fld id="{F76556A0-C71F-43FA-A616-FC5BD3168E9E}" type="datetime1">
              <a:rPr lang="en-US"/>
              <a:pPr>
                <a:defRPr/>
              </a:pPr>
              <a:t>1/22/2021</a:t>
            </a:fld>
            <a:endParaRPr lang="en-US"/>
          </a:p>
        </p:txBody>
      </p:sp>
      <p:sp>
        <p:nvSpPr>
          <p:cNvPr id="6" name="Rectangle 11">
            <a:extLst>
              <a:ext uri="{FF2B5EF4-FFF2-40B4-BE49-F238E27FC236}">
                <a16:creationId xmlns:a16="http://schemas.microsoft.com/office/drawing/2014/main" id="{AF930FC8-8E78-47F0-ABCC-F8BBB1E2CAE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
            <a:extLst>
              <a:ext uri="{FF2B5EF4-FFF2-40B4-BE49-F238E27FC236}">
                <a16:creationId xmlns:a16="http://schemas.microsoft.com/office/drawing/2014/main" id="{181EBDC9-F6D5-406B-A802-3A6DE4D654F5}"/>
              </a:ext>
            </a:extLst>
          </p:cNvPr>
          <p:cNvSpPr>
            <a:spLocks noGrp="1" noChangeArrowheads="1"/>
          </p:cNvSpPr>
          <p:nvPr>
            <p:ph type="sldNum" sz="quarter" idx="12"/>
          </p:nvPr>
        </p:nvSpPr>
        <p:spPr>
          <a:ln/>
        </p:spPr>
        <p:txBody>
          <a:bodyPr/>
          <a:lstStyle>
            <a:lvl1pPr>
              <a:defRPr/>
            </a:lvl1pPr>
          </a:lstStyle>
          <a:p>
            <a:fld id="{98502C51-37E4-46A0-8A7C-2B562AED05A7}" type="slidenum">
              <a:rPr lang="en-US" altLang="en-US"/>
              <a:pPr/>
              <a:t>‹#›</a:t>
            </a:fld>
            <a:endParaRPr lang="en-US" altLang="en-US"/>
          </a:p>
        </p:txBody>
      </p:sp>
    </p:spTree>
    <p:extLst>
      <p:ext uri="{BB962C8B-B14F-4D97-AF65-F5344CB8AC3E}">
        <p14:creationId xmlns:p14="http://schemas.microsoft.com/office/powerpoint/2010/main" val="227989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Rectangle 10">
            <a:extLst>
              <a:ext uri="{FF2B5EF4-FFF2-40B4-BE49-F238E27FC236}">
                <a16:creationId xmlns:a16="http://schemas.microsoft.com/office/drawing/2014/main" id="{FE82127E-E44C-45EB-8560-67289FF45D41}"/>
              </a:ext>
            </a:extLst>
          </p:cNvPr>
          <p:cNvSpPr>
            <a:spLocks noGrp="1" noChangeArrowheads="1"/>
          </p:cNvSpPr>
          <p:nvPr>
            <p:ph type="dt" sz="half" idx="10"/>
          </p:nvPr>
        </p:nvSpPr>
        <p:spPr>
          <a:ln/>
        </p:spPr>
        <p:txBody>
          <a:bodyPr/>
          <a:lstStyle>
            <a:lvl1pPr>
              <a:defRPr/>
            </a:lvl1pPr>
          </a:lstStyle>
          <a:p>
            <a:pPr>
              <a:defRPr/>
            </a:pPr>
            <a:fld id="{81FBFABF-9FAA-4AC1-8014-2F8889CA2BDD}" type="datetime1">
              <a:rPr lang="en-US"/>
              <a:pPr>
                <a:defRPr/>
              </a:pPr>
              <a:t>1/22/2021</a:t>
            </a:fld>
            <a:endParaRPr lang="en-US"/>
          </a:p>
        </p:txBody>
      </p:sp>
      <p:sp>
        <p:nvSpPr>
          <p:cNvPr id="7" name="Rectangle 11">
            <a:extLst>
              <a:ext uri="{FF2B5EF4-FFF2-40B4-BE49-F238E27FC236}">
                <a16:creationId xmlns:a16="http://schemas.microsoft.com/office/drawing/2014/main" id="{A199C5EA-BA16-4DB6-AE4F-DA570E7D0AC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12">
            <a:extLst>
              <a:ext uri="{FF2B5EF4-FFF2-40B4-BE49-F238E27FC236}">
                <a16:creationId xmlns:a16="http://schemas.microsoft.com/office/drawing/2014/main" id="{AB6EFDE1-41CD-4766-9F04-A18C6B1F061D}"/>
              </a:ext>
            </a:extLst>
          </p:cNvPr>
          <p:cNvSpPr>
            <a:spLocks noGrp="1" noChangeArrowheads="1"/>
          </p:cNvSpPr>
          <p:nvPr>
            <p:ph type="sldNum" sz="quarter" idx="12"/>
          </p:nvPr>
        </p:nvSpPr>
        <p:spPr>
          <a:ln/>
        </p:spPr>
        <p:txBody>
          <a:bodyPr/>
          <a:lstStyle>
            <a:lvl1pPr>
              <a:defRPr/>
            </a:lvl1pPr>
          </a:lstStyle>
          <a:p>
            <a:fld id="{C7802265-1C28-4356-BBD6-B3257464A2C4}" type="slidenum">
              <a:rPr lang="en-US" altLang="en-US"/>
              <a:pPr/>
              <a:t>‹#›</a:t>
            </a:fld>
            <a:endParaRPr lang="en-US" altLang="en-US"/>
          </a:p>
        </p:txBody>
      </p:sp>
    </p:spTree>
    <p:extLst>
      <p:ext uri="{BB962C8B-B14F-4D97-AF65-F5344CB8AC3E}">
        <p14:creationId xmlns:p14="http://schemas.microsoft.com/office/powerpoint/2010/main" val="182590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a:extLst>
              <a:ext uri="{FF2B5EF4-FFF2-40B4-BE49-F238E27FC236}">
                <a16:creationId xmlns:a16="http://schemas.microsoft.com/office/drawing/2014/main" id="{A8CFAC03-CC12-47B6-B505-0B64A82A219F}"/>
              </a:ext>
            </a:extLst>
          </p:cNvPr>
          <p:cNvSpPr>
            <a:spLocks noGrp="1" noChangeArrowheads="1"/>
          </p:cNvSpPr>
          <p:nvPr>
            <p:ph type="dt" sz="half" idx="10"/>
          </p:nvPr>
        </p:nvSpPr>
        <p:spPr>
          <a:ln/>
        </p:spPr>
        <p:txBody>
          <a:bodyPr/>
          <a:lstStyle>
            <a:lvl1pPr>
              <a:defRPr/>
            </a:lvl1pPr>
          </a:lstStyle>
          <a:p>
            <a:pPr>
              <a:defRPr/>
            </a:pPr>
            <a:fld id="{71AE8A72-209B-44F3-A563-1513500C5F6F}" type="datetime1">
              <a:rPr lang="en-US"/>
              <a:pPr>
                <a:defRPr/>
              </a:pPr>
              <a:t>1/22/2021</a:t>
            </a:fld>
            <a:endParaRPr lang="en-US"/>
          </a:p>
        </p:txBody>
      </p:sp>
      <p:sp>
        <p:nvSpPr>
          <p:cNvPr id="5" name="Rectangle 11">
            <a:extLst>
              <a:ext uri="{FF2B5EF4-FFF2-40B4-BE49-F238E27FC236}">
                <a16:creationId xmlns:a16="http://schemas.microsoft.com/office/drawing/2014/main" id="{85B493DC-182A-43A3-98BB-6235C9949D9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5E0B08D8-3CB5-4D48-A9D3-813CB473B7ED}"/>
              </a:ext>
            </a:extLst>
          </p:cNvPr>
          <p:cNvSpPr>
            <a:spLocks noGrp="1" noChangeArrowheads="1"/>
          </p:cNvSpPr>
          <p:nvPr>
            <p:ph type="sldNum" sz="quarter" idx="12"/>
          </p:nvPr>
        </p:nvSpPr>
        <p:spPr>
          <a:ln/>
        </p:spPr>
        <p:txBody>
          <a:bodyPr/>
          <a:lstStyle>
            <a:lvl1pPr>
              <a:defRPr/>
            </a:lvl1pPr>
          </a:lstStyle>
          <a:p>
            <a:fld id="{B8A50D94-3702-47E9-AC56-53159C9A6F44}" type="slidenum">
              <a:rPr lang="en-US" altLang="en-US"/>
              <a:pPr/>
              <a:t>‹#›</a:t>
            </a:fld>
            <a:endParaRPr lang="en-US" altLang="en-US"/>
          </a:p>
        </p:txBody>
      </p:sp>
    </p:spTree>
    <p:extLst>
      <p:ext uri="{BB962C8B-B14F-4D97-AF65-F5344CB8AC3E}">
        <p14:creationId xmlns:p14="http://schemas.microsoft.com/office/powerpoint/2010/main" val="1168951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0">
            <a:extLst>
              <a:ext uri="{FF2B5EF4-FFF2-40B4-BE49-F238E27FC236}">
                <a16:creationId xmlns:a16="http://schemas.microsoft.com/office/drawing/2014/main" id="{0E367C28-A83A-4FB3-BA79-C8C14EF1359F}"/>
              </a:ext>
            </a:extLst>
          </p:cNvPr>
          <p:cNvSpPr>
            <a:spLocks noGrp="1" noChangeArrowheads="1"/>
          </p:cNvSpPr>
          <p:nvPr>
            <p:ph type="dt" sz="half" idx="10"/>
          </p:nvPr>
        </p:nvSpPr>
        <p:spPr>
          <a:ln/>
        </p:spPr>
        <p:txBody>
          <a:bodyPr/>
          <a:lstStyle>
            <a:lvl1pPr>
              <a:defRPr/>
            </a:lvl1pPr>
          </a:lstStyle>
          <a:p>
            <a:pPr>
              <a:defRPr/>
            </a:pPr>
            <a:fld id="{4F23BDF8-3CAB-434D-A37E-6E0D58DCD026}" type="datetime1">
              <a:rPr lang="en-US"/>
              <a:pPr>
                <a:defRPr/>
              </a:pPr>
              <a:t>1/22/2021</a:t>
            </a:fld>
            <a:endParaRPr lang="en-US"/>
          </a:p>
        </p:txBody>
      </p:sp>
      <p:sp>
        <p:nvSpPr>
          <p:cNvPr id="5" name="Rectangle 11">
            <a:extLst>
              <a:ext uri="{FF2B5EF4-FFF2-40B4-BE49-F238E27FC236}">
                <a16:creationId xmlns:a16="http://schemas.microsoft.com/office/drawing/2014/main" id="{CDD312FF-FD96-4A0F-8C46-6092A894704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F094D895-4366-431D-80EE-C3616AF3398A}"/>
              </a:ext>
            </a:extLst>
          </p:cNvPr>
          <p:cNvSpPr>
            <a:spLocks noGrp="1" noChangeArrowheads="1"/>
          </p:cNvSpPr>
          <p:nvPr>
            <p:ph type="sldNum" sz="quarter" idx="12"/>
          </p:nvPr>
        </p:nvSpPr>
        <p:spPr>
          <a:ln/>
        </p:spPr>
        <p:txBody>
          <a:bodyPr/>
          <a:lstStyle>
            <a:lvl1pPr>
              <a:defRPr/>
            </a:lvl1pPr>
          </a:lstStyle>
          <a:p>
            <a:fld id="{EC2F83B9-349A-49F7-8D51-5BD13E1B0D59}" type="slidenum">
              <a:rPr lang="en-US" altLang="en-US"/>
              <a:pPr/>
              <a:t>‹#›</a:t>
            </a:fld>
            <a:endParaRPr lang="en-US" altLang="en-US"/>
          </a:p>
        </p:txBody>
      </p:sp>
    </p:spTree>
    <p:extLst>
      <p:ext uri="{BB962C8B-B14F-4D97-AF65-F5344CB8AC3E}">
        <p14:creationId xmlns:p14="http://schemas.microsoft.com/office/powerpoint/2010/main" val="4290651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0">
            <a:extLst>
              <a:ext uri="{FF2B5EF4-FFF2-40B4-BE49-F238E27FC236}">
                <a16:creationId xmlns:a16="http://schemas.microsoft.com/office/drawing/2014/main" id="{8BA6FD9B-884F-4623-87A5-7B76CF5F157F}"/>
              </a:ext>
            </a:extLst>
          </p:cNvPr>
          <p:cNvSpPr>
            <a:spLocks noGrp="1" noChangeArrowheads="1"/>
          </p:cNvSpPr>
          <p:nvPr>
            <p:ph type="dt" sz="half" idx="10"/>
          </p:nvPr>
        </p:nvSpPr>
        <p:spPr>
          <a:ln/>
        </p:spPr>
        <p:txBody>
          <a:bodyPr/>
          <a:lstStyle>
            <a:lvl1pPr>
              <a:defRPr/>
            </a:lvl1pPr>
          </a:lstStyle>
          <a:p>
            <a:pPr>
              <a:defRPr/>
            </a:pPr>
            <a:fld id="{82C5DF36-564E-4A11-8ED1-8D9D75079639}" type="datetime1">
              <a:rPr lang="en-US"/>
              <a:pPr>
                <a:defRPr/>
              </a:pPr>
              <a:t>1/22/2021</a:t>
            </a:fld>
            <a:endParaRPr lang="en-US"/>
          </a:p>
        </p:txBody>
      </p:sp>
      <p:sp>
        <p:nvSpPr>
          <p:cNvPr id="6" name="Rectangle 11">
            <a:extLst>
              <a:ext uri="{FF2B5EF4-FFF2-40B4-BE49-F238E27FC236}">
                <a16:creationId xmlns:a16="http://schemas.microsoft.com/office/drawing/2014/main" id="{1BD7ECB9-D2BB-4736-8041-2A6D5A735F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
            <a:extLst>
              <a:ext uri="{FF2B5EF4-FFF2-40B4-BE49-F238E27FC236}">
                <a16:creationId xmlns:a16="http://schemas.microsoft.com/office/drawing/2014/main" id="{8B230D50-BE73-426A-BD2B-03EF1468CD4A}"/>
              </a:ext>
            </a:extLst>
          </p:cNvPr>
          <p:cNvSpPr>
            <a:spLocks noGrp="1" noChangeArrowheads="1"/>
          </p:cNvSpPr>
          <p:nvPr>
            <p:ph type="sldNum" sz="quarter" idx="12"/>
          </p:nvPr>
        </p:nvSpPr>
        <p:spPr>
          <a:ln/>
        </p:spPr>
        <p:txBody>
          <a:bodyPr/>
          <a:lstStyle>
            <a:lvl1pPr>
              <a:defRPr/>
            </a:lvl1pPr>
          </a:lstStyle>
          <a:p>
            <a:fld id="{F595C7A1-06E0-474A-9670-E38EA0D630B4}" type="slidenum">
              <a:rPr lang="en-US" altLang="en-US"/>
              <a:pPr/>
              <a:t>‹#›</a:t>
            </a:fld>
            <a:endParaRPr lang="en-US" altLang="en-US"/>
          </a:p>
        </p:txBody>
      </p:sp>
    </p:spTree>
    <p:extLst>
      <p:ext uri="{BB962C8B-B14F-4D97-AF65-F5344CB8AC3E}">
        <p14:creationId xmlns:p14="http://schemas.microsoft.com/office/powerpoint/2010/main" val="2315654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0">
            <a:extLst>
              <a:ext uri="{FF2B5EF4-FFF2-40B4-BE49-F238E27FC236}">
                <a16:creationId xmlns:a16="http://schemas.microsoft.com/office/drawing/2014/main" id="{7C7EAE84-0F85-401C-B16A-C909639EAD0E}"/>
              </a:ext>
            </a:extLst>
          </p:cNvPr>
          <p:cNvSpPr>
            <a:spLocks noGrp="1" noChangeArrowheads="1"/>
          </p:cNvSpPr>
          <p:nvPr>
            <p:ph type="dt" sz="half" idx="10"/>
          </p:nvPr>
        </p:nvSpPr>
        <p:spPr>
          <a:ln/>
        </p:spPr>
        <p:txBody>
          <a:bodyPr/>
          <a:lstStyle>
            <a:lvl1pPr>
              <a:defRPr/>
            </a:lvl1pPr>
          </a:lstStyle>
          <a:p>
            <a:pPr>
              <a:defRPr/>
            </a:pPr>
            <a:fld id="{DBFD68AE-2B41-4176-8FE0-50324C5CAE54}" type="datetime1">
              <a:rPr lang="en-US"/>
              <a:pPr>
                <a:defRPr/>
              </a:pPr>
              <a:t>1/22/2021</a:t>
            </a:fld>
            <a:endParaRPr lang="en-US"/>
          </a:p>
        </p:txBody>
      </p:sp>
      <p:sp>
        <p:nvSpPr>
          <p:cNvPr id="8" name="Rectangle 11">
            <a:extLst>
              <a:ext uri="{FF2B5EF4-FFF2-40B4-BE49-F238E27FC236}">
                <a16:creationId xmlns:a16="http://schemas.microsoft.com/office/drawing/2014/main" id="{18666B9A-BBE1-46AA-A852-97482A815E7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2">
            <a:extLst>
              <a:ext uri="{FF2B5EF4-FFF2-40B4-BE49-F238E27FC236}">
                <a16:creationId xmlns:a16="http://schemas.microsoft.com/office/drawing/2014/main" id="{E54CC5BB-F854-4FFE-B5E4-B0FC07838ADC}"/>
              </a:ext>
            </a:extLst>
          </p:cNvPr>
          <p:cNvSpPr>
            <a:spLocks noGrp="1" noChangeArrowheads="1"/>
          </p:cNvSpPr>
          <p:nvPr>
            <p:ph type="sldNum" sz="quarter" idx="12"/>
          </p:nvPr>
        </p:nvSpPr>
        <p:spPr>
          <a:ln/>
        </p:spPr>
        <p:txBody>
          <a:bodyPr/>
          <a:lstStyle>
            <a:lvl1pPr>
              <a:defRPr/>
            </a:lvl1pPr>
          </a:lstStyle>
          <a:p>
            <a:fld id="{5E9A6A48-1030-4FC2-842F-193A6BBB90A2}" type="slidenum">
              <a:rPr lang="en-US" altLang="en-US"/>
              <a:pPr/>
              <a:t>‹#›</a:t>
            </a:fld>
            <a:endParaRPr lang="en-US" altLang="en-US"/>
          </a:p>
        </p:txBody>
      </p:sp>
    </p:spTree>
    <p:extLst>
      <p:ext uri="{BB962C8B-B14F-4D97-AF65-F5344CB8AC3E}">
        <p14:creationId xmlns:p14="http://schemas.microsoft.com/office/powerpoint/2010/main" val="423661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10">
            <a:extLst>
              <a:ext uri="{FF2B5EF4-FFF2-40B4-BE49-F238E27FC236}">
                <a16:creationId xmlns:a16="http://schemas.microsoft.com/office/drawing/2014/main" id="{5BDC2E55-005A-4690-9567-7651E0770CA9}"/>
              </a:ext>
            </a:extLst>
          </p:cNvPr>
          <p:cNvSpPr>
            <a:spLocks noGrp="1" noChangeArrowheads="1"/>
          </p:cNvSpPr>
          <p:nvPr>
            <p:ph type="dt" sz="half" idx="10"/>
          </p:nvPr>
        </p:nvSpPr>
        <p:spPr>
          <a:ln/>
        </p:spPr>
        <p:txBody>
          <a:bodyPr/>
          <a:lstStyle>
            <a:lvl1pPr>
              <a:defRPr/>
            </a:lvl1pPr>
          </a:lstStyle>
          <a:p>
            <a:pPr>
              <a:defRPr/>
            </a:pPr>
            <a:fld id="{7D36E729-FD7D-4E11-BDB6-B5217BDAFB04}" type="datetime1">
              <a:rPr lang="en-US"/>
              <a:pPr>
                <a:defRPr/>
              </a:pPr>
              <a:t>1/22/2021</a:t>
            </a:fld>
            <a:endParaRPr lang="en-US"/>
          </a:p>
        </p:txBody>
      </p:sp>
      <p:sp>
        <p:nvSpPr>
          <p:cNvPr id="4" name="Rectangle 11">
            <a:extLst>
              <a:ext uri="{FF2B5EF4-FFF2-40B4-BE49-F238E27FC236}">
                <a16:creationId xmlns:a16="http://schemas.microsoft.com/office/drawing/2014/main" id="{931C1D16-634E-4390-8E5A-16AD0AEF0F9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5949A2F9-A5C8-41BC-849B-2FD6186CC000}"/>
              </a:ext>
            </a:extLst>
          </p:cNvPr>
          <p:cNvSpPr>
            <a:spLocks noGrp="1" noChangeArrowheads="1"/>
          </p:cNvSpPr>
          <p:nvPr>
            <p:ph type="sldNum" sz="quarter" idx="12"/>
          </p:nvPr>
        </p:nvSpPr>
        <p:spPr>
          <a:ln/>
        </p:spPr>
        <p:txBody>
          <a:bodyPr/>
          <a:lstStyle>
            <a:lvl1pPr>
              <a:defRPr/>
            </a:lvl1pPr>
          </a:lstStyle>
          <a:p>
            <a:fld id="{EEBC8692-236C-4E09-B08E-AB7A742825C8}" type="slidenum">
              <a:rPr lang="en-US" altLang="en-US"/>
              <a:pPr/>
              <a:t>‹#›</a:t>
            </a:fld>
            <a:endParaRPr lang="en-US" altLang="en-US"/>
          </a:p>
        </p:txBody>
      </p:sp>
    </p:spTree>
    <p:extLst>
      <p:ext uri="{BB962C8B-B14F-4D97-AF65-F5344CB8AC3E}">
        <p14:creationId xmlns:p14="http://schemas.microsoft.com/office/powerpoint/2010/main" val="246916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481F0B73-5ECF-4892-91E9-44468203A69E}"/>
              </a:ext>
            </a:extLst>
          </p:cNvPr>
          <p:cNvSpPr>
            <a:spLocks noGrp="1" noChangeArrowheads="1"/>
          </p:cNvSpPr>
          <p:nvPr>
            <p:ph type="dt" sz="half" idx="10"/>
          </p:nvPr>
        </p:nvSpPr>
        <p:spPr>
          <a:ln/>
        </p:spPr>
        <p:txBody>
          <a:bodyPr/>
          <a:lstStyle>
            <a:lvl1pPr>
              <a:defRPr/>
            </a:lvl1pPr>
          </a:lstStyle>
          <a:p>
            <a:pPr>
              <a:defRPr/>
            </a:pPr>
            <a:fld id="{CB7AD124-E07C-4C90-AA95-9ED8E54CBCCC}" type="datetime1">
              <a:rPr lang="en-US"/>
              <a:pPr>
                <a:defRPr/>
              </a:pPr>
              <a:t>1/22/2021</a:t>
            </a:fld>
            <a:endParaRPr lang="en-US"/>
          </a:p>
        </p:txBody>
      </p:sp>
      <p:sp>
        <p:nvSpPr>
          <p:cNvPr id="3" name="Rectangle 11">
            <a:extLst>
              <a:ext uri="{FF2B5EF4-FFF2-40B4-BE49-F238E27FC236}">
                <a16:creationId xmlns:a16="http://schemas.microsoft.com/office/drawing/2014/main" id="{040CAD3B-18E5-49ED-9BA7-374446527DB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2">
            <a:extLst>
              <a:ext uri="{FF2B5EF4-FFF2-40B4-BE49-F238E27FC236}">
                <a16:creationId xmlns:a16="http://schemas.microsoft.com/office/drawing/2014/main" id="{963BB375-5FE4-4AB7-A786-3E7D76098903}"/>
              </a:ext>
            </a:extLst>
          </p:cNvPr>
          <p:cNvSpPr>
            <a:spLocks noGrp="1" noChangeArrowheads="1"/>
          </p:cNvSpPr>
          <p:nvPr>
            <p:ph type="sldNum" sz="quarter" idx="12"/>
          </p:nvPr>
        </p:nvSpPr>
        <p:spPr>
          <a:ln/>
        </p:spPr>
        <p:txBody>
          <a:bodyPr/>
          <a:lstStyle>
            <a:lvl1pPr>
              <a:defRPr/>
            </a:lvl1pPr>
          </a:lstStyle>
          <a:p>
            <a:fld id="{5ABBBBC6-E3C4-4442-B919-9DC2CAC93387}" type="slidenum">
              <a:rPr lang="en-US" altLang="en-US"/>
              <a:pPr/>
              <a:t>‹#›</a:t>
            </a:fld>
            <a:endParaRPr lang="en-US" altLang="en-US"/>
          </a:p>
        </p:txBody>
      </p:sp>
    </p:spTree>
    <p:extLst>
      <p:ext uri="{BB962C8B-B14F-4D97-AF65-F5344CB8AC3E}">
        <p14:creationId xmlns:p14="http://schemas.microsoft.com/office/powerpoint/2010/main" val="96188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a:extLst>
              <a:ext uri="{FF2B5EF4-FFF2-40B4-BE49-F238E27FC236}">
                <a16:creationId xmlns:a16="http://schemas.microsoft.com/office/drawing/2014/main" id="{6A3A2FC4-090F-422D-8AAF-358B22B2D8CC}"/>
              </a:ext>
            </a:extLst>
          </p:cNvPr>
          <p:cNvSpPr>
            <a:spLocks noGrp="1" noChangeArrowheads="1"/>
          </p:cNvSpPr>
          <p:nvPr>
            <p:ph type="dt" sz="half" idx="10"/>
          </p:nvPr>
        </p:nvSpPr>
        <p:spPr>
          <a:ln/>
        </p:spPr>
        <p:txBody>
          <a:bodyPr/>
          <a:lstStyle>
            <a:lvl1pPr>
              <a:defRPr/>
            </a:lvl1pPr>
          </a:lstStyle>
          <a:p>
            <a:pPr>
              <a:defRPr/>
            </a:pPr>
            <a:fld id="{D8BAE181-8C5F-4AD8-B2ED-00CA1AB6D0BA}" type="datetime1">
              <a:rPr lang="en-US"/>
              <a:pPr>
                <a:defRPr/>
              </a:pPr>
              <a:t>1/22/2021</a:t>
            </a:fld>
            <a:endParaRPr lang="en-US"/>
          </a:p>
        </p:txBody>
      </p:sp>
      <p:sp>
        <p:nvSpPr>
          <p:cNvPr id="6" name="Rectangle 11">
            <a:extLst>
              <a:ext uri="{FF2B5EF4-FFF2-40B4-BE49-F238E27FC236}">
                <a16:creationId xmlns:a16="http://schemas.microsoft.com/office/drawing/2014/main" id="{7E65F1D4-1C15-4F4D-828E-1FAC373F804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
            <a:extLst>
              <a:ext uri="{FF2B5EF4-FFF2-40B4-BE49-F238E27FC236}">
                <a16:creationId xmlns:a16="http://schemas.microsoft.com/office/drawing/2014/main" id="{91C44E90-FD17-443E-A7E1-24D7353EAF81}"/>
              </a:ext>
            </a:extLst>
          </p:cNvPr>
          <p:cNvSpPr>
            <a:spLocks noGrp="1" noChangeArrowheads="1"/>
          </p:cNvSpPr>
          <p:nvPr>
            <p:ph type="sldNum" sz="quarter" idx="12"/>
          </p:nvPr>
        </p:nvSpPr>
        <p:spPr>
          <a:ln/>
        </p:spPr>
        <p:txBody>
          <a:bodyPr/>
          <a:lstStyle>
            <a:lvl1pPr>
              <a:defRPr/>
            </a:lvl1pPr>
          </a:lstStyle>
          <a:p>
            <a:fld id="{6900C31D-9694-453E-9434-DDBB30EA1256}" type="slidenum">
              <a:rPr lang="en-US" altLang="en-US"/>
              <a:pPr/>
              <a:t>‹#›</a:t>
            </a:fld>
            <a:endParaRPr lang="en-US" altLang="en-US"/>
          </a:p>
        </p:txBody>
      </p:sp>
    </p:spTree>
    <p:extLst>
      <p:ext uri="{BB962C8B-B14F-4D97-AF65-F5344CB8AC3E}">
        <p14:creationId xmlns:p14="http://schemas.microsoft.com/office/powerpoint/2010/main" val="205962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a:extLst>
              <a:ext uri="{FF2B5EF4-FFF2-40B4-BE49-F238E27FC236}">
                <a16:creationId xmlns:a16="http://schemas.microsoft.com/office/drawing/2014/main" id="{B35F4B69-147C-4A93-8A16-34CFF00FA6DA}"/>
              </a:ext>
            </a:extLst>
          </p:cNvPr>
          <p:cNvSpPr>
            <a:spLocks noGrp="1" noChangeArrowheads="1"/>
          </p:cNvSpPr>
          <p:nvPr>
            <p:ph type="dt" sz="half" idx="10"/>
          </p:nvPr>
        </p:nvSpPr>
        <p:spPr>
          <a:ln/>
        </p:spPr>
        <p:txBody>
          <a:bodyPr/>
          <a:lstStyle>
            <a:lvl1pPr>
              <a:defRPr/>
            </a:lvl1pPr>
          </a:lstStyle>
          <a:p>
            <a:pPr>
              <a:defRPr/>
            </a:pPr>
            <a:fld id="{9B148A73-906C-4B06-AD53-1251E34051B6}" type="datetime1">
              <a:rPr lang="en-US"/>
              <a:pPr>
                <a:defRPr/>
              </a:pPr>
              <a:t>1/22/2021</a:t>
            </a:fld>
            <a:endParaRPr lang="en-US"/>
          </a:p>
        </p:txBody>
      </p:sp>
      <p:sp>
        <p:nvSpPr>
          <p:cNvPr id="6" name="Rectangle 11">
            <a:extLst>
              <a:ext uri="{FF2B5EF4-FFF2-40B4-BE49-F238E27FC236}">
                <a16:creationId xmlns:a16="http://schemas.microsoft.com/office/drawing/2014/main" id="{D77194F9-9844-4975-95F7-C911C3A8E1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
            <a:extLst>
              <a:ext uri="{FF2B5EF4-FFF2-40B4-BE49-F238E27FC236}">
                <a16:creationId xmlns:a16="http://schemas.microsoft.com/office/drawing/2014/main" id="{B0F684D6-B655-46FB-855E-20B488963B61}"/>
              </a:ext>
            </a:extLst>
          </p:cNvPr>
          <p:cNvSpPr>
            <a:spLocks noGrp="1" noChangeArrowheads="1"/>
          </p:cNvSpPr>
          <p:nvPr>
            <p:ph type="sldNum" sz="quarter" idx="12"/>
          </p:nvPr>
        </p:nvSpPr>
        <p:spPr>
          <a:ln/>
        </p:spPr>
        <p:txBody>
          <a:bodyPr/>
          <a:lstStyle>
            <a:lvl1pPr>
              <a:defRPr/>
            </a:lvl1pPr>
          </a:lstStyle>
          <a:p>
            <a:fld id="{1811603A-8B75-40A3-AEE1-7A471AA7F543}" type="slidenum">
              <a:rPr lang="en-US" altLang="en-US"/>
              <a:pPr/>
              <a:t>‹#›</a:t>
            </a:fld>
            <a:endParaRPr lang="en-US" altLang="en-US"/>
          </a:p>
        </p:txBody>
      </p:sp>
    </p:spTree>
    <p:extLst>
      <p:ext uri="{BB962C8B-B14F-4D97-AF65-F5344CB8AC3E}">
        <p14:creationId xmlns:p14="http://schemas.microsoft.com/office/powerpoint/2010/main" val="238651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CC26A554-E875-4620-B115-9495D9EE32BB}"/>
              </a:ext>
            </a:extLst>
          </p:cNvPr>
          <p:cNvSpPr>
            <a:spLocks noChangeArrowheads="1"/>
          </p:cNvSpPr>
          <p:nvPr userDrawn="1"/>
        </p:nvSpPr>
        <p:spPr bwMode="auto">
          <a:xfrm>
            <a:off x="0" y="0"/>
            <a:ext cx="9144000" cy="685800"/>
          </a:xfrm>
          <a:prstGeom prst="rect">
            <a:avLst/>
          </a:prstGeom>
          <a:gradFill rotWithShape="0">
            <a:gsLst>
              <a:gs pos="0">
                <a:srgbClr val="8488C4"/>
              </a:gs>
              <a:gs pos="53000">
                <a:srgbClr val="D4DEFF"/>
              </a:gs>
              <a:gs pos="83000">
                <a:srgbClr val="D4DEFF"/>
              </a:gs>
              <a:gs pos="100000">
                <a:srgbClr val="96AB94"/>
              </a:gs>
            </a:gsLst>
            <a:lin ang="5400000" scaled="1"/>
          </a:gra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27" name="Line 13">
            <a:extLst>
              <a:ext uri="{FF2B5EF4-FFF2-40B4-BE49-F238E27FC236}">
                <a16:creationId xmlns:a16="http://schemas.microsoft.com/office/drawing/2014/main" id="{37534731-C2AA-4E44-91AF-E0B148E8F4DF}"/>
              </a:ext>
            </a:extLst>
          </p:cNvPr>
          <p:cNvSpPr>
            <a:spLocks noChangeShapeType="1"/>
          </p:cNvSpPr>
          <p:nvPr userDrawn="1"/>
        </p:nvSpPr>
        <p:spPr bwMode="auto">
          <a:xfrm>
            <a:off x="0" y="696913"/>
            <a:ext cx="9144000" cy="0"/>
          </a:xfrm>
          <a:prstGeom prst="line">
            <a:avLst/>
          </a:prstGeom>
          <a:noFill/>
          <a:ln w="28575">
            <a:solidFill>
              <a:srgbClr val="FF0000"/>
            </a:solidFill>
            <a:round/>
            <a:headEnd/>
            <a:tailEnd/>
          </a:ln>
        </p:spPr>
        <p:txBody>
          <a:bodyPr/>
          <a:lstStyle/>
          <a:p>
            <a:pPr>
              <a:defRPr/>
            </a:pPr>
            <a:endParaRPr lang="en-US"/>
          </a:p>
        </p:txBody>
      </p:sp>
      <p:sp>
        <p:nvSpPr>
          <p:cNvPr id="1028" name="Text Box 14">
            <a:extLst>
              <a:ext uri="{FF2B5EF4-FFF2-40B4-BE49-F238E27FC236}">
                <a16:creationId xmlns:a16="http://schemas.microsoft.com/office/drawing/2014/main" id="{472FEFB3-02A6-44B0-9AB4-CAB0B454D2A4}"/>
              </a:ext>
            </a:extLst>
          </p:cNvPr>
          <p:cNvSpPr txBox="1">
            <a:spLocks noChangeArrowheads="1"/>
          </p:cNvSpPr>
          <p:nvPr userDrawn="1"/>
        </p:nvSpPr>
        <p:spPr bwMode="auto">
          <a:xfrm>
            <a:off x="1524000" y="6324600"/>
            <a:ext cx="6477000" cy="3048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eaLnBrk="1" hangingPunct="1">
              <a:spcBef>
                <a:spcPct val="50000"/>
              </a:spcBef>
              <a:buFont typeface="Arial" panose="020B0604020202020204" pitchFamily="34" charset="0"/>
              <a:buNone/>
              <a:defRPr/>
            </a:pPr>
            <a:r>
              <a:rPr lang="en-US" sz="1400" dirty="0">
                <a:solidFill>
                  <a:srgbClr val="0000FF"/>
                </a:solidFill>
              </a:rPr>
              <a:t>  Dept. of ECE, New Horizon College of Engineering, Bengaluru</a:t>
            </a:r>
          </a:p>
        </p:txBody>
      </p:sp>
      <p:sp>
        <p:nvSpPr>
          <p:cNvPr id="1029" name="Rectangle 15">
            <a:extLst>
              <a:ext uri="{FF2B5EF4-FFF2-40B4-BE49-F238E27FC236}">
                <a16:creationId xmlns:a16="http://schemas.microsoft.com/office/drawing/2014/main" id="{A74E6C99-C06D-4284-9B69-79B9C707C636}"/>
              </a:ext>
            </a:extLst>
          </p:cNvPr>
          <p:cNvSpPr>
            <a:spLocks noChangeArrowheads="1"/>
          </p:cNvSpPr>
          <p:nvPr userDrawn="1"/>
        </p:nvSpPr>
        <p:spPr bwMode="auto">
          <a:xfrm>
            <a:off x="4003675" y="3033713"/>
            <a:ext cx="127000" cy="4572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30" name="Rectangle 17">
            <a:extLst>
              <a:ext uri="{FF2B5EF4-FFF2-40B4-BE49-F238E27FC236}">
                <a16:creationId xmlns:a16="http://schemas.microsoft.com/office/drawing/2014/main" id="{D8D5E263-C3DF-4604-9A50-3D166A8BC516}"/>
              </a:ext>
            </a:extLst>
          </p:cNvPr>
          <p:cNvSpPr>
            <a:spLocks noChangeArrowheads="1"/>
          </p:cNvSpPr>
          <p:nvPr userDrawn="1"/>
        </p:nvSpPr>
        <p:spPr bwMode="auto">
          <a:xfrm>
            <a:off x="4279900" y="3024188"/>
            <a:ext cx="127000" cy="4572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31" name="Line 18">
            <a:extLst>
              <a:ext uri="{FF2B5EF4-FFF2-40B4-BE49-F238E27FC236}">
                <a16:creationId xmlns:a16="http://schemas.microsoft.com/office/drawing/2014/main" id="{F42E262F-A867-4A0A-A927-614B3848A0A3}"/>
              </a:ext>
            </a:extLst>
          </p:cNvPr>
          <p:cNvSpPr>
            <a:spLocks noChangeShapeType="1"/>
          </p:cNvSpPr>
          <p:nvPr userDrawn="1"/>
        </p:nvSpPr>
        <p:spPr bwMode="auto">
          <a:xfrm>
            <a:off x="0" y="6389688"/>
            <a:ext cx="9144000" cy="0"/>
          </a:xfrm>
          <a:prstGeom prst="line">
            <a:avLst/>
          </a:prstGeom>
          <a:noFill/>
          <a:ln w="19050">
            <a:solidFill>
              <a:srgbClr val="FF0000"/>
            </a:solidFill>
            <a:round/>
            <a:headEnd/>
            <a:tailEnd/>
          </a:ln>
        </p:spPr>
        <p:txBody>
          <a:bodyPr/>
          <a:lstStyle/>
          <a:p>
            <a:pPr>
              <a:defRPr/>
            </a:pPr>
            <a:endParaRPr lang="en-US"/>
          </a:p>
        </p:txBody>
      </p:sp>
      <p:sp>
        <p:nvSpPr>
          <p:cNvPr id="1032" name="Rectangle 8">
            <a:extLst>
              <a:ext uri="{FF2B5EF4-FFF2-40B4-BE49-F238E27FC236}">
                <a16:creationId xmlns:a16="http://schemas.microsoft.com/office/drawing/2014/main" id="{61490EA0-0199-4C56-8D0E-A45730E1590F}"/>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3" name="Rectangle 9">
            <a:extLst>
              <a:ext uri="{FF2B5EF4-FFF2-40B4-BE49-F238E27FC236}">
                <a16:creationId xmlns:a16="http://schemas.microsoft.com/office/drawing/2014/main" id="{7FD5DC44-CDF7-40E7-99D0-5E51AFF6974E}"/>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4" name="Rectangle 10">
            <a:extLst>
              <a:ext uri="{FF2B5EF4-FFF2-40B4-BE49-F238E27FC236}">
                <a16:creationId xmlns:a16="http://schemas.microsoft.com/office/drawing/2014/main" id="{6B1B548C-3BEB-4A95-B429-6BBD1693641E}"/>
              </a:ext>
            </a:extLst>
          </p:cNvPr>
          <p:cNvSpPr>
            <a:spLocks noGrp="1" noChangeArrowheads="1"/>
          </p:cNvSpPr>
          <p:nvPr>
            <p:ph type="dt" sz="half" idx="2"/>
          </p:nvPr>
        </p:nvSpPr>
        <p:spPr bwMode="auto">
          <a:xfrm>
            <a:off x="0" y="6315075"/>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vl1pPr>
          </a:lstStyle>
          <a:p>
            <a:pPr>
              <a:defRPr/>
            </a:pPr>
            <a:fld id="{D5DDA985-A66E-4F00-818C-179DD900382C}" type="datetime1">
              <a:rPr lang="en-US"/>
              <a:pPr>
                <a:defRPr/>
              </a:pPr>
              <a:t>1/22/2021</a:t>
            </a:fld>
            <a:endParaRPr lang="en-US"/>
          </a:p>
        </p:txBody>
      </p:sp>
      <p:sp>
        <p:nvSpPr>
          <p:cNvPr id="1035" name="Rectangle 11">
            <a:extLst>
              <a:ext uri="{FF2B5EF4-FFF2-40B4-BE49-F238E27FC236}">
                <a16:creationId xmlns:a16="http://schemas.microsoft.com/office/drawing/2014/main" id="{3F57B3EF-EDA2-451E-9FF0-AC2360BA9025}"/>
              </a:ext>
            </a:extLst>
          </p:cNvPr>
          <p:cNvSpPr>
            <a:spLocks noGrp="1" noChangeArrowheads="1"/>
          </p:cNvSpPr>
          <p:nvPr>
            <p:ph type="ftr" sz="quarter" idx="3"/>
          </p:nvPr>
        </p:nvSpPr>
        <p:spPr bwMode="auto">
          <a:xfrm>
            <a:off x="2959100" y="5437188"/>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en-US"/>
          </a:p>
        </p:txBody>
      </p:sp>
      <p:sp>
        <p:nvSpPr>
          <p:cNvPr id="1036" name="Rectangle 12">
            <a:extLst>
              <a:ext uri="{FF2B5EF4-FFF2-40B4-BE49-F238E27FC236}">
                <a16:creationId xmlns:a16="http://schemas.microsoft.com/office/drawing/2014/main" id="{7160B1D8-CD9D-4B9D-BE81-FB368584C8B9}"/>
              </a:ext>
            </a:extLst>
          </p:cNvPr>
          <p:cNvSpPr>
            <a:spLocks noGrp="1" noChangeArrowheads="1"/>
          </p:cNvSpPr>
          <p:nvPr>
            <p:ph type="sldNum" sz="quarter" idx="4"/>
          </p:nvPr>
        </p:nvSpPr>
        <p:spPr bwMode="auto">
          <a:xfrm>
            <a:off x="7204075" y="63627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lvl1pPr>
          </a:lstStyle>
          <a:p>
            <a:fld id="{4ADC3BFC-F41D-4583-9512-A59C32945912}" type="slidenum">
              <a:rPr lang="en-US" altLang="en-US"/>
              <a:pPr/>
              <a:t>‹#›</a:t>
            </a:fld>
            <a:endParaRPr lang="en-US" altLang="en-US"/>
          </a:p>
        </p:txBody>
      </p:sp>
      <p:pic>
        <p:nvPicPr>
          <p:cNvPr id="1037" name="Picture 12" descr="new horizon college of engineering logo க்கான பட முடிவு">
            <a:extLst>
              <a:ext uri="{FF2B5EF4-FFF2-40B4-BE49-F238E27FC236}">
                <a16:creationId xmlns:a16="http://schemas.microsoft.com/office/drawing/2014/main" id="{57D14133-E65E-4263-A075-E108116D3F3F}"/>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90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70"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 id="2147484269" r:id="rId13"/>
  </p:sldLayoutIdLst>
  <p:hf hdr="0" ft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11260DA5-E9F6-4A26-AE8C-6D3722A46580}"/>
              </a:ext>
            </a:extLst>
          </p:cNvPr>
          <p:cNvSpPr>
            <a:spLocks noGrp="1"/>
          </p:cNvSpPr>
          <p:nvPr>
            <p:ph type="ctrTitle"/>
          </p:nvPr>
        </p:nvSpPr>
        <p:spPr>
          <a:xfrm>
            <a:off x="228600" y="971550"/>
            <a:ext cx="8686800" cy="781050"/>
          </a:xfrm>
        </p:spPr>
        <p:txBody>
          <a:bodyPr/>
          <a:lstStyle/>
          <a:p>
            <a:r>
              <a:rPr lang="en-US" altLang="en-US" sz="2800" b="1" dirty="0">
                <a:cs typeface="Times New Roman" panose="02020603050405020304" pitchFamily="18" charset="0"/>
              </a:rPr>
              <a:t>“</a:t>
            </a:r>
            <a:r>
              <a:rPr lang="en-IN" altLang="en-US" sz="2800" b="1" dirty="0">
                <a:solidFill>
                  <a:schemeClr val="accent2"/>
                </a:solidFill>
                <a:cs typeface="Times New Roman" panose="02020603050405020304" pitchFamily="18" charset="0"/>
              </a:rPr>
              <a:t>Smart Gloves For Deaf and Dumb </a:t>
            </a:r>
            <a:r>
              <a:rPr lang="en-US" altLang="en-US" sz="2800" b="1" dirty="0">
                <a:cs typeface="Times New Roman" panose="02020603050405020304" pitchFamily="18" charset="0"/>
              </a:rPr>
              <a:t>”</a:t>
            </a:r>
            <a:endParaRPr lang="en-US" altLang="en-US" sz="2800" dirty="0">
              <a:cs typeface="Times New Roman" panose="02020603050405020304" pitchFamily="18" charset="0"/>
            </a:endParaRPr>
          </a:p>
        </p:txBody>
      </p:sp>
      <p:sp>
        <p:nvSpPr>
          <p:cNvPr id="3075" name="Date Placeholder 3">
            <a:extLst>
              <a:ext uri="{FF2B5EF4-FFF2-40B4-BE49-F238E27FC236}">
                <a16:creationId xmlns:a16="http://schemas.microsoft.com/office/drawing/2014/main" id="{F8406601-5D18-4F1F-B304-76F58B14474E}"/>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E5A983BB-81DC-4168-B0EE-0E368BEB8A18}" type="datetime1">
              <a:rPr lang="en-US" altLang="en-US" sz="1400" smtClean="0"/>
              <a:pPr>
                <a:buFontTx/>
                <a:buNone/>
              </a:pPr>
              <a:t>1/22/2021</a:t>
            </a:fld>
            <a:endParaRPr lang="en-US" altLang="en-US" sz="1400"/>
          </a:p>
        </p:txBody>
      </p:sp>
      <p:sp>
        <p:nvSpPr>
          <p:cNvPr id="3076" name="Slide Number Placeholder 4">
            <a:extLst>
              <a:ext uri="{FF2B5EF4-FFF2-40B4-BE49-F238E27FC236}">
                <a16:creationId xmlns:a16="http://schemas.microsoft.com/office/drawing/2014/main" id="{05361BDD-10FC-4B97-94E5-6E473D003A2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8519FA0F-4118-418A-BC3F-8157FAB475BA}" type="slidenum">
              <a:rPr lang="en-US" altLang="en-US" sz="1400"/>
              <a:pPr>
                <a:buFontTx/>
                <a:buNone/>
              </a:pPr>
              <a:t>1</a:t>
            </a:fld>
            <a:endParaRPr lang="en-US" altLang="en-US" sz="1400"/>
          </a:p>
        </p:txBody>
      </p:sp>
      <p:sp>
        <p:nvSpPr>
          <p:cNvPr id="3077" name="Rectangle 4">
            <a:extLst>
              <a:ext uri="{FF2B5EF4-FFF2-40B4-BE49-F238E27FC236}">
                <a16:creationId xmlns:a16="http://schemas.microsoft.com/office/drawing/2014/main" id="{B6A9FF2C-004E-4F97-BEDA-2699641A0D57}"/>
              </a:ext>
            </a:extLst>
          </p:cNvPr>
          <p:cNvSpPr>
            <a:spLocks noChangeArrowheads="1"/>
          </p:cNvSpPr>
          <p:nvPr/>
        </p:nvSpPr>
        <p:spPr bwMode="auto">
          <a:xfrm>
            <a:off x="1295400" y="4343400"/>
            <a:ext cx="73818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dirty="0"/>
              <a:t>Mr. B. V. Santhosh Krishna</a:t>
            </a:r>
          </a:p>
          <a:p>
            <a:pPr algn="r"/>
            <a:r>
              <a:rPr lang="en-US" altLang="en-US" dirty="0"/>
              <a:t>Senior Assistant Professor</a:t>
            </a:r>
          </a:p>
          <a:p>
            <a:pPr algn="r"/>
            <a:r>
              <a:rPr lang="en-US" altLang="en-US" dirty="0"/>
              <a:t>Dept. of ECE</a:t>
            </a:r>
          </a:p>
          <a:p>
            <a:pPr algn="r"/>
            <a:r>
              <a:rPr lang="en-US" altLang="en-US" dirty="0"/>
              <a:t>New Horizon College of Engineering, Bengaluru</a:t>
            </a:r>
            <a:endParaRPr lang="en-IN" altLang="en-US" dirty="0"/>
          </a:p>
        </p:txBody>
      </p:sp>
      <p:sp>
        <p:nvSpPr>
          <p:cNvPr id="3078" name="Rectangle 5">
            <a:extLst>
              <a:ext uri="{FF2B5EF4-FFF2-40B4-BE49-F238E27FC236}">
                <a16:creationId xmlns:a16="http://schemas.microsoft.com/office/drawing/2014/main" id="{0B71C9B2-CF67-4EB1-8A24-C7DD139B29E1}"/>
              </a:ext>
            </a:extLst>
          </p:cNvPr>
          <p:cNvSpPr>
            <a:spLocks noChangeArrowheads="1"/>
          </p:cNvSpPr>
          <p:nvPr/>
        </p:nvSpPr>
        <p:spPr bwMode="auto">
          <a:xfrm>
            <a:off x="7150100" y="4017963"/>
            <a:ext cx="1527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a:t>Guided By</a:t>
            </a:r>
            <a:endParaRPr lang="en-IN" altLang="en-US"/>
          </a:p>
        </p:txBody>
      </p:sp>
      <p:sp>
        <p:nvSpPr>
          <p:cNvPr id="3079" name="TextBox 1">
            <a:extLst>
              <a:ext uri="{FF2B5EF4-FFF2-40B4-BE49-F238E27FC236}">
                <a16:creationId xmlns:a16="http://schemas.microsoft.com/office/drawing/2014/main" id="{3EB98DCC-B16F-4C9D-9E1F-EBABB524D1C7}"/>
              </a:ext>
            </a:extLst>
          </p:cNvPr>
          <p:cNvSpPr txBox="1">
            <a:spLocks noChangeArrowheads="1"/>
          </p:cNvSpPr>
          <p:nvPr/>
        </p:nvSpPr>
        <p:spPr bwMode="auto">
          <a:xfrm>
            <a:off x="2133664" y="1981238"/>
            <a:ext cx="586724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Neetha Nataraj         1NH18EC077</a:t>
            </a:r>
          </a:p>
          <a:p>
            <a:r>
              <a:rPr lang="en-US" altLang="en-US" dirty="0"/>
              <a:t>Nivedita Salimath    1NH18EC080</a:t>
            </a:r>
          </a:p>
          <a:p>
            <a:r>
              <a:rPr lang="en-US" altLang="en-US" dirty="0"/>
              <a:t>Shivani  Yadav         1NH18EC103</a:t>
            </a:r>
          </a:p>
          <a:p>
            <a:r>
              <a:rPr lang="en-US" altLang="en-US" dirty="0"/>
              <a:t>Sowmya L                1NH18EC108</a:t>
            </a:r>
          </a:p>
          <a:p>
            <a:endParaRPr lang="en-US" altLang="en-US" dirty="0"/>
          </a:p>
          <a:p>
            <a:endParaRPr lang="en-US" altLang="en-US" dirty="0"/>
          </a:p>
        </p:txBody>
      </p:sp>
      <p:sp>
        <p:nvSpPr>
          <p:cNvPr id="3080" name="TextBox 3">
            <a:extLst>
              <a:ext uri="{FF2B5EF4-FFF2-40B4-BE49-F238E27FC236}">
                <a16:creationId xmlns:a16="http://schemas.microsoft.com/office/drawing/2014/main" id="{48353D80-8F80-41C6-8F4D-06C1353BC49A}"/>
              </a:ext>
            </a:extLst>
          </p:cNvPr>
          <p:cNvSpPr txBox="1">
            <a:spLocks noChangeArrowheads="1"/>
          </p:cNvSpPr>
          <p:nvPr/>
        </p:nvSpPr>
        <p:spPr bwMode="auto">
          <a:xfrm>
            <a:off x="466725" y="76200"/>
            <a:ext cx="8448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200" dirty="0">
                <a:cs typeface="Times New Roman" panose="02020603050405020304" pitchFamily="18" charset="0"/>
              </a:rPr>
              <a:t>Mini Project – III</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C51547-32FF-4150-8362-CBC0E944A20F}"/>
              </a:ext>
            </a:extLst>
          </p:cNvPr>
          <p:cNvSpPr>
            <a:spLocks noGrp="1"/>
          </p:cNvSpPr>
          <p:nvPr>
            <p:ph type="dt" sz="half" idx="10"/>
          </p:nvPr>
        </p:nvSpPr>
        <p:spPr/>
        <p:txBody>
          <a:bodyPr/>
          <a:lstStyle/>
          <a:p>
            <a:pPr>
              <a:defRPr/>
            </a:pPr>
            <a:fld id="{CB7AD124-E07C-4C90-AA95-9ED8E54CBCCC}" type="datetime1">
              <a:rPr lang="en-US" smtClean="0"/>
              <a:pPr>
                <a:defRPr/>
              </a:pPr>
              <a:t>1/22/2021</a:t>
            </a:fld>
            <a:endParaRPr lang="en-US"/>
          </a:p>
        </p:txBody>
      </p:sp>
      <p:sp>
        <p:nvSpPr>
          <p:cNvPr id="3" name="Slide Number Placeholder 2">
            <a:extLst>
              <a:ext uri="{FF2B5EF4-FFF2-40B4-BE49-F238E27FC236}">
                <a16:creationId xmlns:a16="http://schemas.microsoft.com/office/drawing/2014/main" id="{564F7C2E-21CB-4F04-841E-D0CFA79D303F}"/>
              </a:ext>
            </a:extLst>
          </p:cNvPr>
          <p:cNvSpPr>
            <a:spLocks noGrp="1"/>
          </p:cNvSpPr>
          <p:nvPr>
            <p:ph type="sldNum" sz="quarter" idx="12"/>
          </p:nvPr>
        </p:nvSpPr>
        <p:spPr/>
        <p:txBody>
          <a:bodyPr/>
          <a:lstStyle/>
          <a:p>
            <a:fld id="{5ABBBBC6-E3C4-4442-B919-9DC2CAC93387}" type="slidenum">
              <a:rPr lang="en-US" altLang="en-US" smtClean="0"/>
              <a:pPr/>
              <a:t>10</a:t>
            </a:fld>
            <a:endParaRPr lang="en-US" altLang="en-US"/>
          </a:p>
        </p:txBody>
      </p:sp>
      <p:sp>
        <p:nvSpPr>
          <p:cNvPr id="5" name="TextBox 4">
            <a:extLst>
              <a:ext uri="{FF2B5EF4-FFF2-40B4-BE49-F238E27FC236}">
                <a16:creationId xmlns:a16="http://schemas.microsoft.com/office/drawing/2014/main" id="{A9572569-5EA8-4EA9-A862-933D9D258C0F}"/>
              </a:ext>
            </a:extLst>
          </p:cNvPr>
          <p:cNvSpPr txBox="1"/>
          <p:nvPr/>
        </p:nvSpPr>
        <p:spPr>
          <a:xfrm>
            <a:off x="685902" y="914466"/>
            <a:ext cx="7772196" cy="2369880"/>
          </a:xfrm>
          <a:prstGeom prst="rect">
            <a:avLst/>
          </a:prstGeom>
          <a:noFill/>
        </p:spPr>
        <p:txBody>
          <a:bodyPr wrap="square" rtlCol="0">
            <a:spAutoFit/>
          </a:bodyPr>
          <a:lstStyle/>
          <a:p>
            <a:r>
              <a:rPr lang="en-IN" b="1" dirty="0"/>
              <a:t>Software Specification</a:t>
            </a:r>
          </a:p>
          <a:p>
            <a:r>
              <a:rPr lang="en-GB" dirty="0"/>
              <a:t>Arduino IDE (Integrated Development Environment) </a:t>
            </a:r>
          </a:p>
          <a:p>
            <a:pPr marL="342900" indent="-342900">
              <a:buFont typeface="Arial" panose="020B0604020202020204" pitchFamily="34" charset="0"/>
              <a:buChar char="•"/>
            </a:pPr>
            <a:r>
              <a:rPr lang="en-GB" sz="2000" dirty="0"/>
              <a:t>The Arduino Integrated Development Environment (IDE) is a cross-platform application, It is used to write and upload programs to Arduino compatible boards</a:t>
            </a:r>
          </a:p>
          <a:p>
            <a:pPr marL="342900" indent="-342900">
              <a:buFont typeface="Arial" panose="020B0604020202020204" pitchFamily="34" charset="0"/>
              <a:buChar char="•"/>
            </a:pPr>
            <a:r>
              <a:rPr lang="en-GB" sz="2000" dirty="0"/>
              <a:t>Written in – C , C++ </a:t>
            </a:r>
          </a:p>
          <a:p>
            <a:pPr marL="342900" indent="-342900">
              <a:buFont typeface="Arial" panose="020B0604020202020204" pitchFamily="34" charset="0"/>
              <a:buChar char="•"/>
            </a:pPr>
            <a:r>
              <a:rPr lang="en-GB" sz="2000" dirty="0"/>
              <a:t>Operating System – Windows</a:t>
            </a:r>
          </a:p>
        </p:txBody>
      </p:sp>
    </p:spTree>
    <p:extLst>
      <p:ext uri="{BB962C8B-B14F-4D97-AF65-F5344CB8AC3E}">
        <p14:creationId xmlns:p14="http://schemas.microsoft.com/office/powerpoint/2010/main" val="3630607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a:extLst>
              <a:ext uri="{FF2B5EF4-FFF2-40B4-BE49-F238E27FC236}">
                <a16:creationId xmlns:a16="http://schemas.microsoft.com/office/drawing/2014/main" id="{098ADA9F-63DD-4040-960B-2777FCABFFBE}"/>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Circuit Diagram &amp; Working</a:t>
            </a:r>
          </a:p>
        </p:txBody>
      </p:sp>
      <p:sp>
        <p:nvSpPr>
          <p:cNvPr id="12291" name="Date Placeholder 1">
            <a:extLst>
              <a:ext uri="{FF2B5EF4-FFF2-40B4-BE49-F238E27FC236}">
                <a16:creationId xmlns:a16="http://schemas.microsoft.com/office/drawing/2014/main" id="{86254C24-AD10-4B28-B91F-635580B57A0E}"/>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38934321-BAD9-453D-B29B-5C589F2B9C00}" type="datetime1">
              <a:rPr lang="en-US" altLang="en-US" sz="1400" smtClean="0"/>
              <a:pPr>
                <a:buFontTx/>
                <a:buNone/>
              </a:pPr>
              <a:t>1/22/2021</a:t>
            </a:fld>
            <a:endParaRPr lang="en-US" altLang="en-US" sz="1400"/>
          </a:p>
        </p:txBody>
      </p:sp>
      <p:sp>
        <p:nvSpPr>
          <p:cNvPr id="12292" name="Slide Number Placeholder 4">
            <a:extLst>
              <a:ext uri="{FF2B5EF4-FFF2-40B4-BE49-F238E27FC236}">
                <a16:creationId xmlns:a16="http://schemas.microsoft.com/office/drawing/2014/main" id="{D686E5C1-7140-4063-832C-92BD78643CB9}"/>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785DA86F-F3D7-41BB-9B26-64558BBB6E1B}" type="slidenum">
              <a:rPr lang="en-US" altLang="en-US" sz="1400"/>
              <a:pPr>
                <a:buFontTx/>
                <a:buNone/>
              </a:pPr>
              <a:t>11</a:t>
            </a:fld>
            <a:endParaRPr lang="en-US" altLang="en-US" sz="1400"/>
          </a:p>
        </p:txBody>
      </p:sp>
      <p:pic>
        <p:nvPicPr>
          <p:cNvPr id="3" name="Picture 2">
            <a:extLst>
              <a:ext uri="{FF2B5EF4-FFF2-40B4-BE49-F238E27FC236}">
                <a16:creationId xmlns:a16="http://schemas.microsoft.com/office/drawing/2014/main" id="{0B13E68C-8E16-411C-8770-3DCD44E26525}"/>
              </a:ext>
            </a:extLst>
          </p:cNvPr>
          <p:cNvPicPr>
            <a:picLocks noChangeAspect="1"/>
          </p:cNvPicPr>
          <p:nvPr/>
        </p:nvPicPr>
        <p:blipFill>
          <a:blip r:embed="rId2"/>
          <a:stretch>
            <a:fillRect/>
          </a:stretch>
        </p:blipFill>
        <p:spPr>
          <a:xfrm rot="16200000">
            <a:off x="2268597" y="538207"/>
            <a:ext cx="4571880" cy="611652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EC0923-995A-4D14-974E-6FBD61221CBB}"/>
              </a:ext>
            </a:extLst>
          </p:cNvPr>
          <p:cNvSpPr>
            <a:spLocks noGrp="1"/>
          </p:cNvSpPr>
          <p:nvPr>
            <p:ph type="dt" sz="half" idx="10"/>
          </p:nvPr>
        </p:nvSpPr>
        <p:spPr/>
        <p:txBody>
          <a:bodyPr/>
          <a:lstStyle/>
          <a:p>
            <a:pPr>
              <a:defRPr/>
            </a:pPr>
            <a:fld id="{CB7AD124-E07C-4C90-AA95-9ED8E54CBCCC}" type="datetime1">
              <a:rPr lang="en-US" smtClean="0"/>
              <a:pPr>
                <a:defRPr/>
              </a:pPr>
              <a:t>1/22/2021</a:t>
            </a:fld>
            <a:endParaRPr lang="en-US"/>
          </a:p>
        </p:txBody>
      </p:sp>
      <p:sp>
        <p:nvSpPr>
          <p:cNvPr id="3" name="Slide Number Placeholder 2">
            <a:extLst>
              <a:ext uri="{FF2B5EF4-FFF2-40B4-BE49-F238E27FC236}">
                <a16:creationId xmlns:a16="http://schemas.microsoft.com/office/drawing/2014/main" id="{E5B3C390-B7C4-4212-9603-03528FEE89BC}"/>
              </a:ext>
            </a:extLst>
          </p:cNvPr>
          <p:cNvSpPr>
            <a:spLocks noGrp="1"/>
          </p:cNvSpPr>
          <p:nvPr>
            <p:ph type="sldNum" sz="quarter" idx="12"/>
          </p:nvPr>
        </p:nvSpPr>
        <p:spPr/>
        <p:txBody>
          <a:bodyPr/>
          <a:lstStyle/>
          <a:p>
            <a:fld id="{5ABBBBC6-E3C4-4442-B919-9DC2CAC93387}" type="slidenum">
              <a:rPr lang="en-US" altLang="en-US" smtClean="0"/>
              <a:pPr/>
              <a:t>12</a:t>
            </a:fld>
            <a:endParaRPr lang="en-US" altLang="en-US"/>
          </a:p>
        </p:txBody>
      </p:sp>
      <p:sp>
        <p:nvSpPr>
          <p:cNvPr id="4" name="TextBox 3">
            <a:extLst>
              <a:ext uri="{FF2B5EF4-FFF2-40B4-BE49-F238E27FC236}">
                <a16:creationId xmlns:a16="http://schemas.microsoft.com/office/drawing/2014/main" id="{0E91B420-7F38-4C5A-9482-C2658DAC0E4F}"/>
              </a:ext>
            </a:extLst>
          </p:cNvPr>
          <p:cNvSpPr txBox="1"/>
          <p:nvPr/>
        </p:nvSpPr>
        <p:spPr>
          <a:xfrm>
            <a:off x="1028793" y="1166842"/>
            <a:ext cx="7086414" cy="4832092"/>
          </a:xfrm>
          <a:prstGeom prst="rect">
            <a:avLst/>
          </a:prstGeom>
          <a:noFill/>
        </p:spPr>
        <p:txBody>
          <a:bodyPr wrap="square" rtlCol="0">
            <a:spAutoFit/>
          </a:bodyPr>
          <a:lstStyle/>
          <a:p>
            <a:r>
              <a:rPr lang="en-IN" sz="2800" b="1" dirty="0"/>
              <a:t>Working</a:t>
            </a:r>
          </a:p>
          <a:p>
            <a:pPr marL="457200" indent="-457200">
              <a:buFont typeface="Arial" panose="020B0604020202020204" pitchFamily="34" charset="0"/>
              <a:buChar char="•"/>
            </a:pPr>
            <a:r>
              <a:rPr lang="en-GB" sz="2000" dirty="0"/>
              <a:t>The working of this project starts from movement of hand gloves where the flex sensors are attached, and the value of sensor changes when its experiences the bending. </a:t>
            </a:r>
          </a:p>
          <a:p>
            <a:pPr marL="457200" indent="-457200">
              <a:buFont typeface="Arial" panose="020B0604020202020204" pitchFamily="34" charset="0"/>
              <a:buChar char="•"/>
            </a:pPr>
            <a:r>
              <a:rPr lang="en-GB" sz="2000" dirty="0"/>
              <a:t>The flex sensor is another type of potentiometer, that is attached to the fingers. When we bend the finger, the resistance value of the sensor changes. </a:t>
            </a:r>
          </a:p>
          <a:p>
            <a:pPr marL="457200" indent="-457200">
              <a:buFont typeface="Arial" panose="020B0604020202020204" pitchFamily="34" charset="0"/>
              <a:buChar char="•"/>
            </a:pPr>
            <a:r>
              <a:rPr lang="en-GB" sz="2000" dirty="0"/>
              <a:t>The changing value of the sensor is depends upon the resistance and applied angle of the bending. When we bend the sensor at some particular angle, we can see the value of the resistance is increases and accordingly the output gets reduced.</a:t>
            </a:r>
          </a:p>
          <a:p>
            <a:pPr marL="457200" indent="-457200">
              <a:buFont typeface="Arial" panose="020B0604020202020204" pitchFamily="34" charset="0"/>
              <a:buChar char="•"/>
            </a:pPr>
            <a:r>
              <a:rPr lang="en-GB" sz="2000" dirty="0"/>
              <a:t>The input to the Arduino UNO which is the output of previous system is processed and the corresponding message is displayed on the LCD.</a:t>
            </a:r>
          </a:p>
          <a:p>
            <a:endParaRPr lang="en-IN" sz="2000" b="1" dirty="0"/>
          </a:p>
        </p:txBody>
      </p:sp>
    </p:spTree>
    <p:extLst>
      <p:ext uri="{BB962C8B-B14F-4D97-AF65-F5344CB8AC3E}">
        <p14:creationId xmlns:p14="http://schemas.microsoft.com/office/powerpoint/2010/main" val="1804965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a:extLst>
              <a:ext uri="{FF2B5EF4-FFF2-40B4-BE49-F238E27FC236}">
                <a16:creationId xmlns:a16="http://schemas.microsoft.com/office/drawing/2014/main" id="{E61BBEBF-0DD0-42DA-AA98-B8E89F286E0F}"/>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Algorithm / Flow Chart</a:t>
            </a:r>
          </a:p>
        </p:txBody>
      </p:sp>
      <p:sp>
        <p:nvSpPr>
          <p:cNvPr id="13315" name="Date Placeholder 1">
            <a:extLst>
              <a:ext uri="{FF2B5EF4-FFF2-40B4-BE49-F238E27FC236}">
                <a16:creationId xmlns:a16="http://schemas.microsoft.com/office/drawing/2014/main" id="{C01EC429-AE28-4508-85EC-D3DF2E8F86F0}"/>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07B4C8D6-BD19-4ED7-A608-4FDB0AF77B9C}" type="datetime1">
              <a:rPr lang="en-US" altLang="en-US" sz="1400" smtClean="0"/>
              <a:pPr>
                <a:buFontTx/>
                <a:buNone/>
              </a:pPr>
              <a:t>1/22/2021</a:t>
            </a:fld>
            <a:endParaRPr lang="en-US" altLang="en-US" sz="1400"/>
          </a:p>
        </p:txBody>
      </p:sp>
      <p:sp>
        <p:nvSpPr>
          <p:cNvPr id="13316" name="Slide Number Placeholder 4">
            <a:extLst>
              <a:ext uri="{FF2B5EF4-FFF2-40B4-BE49-F238E27FC236}">
                <a16:creationId xmlns:a16="http://schemas.microsoft.com/office/drawing/2014/main" id="{C4C120FB-28B4-47E9-A35E-4371BFC6B486}"/>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008FE3D9-CE02-4AA7-9760-F572EDA23A10}" type="slidenum">
              <a:rPr lang="en-US" altLang="en-US" sz="1400"/>
              <a:pPr>
                <a:buFontTx/>
                <a:buNone/>
              </a:pPr>
              <a:t>13</a:t>
            </a:fld>
            <a:endParaRPr lang="en-US" altLang="en-US" sz="1400"/>
          </a:p>
        </p:txBody>
      </p:sp>
      <p:grpSp>
        <p:nvGrpSpPr>
          <p:cNvPr id="13318" name="Group 13317">
            <a:extLst>
              <a:ext uri="{FF2B5EF4-FFF2-40B4-BE49-F238E27FC236}">
                <a16:creationId xmlns:a16="http://schemas.microsoft.com/office/drawing/2014/main" id="{7711D176-9943-437E-9670-1FE100F88441}"/>
              </a:ext>
            </a:extLst>
          </p:cNvPr>
          <p:cNvGrpSpPr/>
          <p:nvPr/>
        </p:nvGrpSpPr>
        <p:grpSpPr>
          <a:xfrm>
            <a:off x="802320" y="953739"/>
            <a:ext cx="7504434" cy="4950522"/>
            <a:chOff x="762100" y="1213705"/>
            <a:chExt cx="7504434" cy="4950522"/>
          </a:xfrm>
        </p:grpSpPr>
        <p:sp>
          <p:nvSpPr>
            <p:cNvPr id="2" name="Oval 1">
              <a:extLst>
                <a:ext uri="{FF2B5EF4-FFF2-40B4-BE49-F238E27FC236}">
                  <a16:creationId xmlns:a16="http://schemas.microsoft.com/office/drawing/2014/main" id="{27766BE9-282C-4E87-92E2-F47F36DD3412}"/>
                </a:ext>
              </a:extLst>
            </p:cNvPr>
            <p:cNvSpPr/>
            <p:nvPr/>
          </p:nvSpPr>
          <p:spPr bwMode="auto">
            <a:xfrm>
              <a:off x="762100" y="1213705"/>
              <a:ext cx="1752566" cy="457188"/>
            </a:xfrm>
            <a:prstGeom prst="ellipse">
              <a:avLst/>
            </a:prstGeom>
            <a:solidFill>
              <a:schemeClr val="accent3">
                <a:lumMod val="95000"/>
              </a:schemeClr>
            </a:solidFill>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IN" sz="2400" b="0" i="0" u="none" strike="noStrike" cap="none" normalizeH="0" baseline="0" dirty="0">
                  <a:ln>
                    <a:noFill/>
                  </a:ln>
                  <a:solidFill>
                    <a:schemeClr val="tx1"/>
                  </a:solidFill>
                  <a:effectLst/>
                  <a:latin typeface="Times New Roman" panose="02020603050405020304" pitchFamily="18" charset="0"/>
                </a:rPr>
                <a:t>Start</a:t>
              </a:r>
              <a:endParaRPr kumimoji="0" lang="en-GB" sz="2400" b="0" i="0" u="none" strike="noStrike" cap="none" normalizeH="0" baseline="0" dirty="0">
                <a:ln>
                  <a:noFill/>
                </a:ln>
                <a:solidFill>
                  <a:schemeClr val="tx1"/>
                </a:solidFill>
                <a:effectLst/>
                <a:latin typeface="Times New Roman" panose="02020603050405020304" pitchFamily="18" charset="0"/>
              </a:endParaRPr>
            </a:p>
          </p:txBody>
        </p:sp>
        <p:sp>
          <p:nvSpPr>
            <p:cNvPr id="3" name="Rectangle 2">
              <a:extLst>
                <a:ext uri="{FF2B5EF4-FFF2-40B4-BE49-F238E27FC236}">
                  <a16:creationId xmlns:a16="http://schemas.microsoft.com/office/drawing/2014/main" id="{E0BB0D10-650E-40F0-A1F4-297D80EF17AE}"/>
                </a:ext>
              </a:extLst>
            </p:cNvPr>
            <p:cNvSpPr/>
            <p:nvPr/>
          </p:nvSpPr>
          <p:spPr bwMode="auto">
            <a:xfrm>
              <a:off x="838298" y="2486265"/>
              <a:ext cx="1600170" cy="852381"/>
            </a:xfrm>
            <a:prstGeom prst="rect">
              <a:avLst/>
            </a:prstGeom>
            <a:solidFill>
              <a:schemeClr val="accent3">
                <a:lumMod val="95000"/>
              </a:schemeClr>
            </a:solidFill>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IN" sz="2400" b="0" i="0" u="none" strike="noStrike" cap="none" normalizeH="0" baseline="0" dirty="0">
                  <a:ln>
                    <a:noFill/>
                  </a:ln>
                  <a:solidFill>
                    <a:schemeClr val="tx1"/>
                  </a:solidFill>
                  <a:effectLst/>
                  <a:latin typeface="Times New Roman" panose="02020603050405020304" pitchFamily="18" charset="0"/>
                </a:rPr>
                <a:t>Hand Gesture</a:t>
              </a:r>
              <a:endParaRPr kumimoji="0" lang="en-GB" sz="2400" b="0" i="0" u="none" strike="noStrike" cap="none" normalizeH="0" baseline="0" dirty="0">
                <a:ln>
                  <a:noFill/>
                </a:ln>
                <a:solidFill>
                  <a:schemeClr val="tx1"/>
                </a:solidFill>
                <a:effectLst/>
                <a:latin typeface="Times New Roman" panose="02020603050405020304" pitchFamily="18" charset="0"/>
              </a:endParaRPr>
            </a:p>
          </p:txBody>
        </p:sp>
        <p:sp>
          <p:nvSpPr>
            <p:cNvPr id="4" name="Parallelogram 3">
              <a:extLst>
                <a:ext uri="{FF2B5EF4-FFF2-40B4-BE49-F238E27FC236}">
                  <a16:creationId xmlns:a16="http://schemas.microsoft.com/office/drawing/2014/main" id="{FB089A76-D187-4B0E-8B62-C4B5C579174A}"/>
                </a:ext>
              </a:extLst>
            </p:cNvPr>
            <p:cNvSpPr/>
            <p:nvPr/>
          </p:nvSpPr>
          <p:spPr bwMode="auto">
            <a:xfrm>
              <a:off x="853048" y="3955323"/>
              <a:ext cx="1574101" cy="914399"/>
            </a:xfrm>
            <a:prstGeom prst="parallelogram">
              <a:avLst/>
            </a:prstGeom>
            <a:solidFill>
              <a:schemeClr val="accent3">
                <a:lumMod val="95000"/>
              </a:schemeClr>
            </a:solidFill>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IN" sz="2400" b="0" i="0" u="none" strike="noStrike" cap="none" normalizeH="0" baseline="0" dirty="0">
                  <a:ln>
                    <a:noFill/>
                  </a:ln>
                  <a:solidFill>
                    <a:schemeClr val="tx1"/>
                  </a:solidFill>
                  <a:effectLst/>
                  <a:latin typeface="Times New Roman" panose="02020603050405020304" pitchFamily="18" charset="0"/>
                </a:rPr>
                <a:t>Sensor Data</a:t>
              </a:r>
              <a:endParaRPr kumimoji="0" lang="en-GB" sz="2400" b="0" i="0" u="none" strike="noStrike" cap="none" normalizeH="0" baseline="0" dirty="0">
                <a:ln>
                  <a:noFill/>
                </a:ln>
                <a:solidFill>
                  <a:schemeClr val="tx1"/>
                </a:solidFill>
                <a:effectLst/>
                <a:latin typeface="Times New Roman" panose="02020603050405020304" pitchFamily="18" charset="0"/>
              </a:endParaRPr>
            </a:p>
          </p:txBody>
        </p:sp>
        <p:sp>
          <p:nvSpPr>
            <p:cNvPr id="5" name="Diamond 4">
              <a:extLst>
                <a:ext uri="{FF2B5EF4-FFF2-40B4-BE49-F238E27FC236}">
                  <a16:creationId xmlns:a16="http://schemas.microsoft.com/office/drawing/2014/main" id="{FBE9B878-43D5-49A2-9396-4730B74BAB10}"/>
                </a:ext>
              </a:extLst>
            </p:cNvPr>
            <p:cNvSpPr/>
            <p:nvPr/>
          </p:nvSpPr>
          <p:spPr bwMode="auto">
            <a:xfrm>
              <a:off x="4343406" y="2577205"/>
              <a:ext cx="3124118" cy="1378117"/>
            </a:xfrm>
            <a:prstGeom prst="diamond">
              <a:avLst/>
            </a:prstGeom>
            <a:solidFill>
              <a:schemeClr val="accent3">
                <a:lumMod val="95000"/>
              </a:schemeClr>
            </a:solidFill>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IN" sz="2400" b="0" i="0" u="none" strike="noStrike" cap="none" normalizeH="0" baseline="0" dirty="0">
                  <a:ln>
                    <a:noFill/>
                  </a:ln>
                  <a:solidFill>
                    <a:schemeClr val="tx1"/>
                  </a:solidFill>
                  <a:effectLst/>
                  <a:latin typeface="Times New Roman" panose="02020603050405020304" pitchFamily="18" charset="0"/>
                </a:rPr>
                <a:t>If sign recognised</a:t>
              </a:r>
              <a:endParaRPr kumimoji="0" lang="en-GB" sz="2400" b="0" i="0" u="none" strike="noStrike" cap="none" normalizeH="0" baseline="0" dirty="0">
                <a:ln>
                  <a:noFill/>
                </a:ln>
                <a:solidFill>
                  <a:schemeClr val="tx1"/>
                </a:solidFill>
                <a:effectLst/>
                <a:latin typeface="Times New Roman" panose="02020603050405020304" pitchFamily="18" charset="0"/>
              </a:endParaRPr>
            </a:p>
          </p:txBody>
        </p:sp>
        <p:sp>
          <p:nvSpPr>
            <p:cNvPr id="6" name="Rectangle 5">
              <a:extLst>
                <a:ext uri="{FF2B5EF4-FFF2-40B4-BE49-F238E27FC236}">
                  <a16:creationId xmlns:a16="http://schemas.microsoft.com/office/drawing/2014/main" id="{943A068A-3F6A-42D8-B73B-2B9F7CC6EDE9}"/>
                </a:ext>
              </a:extLst>
            </p:cNvPr>
            <p:cNvSpPr/>
            <p:nvPr/>
          </p:nvSpPr>
          <p:spPr bwMode="auto">
            <a:xfrm>
              <a:off x="4952965" y="4412522"/>
              <a:ext cx="1905000" cy="769032"/>
            </a:xfrm>
            <a:prstGeom prst="rect">
              <a:avLst/>
            </a:prstGeom>
            <a:solidFill>
              <a:schemeClr val="accent3">
                <a:lumMod val="95000"/>
              </a:schemeClr>
            </a:solidFill>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IN" sz="2400" b="0" i="0" u="none" strike="noStrike" cap="none" normalizeH="0" baseline="0" dirty="0">
                  <a:ln>
                    <a:noFill/>
                  </a:ln>
                  <a:solidFill>
                    <a:schemeClr val="tx1"/>
                  </a:solidFill>
                  <a:effectLst/>
                  <a:latin typeface="Times New Roman" panose="02020603050405020304" pitchFamily="18" charset="0"/>
                </a:rPr>
                <a:t>Text Conversion</a:t>
              </a:r>
              <a:endParaRPr kumimoji="0" lang="en-GB" sz="2400" b="0" i="0" u="none" strike="noStrike" cap="none" normalizeH="0" baseline="0" dirty="0">
                <a:ln>
                  <a:noFill/>
                </a:ln>
                <a:solidFill>
                  <a:schemeClr val="tx1"/>
                </a:solidFill>
                <a:effectLst/>
                <a:latin typeface="Times New Roman" panose="02020603050405020304" pitchFamily="18" charset="0"/>
              </a:endParaRPr>
            </a:p>
          </p:txBody>
        </p:sp>
        <p:sp>
          <p:nvSpPr>
            <p:cNvPr id="7" name="Oval 6">
              <a:extLst>
                <a:ext uri="{FF2B5EF4-FFF2-40B4-BE49-F238E27FC236}">
                  <a16:creationId xmlns:a16="http://schemas.microsoft.com/office/drawing/2014/main" id="{59CADC9A-9E57-4FA0-AB01-1F230840E75A}"/>
                </a:ext>
              </a:extLst>
            </p:cNvPr>
            <p:cNvSpPr/>
            <p:nvPr/>
          </p:nvSpPr>
          <p:spPr bwMode="auto">
            <a:xfrm>
              <a:off x="5313296" y="5580027"/>
              <a:ext cx="1184337" cy="584200"/>
            </a:xfrm>
            <a:prstGeom prst="ellipse">
              <a:avLst/>
            </a:prstGeom>
            <a:solidFill>
              <a:schemeClr val="accent3">
                <a:lumMod val="95000"/>
              </a:schemeClr>
            </a:solidFill>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IN" sz="2400" b="0" i="0" u="none" strike="noStrike" cap="none" normalizeH="0" baseline="0" dirty="0">
                  <a:ln>
                    <a:noFill/>
                  </a:ln>
                  <a:solidFill>
                    <a:schemeClr val="tx1"/>
                  </a:solidFill>
                  <a:effectLst/>
                  <a:latin typeface="Times New Roman" panose="02020603050405020304" pitchFamily="18" charset="0"/>
                </a:rPr>
                <a:t>Stop</a:t>
              </a:r>
              <a:endParaRPr kumimoji="0" lang="en-GB" sz="2400" b="0" i="0" u="none" strike="noStrike" cap="none" normalizeH="0" baseline="0" dirty="0">
                <a:ln>
                  <a:noFill/>
                </a:ln>
                <a:solidFill>
                  <a:schemeClr val="tx1"/>
                </a:solidFill>
                <a:effectLst/>
                <a:latin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73BB6446-B44B-4B52-99C1-E0AF152FB976}"/>
                </a:ext>
              </a:extLst>
            </p:cNvPr>
            <p:cNvCxnSpPr>
              <a:stCxn id="2" idx="4"/>
              <a:endCxn id="3" idx="0"/>
            </p:cNvCxnSpPr>
            <p:nvPr/>
          </p:nvCxnSpPr>
          <p:spPr bwMode="auto">
            <a:xfrm>
              <a:off x="1638383" y="1670893"/>
              <a:ext cx="0" cy="81537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a:extLst>
                <a:ext uri="{FF2B5EF4-FFF2-40B4-BE49-F238E27FC236}">
                  <a16:creationId xmlns:a16="http://schemas.microsoft.com/office/drawing/2014/main" id="{1AFDD9D1-00A2-4ABD-9C2C-013FE1641407}"/>
                </a:ext>
              </a:extLst>
            </p:cNvPr>
            <p:cNvCxnSpPr>
              <a:stCxn id="3" idx="2"/>
              <a:endCxn id="4" idx="0"/>
            </p:cNvCxnSpPr>
            <p:nvPr/>
          </p:nvCxnSpPr>
          <p:spPr bwMode="auto">
            <a:xfrm>
              <a:off x="1638383" y="3338646"/>
              <a:ext cx="1716" cy="6166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Connector: Elbow 14">
              <a:extLst>
                <a:ext uri="{FF2B5EF4-FFF2-40B4-BE49-F238E27FC236}">
                  <a16:creationId xmlns:a16="http://schemas.microsoft.com/office/drawing/2014/main" id="{DD79D3ED-894B-4ED4-9E64-5877130E06E8}"/>
                </a:ext>
              </a:extLst>
            </p:cNvPr>
            <p:cNvCxnSpPr>
              <a:stCxn id="4" idx="3"/>
              <a:endCxn id="5" idx="0"/>
            </p:cNvCxnSpPr>
            <p:nvPr/>
          </p:nvCxnSpPr>
          <p:spPr bwMode="auto">
            <a:xfrm rot="5400000" flipH="1" flipV="1">
              <a:off x="2569373" y="1533631"/>
              <a:ext cx="2292517" cy="4379666"/>
            </a:xfrm>
            <a:prstGeom prst="bentConnector5">
              <a:avLst>
                <a:gd name="adj1" fmla="val -9972"/>
                <a:gd name="adj2" fmla="val 42457"/>
                <a:gd name="adj3" fmla="val 10997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a:extLst>
                <a:ext uri="{FF2B5EF4-FFF2-40B4-BE49-F238E27FC236}">
                  <a16:creationId xmlns:a16="http://schemas.microsoft.com/office/drawing/2014/main" id="{007A7289-36A6-4FF5-817F-5D6F54560D26}"/>
                </a:ext>
              </a:extLst>
            </p:cNvPr>
            <p:cNvCxnSpPr>
              <a:stCxn id="5" idx="2"/>
              <a:endCxn id="6" idx="0"/>
            </p:cNvCxnSpPr>
            <p:nvPr/>
          </p:nvCxnSpPr>
          <p:spPr bwMode="auto">
            <a:xfrm>
              <a:off x="5905465" y="3955322"/>
              <a:ext cx="0" cy="4572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a:extLst>
                <a:ext uri="{FF2B5EF4-FFF2-40B4-BE49-F238E27FC236}">
                  <a16:creationId xmlns:a16="http://schemas.microsoft.com/office/drawing/2014/main" id="{F1ADFD2D-5BBC-4157-8AAC-74F3DC6AD185}"/>
                </a:ext>
              </a:extLst>
            </p:cNvPr>
            <p:cNvCxnSpPr>
              <a:stCxn id="6" idx="2"/>
              <a:endCxn id="7" idx="0"/>
            </p:cNvCxnSpPr>
            <p:nvPr/>
          </p:nvCxnSpPr>
          <p:spPr bwMode="auto">
            <a:xfrm>
              <a:off x="5905465" y="5181554"/>
              <a:ext cx="0" cy="3984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onnector: Elbow 26">
              <a:extLst>
                <a:ext uri="{FF2B5EF4-FFF2-40B4-BE49-F238E27FC236}">
                  <a16:creationId xmlns:a16="http://schemas.microsoft.com/office/drawing/2014/main" id="{64185CBA-CB50-470B-BFDB-6783F3EA1930}"/>
                </a:ext>
              </a:extLst>
            </p:cNvPr>
            <p:cNvCxnSpPr>
              <a:stCxn id="5" idx="3"/>
            </p:cNvCxnSpPr>
            <p:nvPr/>
          </p:nvCxnSpPr>
          <p:spPr bwMode="auto">
            <a:xfrm flipH="1" flipV="1">
              <a:off x="1638383" y="1802690"/>
              <a:ext cx="5829141" cy="1463574"/>
            </a:xfrm>
            <a:prstGeom prst="bentConnector3">
              <a:avLst>
                <a:gd name="adj1" fmla="val -16826"/>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12" name="TextBox 13311">
              <a:extLst>
                <a:ext uri="{FF2B5EF4-FFF2-40B4-BE49-F238E27FC236}">
                  <a16:creationId xmlns:a16="http://schemas.microsoft.com/office/drawing/2014/main" id="{E1C4F5EE-1383-4B6A-8B40-038A5AA104B9}"/>
                </a:ext>
              </a:extLst>
            </p:cNvPr>
            <p:cNvSpPr txBox="1"/>
            <p:nvPr/>
          </p:nvSpPr>
          <p:spPr>
            <a:xfrm>
              <a:off x="5957532" y="3979709"/>
              <a:ext cx="620683" cy="369332"/>
            </a:xfrm>
            <a:prstGeom prst="rect">
              <a:avLst/>
            </a:prstGeom>
            <a:noFill/>
          </p:spPr>
          <p:txBody>
            <a:bodyPr wrap="none" rtlCol="0">
              <a:spAutoFit/>
            </a:bodyPr>
            <a:lstStyle/>
            <a:p>
              <a:r>
                <a:rPr lang="en-IN" sz="1800" dirty="0"/>
                <a:t>YES</a:t>
              </a:r>
              <a:endParaRPr lang="en-GB" sz="1800" dirty="0"/>
            </a:p>
          </p:txBody>
        </p:sp>
        <p:sp>
          <p:nvSpPr>
            <p:cNvPr id="13313" name="TextBox 13312">
              <a:extLst>
                <a:ext uri="{FF2B5EF4-FFF2-40B4-BE49-F238E27FC236}">
                  <a16:creationId xmlns:a16="http://schemas.microsoft.com/office/drawing/2014/main" id="{6196905B-9BD8-48FF-AD17-83D445B2D8F1}"/>
                </a:ext>
              </a:extLst>
            </p:cNvPr>
            <p:cNvSpPr txBox="1"/>
            <p:nvPr/>
          </p:nvSpPr>
          <p:spPr>
            <a:xfrm>
              <a:off x="7748443" y="2882201"/>
              <a:ext cx="518091" cy="369332"/>
            </a:xfrm>
            <a:prstGeom prst="rect">
              <a:avLst/>
            </a:prstGeom>
            <a:noFill/>
          </p:spPr>
          <p:txBody>
            <a:bodyPr wrap="none" rtlCol="0">
              <a:spAutoFit/>
            </a:bodyPr>
            <a:lstStyle/>
            <a:p>
              <a:r>
                <a:rPr lang="en-IN" sz="1800" dirty="0"/>
                <a:t>NO</a:t>
              </a:r>
              <a:endParaRPr lang="en-GB"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a:extLst>
              <a:ext uri="{FF2B5EF4-FFF2-40B4-BE49-F238E27FC236}">
                <a16:creationId xmlns:a16="http://schemas.microsoft.com/office/drawing/2014/main" id="{B02197DD-CAAC-4FE9-9C22-D180E21E6869}"/>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       Results &amp; Discussion</a:t>
            </a:r>
          </a:p>
        </p:txBody>
      </p:sp>
      <p:sp>
        <p:nvSpPr>
          <p:cNvPr id="14339" name="Date Placeholder 1">
            <a:extLst>
              <a:ext uri="{FF2B5EF4-FFF2-40B4-BE49-F238E27FC236}">
                <a16:creationId xmlns:a16="http://schemas.microsoft.com/office/drawing/2014/main" id="{AB5CD390-2A52-4F8F-BA5F-B5A61070AA2E}"/>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EE9CF2A2-0D68-42D2-AF41-45E0A70C8F77}" type="datetime1">
              <a:rPr lang="en-US" altLang="en-US" sz="1400" smtClean="0"/>
              <a:pPr>
                <a:buFontTx/>
                <a:buNone/>
              </a:pPr>
              <a:t>1/22/2021</a:t>
            </a:fld>
            <a:endParaRPr lang="en-US" altLang="en-US" sz="1400"/>
          </a:p>
        </p:txBody>
      </p:sp>
      <p:sp>
        <p:nvSpPr>
          <p:cNvPr id="14340" name="Slide Number Placeholder 4">
            <a:extLst>
              <a:ext uri="{FF2B5EF4-FFF2-40B4-BE49-F238E27FC236}">
                <a16:creationId xmlns:a16="http://schemas.microsoft.com/office/drawing/2014/main" id="{0A7643E7-642F-4139-8F93-8FAE3B79F0B8}"/>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AAE3510E-F1A2-4CAE-BB2D-19C9BCC1A7FA}" type="slidenum">
              <a:rPr lang="en-US" altLang="en-US" sz="1400" smtClean="0"/>
              <a:pPr>
                <a:buFontTx/>
                <a:buNone/>
              </a:pPr>
              <a:t>14</a:t>
            </a:fld>
            <a:endParaRPr lang="en-US" altLang="en-US" sz="1400" dirty="0"/>
          </a:p>
        </p:txBody>
      </p:sp>
      <p:sp>
        <p:nvSpPr>
          <p:cNvPr id="2" name="TextBox 1">
            <a:extLst>
              <a:ext uri="{FF2B5EF4-FFF2-40B4-BE49-F238E27FC236}">
                <a16:creationId xmlns:a16="http://schemas.microsoft.com/office/drawing/2014/main" id="{21BB613E-0E76-4F9A-A512-7B0FBCBB29B4}"/>
              </a:ext>
            </a:extLst>
          </p:cNvPr>
          <p:cNvSpPr txBox="1"/>
          <p:nvPr/>
        </p:nvSpPr>
        <p:spPr>
          <a:xfrm>
            <a:off x="1447847" y="1536174"/>
            <a:ext cx="6248306" cy="3785652"/>
          </a:xfrm>
          <a:prstGeom prst="rect">
            <a:avLst/>
          </a:prstGeom>
          <a:noFill/>
        </p:spPr>
        <p:txBody>
          <a:bodyPr wrap="square" rtlCol="0">
            <a:spAutoFit/>
          </a:bodyPr>
          <a:lstStyle/>
          <a:p>
            <a:pPr marL="342900" indent="-342900">
              <a:buFont typeface="Wingdings" panose="05000000000000000000" pitchFamily="2" charset="2"/>
              <a:buChar char="ü"/>
            </a:pPr>
            <a:r>
              <a:rPr lang="en-GB" sz="2000" dirty="0"/>
              <a:t>The disabled use these gloves to convert movements performed by them into speech. </a:t>
            </a:r>
          </a:p>
          <a:p>
            <a:pPr marL="342900" indent="-342900">
              <a:buFont typeface="Wingdings" panose="05000000000000000000" pitchFamily="2" charset="2"/>
              <a:buChar char="ü"/>
            </a:pPr>
            <a:r>
              <a:rPr lang="en-GB" sz="2000" dirty="0"/>
              <a:t> From the convenience of simple flex sensors, a user is able to interact with others in more comfortable and easier manner. This makes it possible for the user to not only interact with their community but with others too. </a:t>
            </a:r>
          </a:p>
          <a:p>
            <a:pPr marL="342900" indent="-342900">
              <a:buFont typeface="Wingdings" panose="05000000000000000000" pitchFamily="2" charset="2"/>
              <a:buChar char="ü"/>
            </a:pPr>
            <a:r>
              <a:rPr lang="en-GB" sz="2000" dirty="0"/>
              <a:t> The end product will have a cheap and simplistic design making it easy and affordable for users to interact with. </a:t>
            </a:r>
          </a:p>
          <a:p>
            <a:pPr marL="342900" indent="-342900">
              <a:buFont typeface="Wingdings" panose="05000000000000000000" pitchFamily="2" charset="2"/>
              <a:buChar char="ü"/>
            </a:pPr>
            <a:r>
              <a:rPr lang="en-GB" sz="2000" dirty="0"/>
              <a:t>The system is capable of recognizing signs more quickly. Furthermore real time recognition ratio of nearly 99% can be easily achieved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A64D2E-2449-42F8-B9C1-9D9F122397EA}"/>
              </a:ext>
            </a:extLst>
          </p:cNvPr>
          <p:cNvSpPr>
            <a:spLocks noGrp="1"/>
          </p:cNvSpPr>
          <p:nvPr>
            <p:ph type="dt" sz="half" idx="10"/>
          </p:nvPr>
        </p:nvSpPr>
        <p:spPr/>
        <p:txBody>
          <a:bodyPr/>
          <a:lstStyle/>
          <a:p>
            <a:pPr>
              <a:defRPr/>
            </a:pPr>
            <a:fld id="{CB7AD124-E07C-4C90-AA95-9ED8E54CBCCC}" type="datetime1">
              <a:rPr lang="en-US" smtClean="0"/>
              <a:pPr>
                <a:defRPr/>
              </a:pPr>
              <a:t>1/22/2021</a:t>
            </a:fld>
            <a:endParaRPr lang="en-US"/>
          </a:p>
        </p:txBody>
      </p:sp>
      <p:sp>
        <p:nvSpPr>
          <p:cNvPr id="3" name="Slide Number Placeholder 2">
            <a:extLst>
              <a:ext uri="{FF2B5EF4-FFF2-40B4-BE49-F238E27FC236}">
                <a16:creationId xmlns:a16="http://schemas.microsoft.com/office/drawing/2014/main" id="{6B123314-2655-422A-90A6-36FB48F954D0}"/>
              </a:ext>
            </a:extLst>
          </p:cNvPr>
          <p:cNvSpPr>
            <a:spLocks noGrp="1"/>
          </p:cNvSpPr>
          <p:nvPr>
            <p:ph type="sldNum" sz="quarter" idx="12"/>
          </p:nvPr>
        </p:nvSpPr>
        <p:spPr/>
        <p:txBody>
          <a:bodyPr/>
          <a:lstStyle/>
          <a:p>
            <a:fld id="{5ABBBBC6-E3C4-4442-B919-9DC2CAC93387}" type="slidenum">
              <a:rPr lang="en-US" altLang="en-US" smtClean="0"/>
              <a:pPr/>
              <a:t>15</a:t>
            </a:fld>
            <a:endParaRPr lang="en-US" altLang="en-US"/>
          </a:p>
        </p:txBody>
      </p:sp>
      <p:pic>
        <p:nvPicPr>
          <p:cNvPr id="4" name="Picture 3">
            <a:extLst>
              <a:ext uri="{FF2B5EF4-FFF2-40B4-BE49-F238E27FC236}">
                <a16:creationId xmlns:a16="http://schemas.microsoft.com/office/drawing/2014/main" id="{46371A48-7460-4C15-B850-DBDD0E19FA33}"/>
              </a:ext>
            </a:extLst>
          </p:cNvPr>
          <p:cNvPicPr>
            <a:picLocks noChangeAspect="1"/>
          </p:cNvPicPr>
          <p:nvPr/>
        </p:nvPicPr>
        <p:blipFill rotWithShape="1">
          <a:blip r:embed="rId2"/>
          <a:srcRect l="4736" t="18694" r="12388" b="16822"/>
          <a:stretch/>
        </p:blipFill>
        <p:spPr>
          <a:xfrm rot="5400000">
            <a:off x="838296" y="1524053"/>
            <a:ext cx="3200317" cy="3809900"/>
          </a:xfrm>
          <a:prstGeom prst="rect">
            <a:avLst/>
          </a:prstGeom>
          <a:ln w="38100">
            <a:solidFill>
              <a:schemeClr val="tx1"/>
            </a:solidFill>
          </a:ln>
        </p:spPr>
      </p:pic>
      <p:pic>
        <p:nvPicPr>
          <p:cNvPr id="5" name="Picture 4">
            <a:extLst>
              <a:ext uri="{FF2B5EF4-FFF2-40B4-BE49-F238E27FC236}">
                <a16:creationId xmlns:a16="http://schemas.microsoft.com/office/drawing/2014/main" id="{6ED83F95-471E-4B6F-8F8F-D48BE6EE7E5A}"/>
              </a:ext>
            </a:extLst>
          </p:cNvPr>
          <p:cNvPicPr>
            <a:picLocks noChangeAspect="1"/>
          </p:cNvPicPr>
          <p:nvPr/>
        </p:nvPicPr>
        <p:blipFill rotWithShape="1">
          <a:blip r:embed="rId3"/>
          <a:srcRect l="20895" t="12705" r="10450" b="12706"/>
          <a:stretch/>
        </p:blipFill>
        <p:spPr>
          <a:xfrm rot="10800000">
            <a:off x="4800593" y="1828842"/>
            <a:ext cx="3809901" cy="3200316"/>
          </a:xfrm>
          <a:prstGeom prst="rect">
            <a:avLst/>
          </a:prstGeom>
          <a:ln w="38100">
            <a:solidFill>
              <a:schemeClr val="tx1"/>
            </a:solidFill>
          </a:ln>
        </p:spPr>
      </p:pic>
      <p:sp>
        <p:nvSpPr>
          <p:cNvPr id="6" name="TextBox 5">
            <a:extLst>
              <a:ext uri="{FF2B5EF4-FFF2-40B4-BE49-F238E27FC236}">
                <a16:creationId xmlns:a16="http://schemas.microsoft.com/office/drawing/2014/main" id="{7905E304-DD30-4360-8A6F-6549E0BD0523}"/>
              </a:ext>
            </a:extLst>
          </p:cNvPr>
          <p:cNvSpPr txBox="1"/>
          <p:nvPr/>
        </p:nvSpPr>
        <p:spPr>
          <a:xfrm>
            <a:off x="4800593" y="5058807"/>
            <a:ext cx="3809901" cy="830997"/>
          </a:xfrm>
          <a:prstGeom prst="rect">
            <a:avLst/>
          </a:prstGeom>
          <a:noFill/>
        </p:spPr>
        <p:txBody>
          <a:bodyPr wrap="square" rtlCol="0">
            <a:spAutoFit/>
          </a:bodyPr>
          <a:lstStyle/>
          <a:p>
            <a:pPr marL="342900" indent="-342900">
              <a:buFont typeface="Arial" panose="020B0604020202020204" pitchFamily="34" charset="0"/>
              <a:buChar char="•"/>
            </a:pPr>
            <a:r>
              <a:rPr lang="en-IN" dirty="0"/>
              <a:t>Output without bending of finger </a:t>
            </a:r>
          </a:p>
        </p:txBody>
      </p:sp>
      <p:sp>
        <p:nvSpPr>
          <p:cNvPr id="8" name="TextBox 7">
            <a:extLst>
              <a:ext uri="{FF2B5EF4-FFF2-40B4-BE49-F238E27FC236}">
                <a16:creationId xmlns:a16="http://schemas.microsoft.com/office/drawing/2014/main" id="{97471BDE-CA9E-4F2A-AFB1-92975AB30273}"/>
              </a:ext>
            </a:extLst>
          </p:cNvPr>
          <p:cNvSpPr txBox="1"/>
          <p:nvPr/>
        </p:nvSpPr>
        <p:spPr>
          <a:xfrm>
            <a:off x="4255411" y="81264"/>
            <a:ext cx="1394934" cy="584775"/>
          </a:xfrm>
          <a:prstGeom prst="rect">
            <a:avLst/>
          </a:prstGeom>
          <a:noFill/>
        </p:spPr>
        <p:txBody>
          <a:bodyPr wrap="none" rtlCol="0">
            <a:spAutoFit/>
          </a:bodyPr>
          <a:lstStyle/>
          <a:p>
            <a:pPr algn="ctr"/>
            <a:r>
              <a:rPr lang="en-IN" sz="3200" dirty="0"/>
              <a:t>Results</a:t>
            </a:r>
            <a:endParaRPr lang="en-GB" sz="3200" dirty="0"/>
          </a:p>
        </p:txBody>
      </p:sp>
      <p:sp>
        <p:nvSpPr>
          <p:cNvPr id="7" name="TextBox 6">
            <a:extLst>
              <a:ext uri="{FF2B5EF4-FFF2-40B4-BE49-F238E27FC236}">
                <a16:creationId xmlns:a16="http://schemas.microsoft.com/office/drawing/2014/main" id="{C0E4922D-3F28-457E-BD6A-239E81C1A68C}"/>
              </a:ext>
            </a:extLst>
          </p:cNvPr>
          <p:cNvSpPr txBox="1"/>
          <p:nvPr/>
        </p:nvSpPr>
        <p:spPr>
          <a:xfrm>
            <a:off x="523251" y="5058807"/>
            <a:ext cx="3809902" cy="830997"/>
          </a:xfrm>
          <a:prstGeom prst="rect">
            <a:avLst/>
          </a:prstGeom>
          <a:noFill/>
        </p:spPr>
        <p:txBody>
          <a:bodyPr wrap="square" rtlCol="0">
            <a:spAutoFit/>
          </a:bodyPr>
          <a:lstStyle/>
          <a:p>
            <a:pPr marL="342900" indent="-342900">
              <a:buFont typeface="Arial" panose="020B0604020202020204" pitchFamily="34" charset="0"/>
              <a:buChar char="•"/>
            </a:pPr>
            <a:r>
              <a:rPr lang="en-IN" dirty="0"/>
              <a:t>Output with bending of finger</a:t>
            </a:r>
            <a:endParaRPr lang="en-GB" dirty="0"/>
          </a:p>
        </p:txBody>
      </p:sp>
    </p:spTree>
    <p:extLst>
      <p:ext uri="{BB962C8B-B14F-4D97-AF65-F5344CB8AC3E}">
        <p14:creationId xmlns:p14="http://schemas.microsoft.com/office/powerpoint/2010/main" val="173107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a:extLst>
              <a:ext uri="{FF2B5EF4-FFF2-40B4-BE49-F238E27FC236}">
                <a16:creationId xmlns:a16="http://schemas.microsoft.com/office/drawing/2014/main" id="{65AB31A0-75FD-4BE7-A237-21A933320BD2}"/>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Advantages</a:t>
            </a:r>
          </a:p>
        </p:txBody>
      </p:sp>
      <p:sp>
        <p:nvSpPr>
          <p:cNvPr id="15363" name="Date Placeholder 1">
            <a:extLst>
              <a:ext uri="{FF2B5EF4-FFF2-40B4-BE49-F238E27FC236}">
                <a16:creationId xmlns:a16="http://schemas.microsoft.com/office/drawing/2014/main" id="{FF485D32-6D74-42FA-BD21-87AF2A86A42B}"/>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5B8FBBC4-7F5C-468A-8440-0D9F465C684B}" type="datetime1">
              <a:rPr lang="en-US" altLang="en-US" sz="1400" smtClean="0"/>
              <a:pPr>
                <a:buFontTx/>
                <a:buNone/>
              </a:pPr>
              <a:t>1/22/2021</a:t>
            </a:fld>
            <a:endParaRPr lang="en-US" altLang="en-US" sz="1400"/>
          </a:p>
        </p:txBody>
      </p:sp>
      <p:sp>
        <p:nvSpPr>
          <p:cNvPr id="15364" name="Slide Number Placeholder 4">
            <a:extLst>
              <a:ext uri="{FF2B5EF4-FFF2-40B4-BE49-F238E27FC236}">
                <a16:creationId xmlns:a16="http://schemas.microsoft.com/office/drawing/2014/main" id="{798E8020-BF44-4369-AC7A-A8DB818EC9BA}"/>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487F70D0-3A06-46CC-85B4-863203B8933F}" type="slidenum">
              <a:rPr lang="en-US" altLang="en-US" sz="1400"/>
              <a:pPr>
                <a:buFontTx/>
                <a:buNone/>
              </a:pPr>
              <a:t>16</a:t>
            </a:fld>
            <a:endParaRPr lang="en-US" altLang="en-US" sz="1400"/>
          </a:p>
        </p:txBody>
      </p:sp>
      <p:sp>
        <p:nvSpPr>
          <p:cNvPr id="2" name="TextBox 1">
            <a:extLst>
              <a:ext uri="{FF2B5EF4-FFF2-40B4-BE49-F238E27FC236}">
                <a16:creationId xmlns:a16="http://schemas.microsoft.com/office/drawing/2014/main" id="{AB733DE8-DD10-4083-A2AA-6957023404D7}"/>
              </a:ext>
            </a:extLst>
          </p:cNvPr>
          <p:cNvSpPr txBox="1"/>
          <p:nvPr/>
        </p:nvSpPr>
        <p:spPr>
          <a:xfrm>
            <a:off x="1066892" y="1600248"/>
            <a:ext cx="7010216" cy="3600986"/>
          </a:xfrm>
          <a:prstGeom prst="rect">
            <a:avLst/>
          </a:prstGeom>
          <a:noFill/>
        </p:spPr>
        <p:txBody>
          <a:bodyPr wrap="square" rtlCol="0">
            <a:spAutoFit/>
          </a:bodyPr>
          <a:lstStyle/>
          <a:p>
            <a:r>
              <a:rPr lang="en-IN" sz="2800" b="1" dirty="0"/>
              <a:t>Advantages</a:t>
            </a:r>
          </a:p>
          <a:p>
            <a:pPr marL="457200" indent="-457200">
              <a:buFont typeface="+mj-lt"/>
              <a:buAutoNum type="arabicPeriod"/>
            </a:pPr>
            <a:r>
              <a:rPr lang="en-IN" sz="2000" dirty="0"/>
              <a:t>This System eliminates the barrier in communication between mute community and the normal people.</a:t>
            </a:r>
          </a:p>
          <a:p>
            <a:pPr marL="457200" indent="-457200">
              <a:buFont typeface="+mj-lt"/>
              <a:buAutoNum type="arabicPeriod"/>
            </a:pPr>
            <a:r>
              <a:rPr lang="en-IN" sz="2000" dirty="0"/>
              <a:t>It is also useful for speech impaired and temporarily paralysed people.</a:t>
            </a:r>
          </a:p>
          <a:p>
            <a:pPr marL="457200" indent="-457200">
              <a:buFont typeface="+mj-lt"/>
              <a:buAutoNum type="arabicPeriod"/>
            </a:pPr>
            <a:r>
              <a:rPr lang="en-GB" sz="2000" dirty="0"/>
              <a:t>Easy to operate: Anyone can operate it easily. </a:t>
            </a:r>
          </a:p>
          <a:p>
            <a:pPr marL="457200" indent="-457200">
              <a:buFont typeface="+mj-lt"/>
              <a:buAutoNum type="arabicPeriod"/>
            </a:pPr>
            <a:r>
              <a:rPr lang="en-GB" sz="2000" dirty="0"/>
              <a:t>Easy to define gestures: we can add or define our own gestures.</a:t>
            </a:r>
          </a:p>
          <a:p>
            <a:pPr marL="457200" indent="-457200">
              <a:buFont typeface="+mj-lt"/>
              <a:buAutoNum type="arabicPeriod"/>
            </a:pPr>
            <a:r>
              <a:rPr lang="en-GB" sz="2000" dirty="0"/>
              <a:t>Communication is possible in any language.</a:t>
            </a:r>
          </a:p>
          <a:p>
            <a:pPr marL="457200" indent="-457200">
              <a:buFont typeface="+mj-lt"/>
              <a:buAutoNum type="arabicPeriod"/>
            </a:pPr>
            <a:r>
              <a:rPr lang="en-GB" sz="2000" dirty="0"/>
              <a:t>Flexible to users. </a:t>
            </a:r>
          </a:p>
          <a:p>
            <a:pPr marL="457200" indent="-457200">
              <a:buFont typeface="+mj-lt"/>
              <a:buAutoNum type="arabicPeriod"/>
            </a:pPr>
            <a:r>
              <a:rPr lang="en-GB" sz="2000" dirty="0"/>
              <a:t>It takes less power to operate system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a:extLst>
              <a:ext uri="{FF2B5EF4-FFF2-40B4-BE49-F238E27FC236}">
                <a16:creationId xmlns:a16="http://schemas.microsoft.com/office/drawing/2014/main" id="{242AA99D-7A44-4BA7-8207-22ACBCE4A266}"/>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Conclusion &amp; Future Scope</a:t>
            </a:r>
          </a:p>
        </p:txBody>
      </p:sp>
      <p:sp>
        <p:nvSpPr>
          <p:cNvPr id="16387" name="Date Placeholder 1">
            <a:extLst>
              <a:ext uri="{FF2B5EF4-FFF2-40B4-BE49-F238E27FC236}">
                <a16:creationId xmlns:a16="http://schemas.microsoft.com/office/drawing/2014/main" id="{8B39FEBA-A0CB-4A54-B9F0-2D584ACD375A}"/>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C34CE110-58C2-4EE7-9DA3-EFF7A77BA39A}" type="datetime1">
              <a:rPr lang="en-US" altLang="en-US" sz="1400" smtClean="0"/>
              <a:pPr>
                <a:buFontTx/>
                <a:buNone/>
              </a:pPr>
              <a:t>1/22/2021</a:t>
            </a:fld>
            <a:endParaRPr lang="en-US" altLang="en-US" sz="1400"/>
          </a:p>
        </p:txBody>
      </p:sp>
      <p:sp>
        <p:nvSpPr>
          <p:cNvPr id="16388" name="Slide Number Placeholder 4">
            <a:extLst>
              <a:ext uri="{FF2B5EF4-FFF2-40B4-BE49-F238E27FC236}">
                <a16:creationId xmlns:a16="http://schemas.microsoft.com/office/drawing/2014/main" id="{027384F9-3CEE-49A7-8906-C9B23EFD858A}"/>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68D13A1C-2490-4AC9-BA2E-1228CE2755A6}" type="slidenum">
              <a:rPr lang="en-US" altLang="en-US" sz="1400"/>
              <a:pPr>
                <a:buFontTx/>
                <a:buNone/>
              </a:pPr>
              <a:t>17</a:t>
            </a:fld>
            <a:endParaRPr lang="en-US" altLang="en-US" sz="1400"/>
          </a:p>
        </p:txBody>
      </p:sp>
      <p:sp>
        <p:nvSpPr>
          <p:cNvPr id="16389" name="TextBox 1">
            <a:extLst>
              <a:ext uri="{FF2B5EF4-FFF2-40B4-BE49-F238E27FC236}">
                <a16:creationId xmlns:a16="http://schemas.microsoft.com/office/drawing/2014/main" id="{0A9FA5D8-60FD-4124-B1FB-3F60F4892B84}"/>
              </a:ext>
            </a:extLst>
          </p:cNvPr>
          <p:cNvSpPr txBox="1">
            <a:spLocks noChangeArrowheads="1"/>
          </p:cNvSpPr>
          <p:nvPr/>
        </p:nvSpPr>
        <p:spPr bwMode="auto">
          <a:xfrm>
            <a:off x="0" y="717550"/>
            <a:ext cx="91090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b="1" dirty="0"/>
              <a:t>  Conclusion</a:t>
            </a:r>
          </a:p>
        </p:txBody>
      </p:sp>
      <p:sp>
        <p:nvSpPr>
          <p:cNvPr id="16390" name="TextBox 1">
            <a:extLst>
              <a:ext uri="{FF2B5EF4-FFF2-40B4-BE49-F238E27FC236}">
                <a16:creationId xmlns:a16="http://schemas.microsoft.com/office/drawing/2014/main" id="{214A9154-8BE9-412E-B807-B2F94300783E}"/>
              </a:ext>
            </a:extLst>
          </p:cNvPr>
          <p:cNvSpPr txBox="1">
            <a:spLocks noChangeArrowheads="1"/>
          </p:cNvSpPr>
          <p:nvPr/>
        </p:nvSpPr>
        <p:spPr bwMode="auto">
          <a:xfrm>
            <a:off x="304913" y="3129627"/>
            <a:ext cx="868657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b="1" dirty="0"/>
              <a:t> Future Scope</a:t>
            </a:r>
          </a:p>
          <a:p>
            <a:pPr marL="457200" indent="-457200">
              <a:buFont typeface="Courier New" panose="02070309020205020404" pitchFamily="49" charset="0"/>
              <a:buChar char="o"/>
            </a:pPr>
            <a:r>
              <a:rPr lang="en-GB" sz="2000" dirty="0"/>
              <a:t>Future implementation can be made by enhancing the quality of the mobile application which can be used to produce a lot of technical quality research as in what is to be implemented to assist them more.</a:t>
            </a:r>
          </a:p>
          <a:p>
            <a:pPr marL="457200" indent="-457200">
              <a:buFont typeface="Courier New" panose="02070309020205020404" pitchFamily="49" charset="0"/>
              <a:buChar char="o"/>
            </a:pPr>
            <a:r>
              <a:rPr lang="en-GB" sz="2000" dirty="0"/>
              <a:t>It can be implemented in various fields like in airport and railway stations to assist the speech impaired.</a:t>
            </a:r>
          </a:p>
          <a:p>
            <a:pPr marL="457200" indent="-457200">
              <a:buFont typeface="Courier New" panose="02070309020205020404" pitchFamily="49" charset="0"/>
              <a:buChar char="o"/>
            </a:pPr>
            <a:r>
              <a:rPr lang="en-GB" sz="2000" dirty="0"/>
              <a:t>A handy and portable hardware device with the pair of data gloves can be manufactured so that a deaf and dumb person can communicate to any normal person anywhere. </a:t>
            </a:r>
            <a:endParaRPr lang="en-US" altLang="en-US" sz="2000" b="1" dirty="0"/>
          </a:p>
        </p:txBody>
      </p:sp>
      <p:sp>
        <p:nvSpPr>
          <p:cNvPr id="2" name="TextBox 1">
            <a:extLst>
              <a:ext uri="{FF2B5EF4-FFF2-40B4-BE49-F238E27FC236}">
                <a16:creationId xmlns:a16="http://schemas.microsoft.com/office/drawing/2014/main" id="{AFDD4FED-0236-451D-A8FC-3648A9D91F94}"/>
              </a:ext>
            </a:extLst>
          </p:cNvPr>
          <p:cNvSpPr txBox="1"/>
          <p:nvPr/>
        </p:nvSpPr>
        <p:spPr>
          <a:xfrm>
            <a:off x="474770" y="1372221"/>
            <a:ext cx="8229384" cy="1631216"/>
          </a:xfrm>
          <a:prstGeom prst="rect">
            <a:avLst/>
          </a:prstGeom>
          <a:noFill/>
        </p:spPr>
        <p:txBody>
          <a:bodyPr wrap="square" rtlCol="0">
            <a:spAutoFit/>
          </a:bodyPr>
          <a:lstStyle/>
          <a:p>
            <a:r>
              <a:rPr lang="en-GB" sz="2000" dirty="0"/>
              <a:t>	This project aims to lower the communication gap between the deaf or mute community and the normal world. Using data gloves, disabled people can also grow in the community and makes nation come together, as percentage of disabled people are millions in count. Making their future better  is making the nation better.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
            <a:extLst>
              <a:ext uri="{FF2B5EF4-FFF2-40B4-BE49-F238E27FC236}">
                <a16:creationId xmlns:a16="http://schemas.microsoft.com/office/drawing/2014/main" id="{F679CB40-3CA0-4D7C-8215-5EB9C2357AE8}"/>
              </a:ext>
            </a:extLst>
          </p:cNvPr>
          <p:cNvSpPr txBox="1">
            <a:spLocks noChangeArrowheads="1"/>
          </p:cNvSpPr>
          <p:nvPr/>
        </p:nvSpPr>
        <p:spPr bwMode="auto">
          <a:xfrm>
            <a:off x="0" y="1016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References</a:t>
            </a:r>
          </a:p>
        </p:txBody>
      </p:sp>
      <p:sp>
        <p:nvSpPr>
          <p:cNvPr id="17411" name="Date Placeholder 1">
            <a:extLst>
              <a:ext uri="{FF2B5EF4-FFF2-40B4-BE49-F238E27FC236}">
                <a16:creationId xmlns:a16="http://schemas.microsoft.com/office/drawing/2014/main" id="{B76BEB11-32B0-4283-865C-DE0F9D38EC44}"/>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D0B6F2FD-1541-41EB-BD8C-6665399181C9}" type="datetime1">
              <a:rPr lang="en-US" altLang="en-US" sz="1400" smtClean="0"/>
              <a:pPr>
                <a:buFontTx/>
                <a:buNone/>
              </a:pPr>
              <a:t>1/22/2021</a:t>
            </a:fld>
            <a:endParaRPr lang="en-US" altLang="en-US" sz="1400"/>
          </a:p>
        </p:txBody>
      </p:sp>
      <p:sp>
        <p:nvSpPr>
          <p:cNvPr id="17412" name="Slide Number Placeholder 4">
            <a:extLst>
              <a:ext uri="{FF2B5EF4-FFF2-40B4-BE49-F238E27FC236}">
                <a16:creationId xmlns:a16="http://schemas.microsoft.com/office/drawing/2014/main" id="{C03D244C-53F9-4CCD-85AF-2036DE91CCEA}"/>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6EAAF094-26DA-4E6D-A160-E010C4F2F04E}" type="slidenum">
              <a:rPr lang="en-US" altLang="en-US" sz="1400"/>
              <a:pPr>
                <a:buFontTx/>
                <a:buNone/>
              </a:pPr>
              <a:t>18</a:t>
            </a:fld>
            <a:endParaRPr lang="en-US" altLang="en-US" sz="1400"/>
          </a:p>
        </p:txBody>
      </p:sp>
      <p:sp>
        <p:nvSpPr>
          <p:cNvPr id="2" name="TextBox 1">
            <a:extLst>
              <a:ext uri="{FF2B5EF4-FFF2-40B4-BE49-F238E27FC236}">
                <a16:creationId xmlns:a16="http://schemas.microsoft.com/office/drawing/2014/main" id="{EA40D331-AE50-4BF2-8771-555CA92FAC9C}"/>
              </a:ext>
            </a:extLst>
          </p:cNvPr>
          <p:cNvSpPr txBox="1"/>
          <p:nvPr/>
        </p:nvSpPr>
        <p:spPr>
          <a:xfrm>
            <a:off x="457308" y="1043731"/>
            <a:ext cx="8229384" cy="4770537"/>
          </a:xfrm>
          <a:prstGeom prst="rect">
            <a:avLst/>
          </a:prstGeom>
          <a:noFill/>
        </p:spPr>
        <p:txBody>
          <a:bodyPr wrap="square" rtlCol="0">
            <a:spAutoFit/>
          </a:bodyPr>
          <a:lstStyle/>
          <a:p>
            <a:r>
              <a:rPr lang="en-US" altLang="en-US" sz="2000" b="1" dirty="0"/>
              <a:t>[1] </a:t>
            </a:r>
            <a:r>
              <a:rPr lang="en-GB" sz="2000" dirty="0"/>
              <a:t>Anwar </a:t>
            </a:r>
            <a:r>
              <a:rPr lang="en-GB" sz="2000" dirty="0" err="1"/>
              <a:t>Jamdal</a:t>
            </a:r>
            <a:r>
              <a:rPr lang="en-GB" sz="2000" dirty="0"/>
              <a:t>,  Ahmed Al-</a:t>
            </a:r>
            <a:r>
              <a:rPr lang="en-GB" sz="2000" dirty="0" err="1"/>
              <a:t>Maflehi</a:t>
            </a:r>
            <a:r>
              <a:rPr lang="en-GB" sz="2000" dirty="0"/>
              <a:t> </a:t>
            </a:r>
            <a:r>
              <a:rPr lang="en-GB" sz="2000" b="1" dirty="0"/>
              <a:t>“On design and implementation of a sign-to-speech/text system”  </a:t>
            </a:r>
            <a:r>
              <a:rPr lang="en-GB" sz="2000" dirty="0"/>
              <a:t>2017 International Conference on Electrical, Electronics, Communication, Computer, and Optimization Techniques (ICEECCOT) ,</a:t>
            </a:r>
            <a:r>
              <a:rPr lang="en-GB" dirty="0"/>
              <a:t> </a:t>
            </a:r>
            <a:r>
              <a:rPr lang="en-GB" sz="2000" dirty="0"/>
              <a:t>08 February 2018</a:t>
            </a:r>
          </a:p>
          <a:p>
            <a:r>
              <a:rPr lang="en-GB" sz="2000" b="1" dirty="0"/>
              <a:t>[2]</a:t>
            </a:r>
            <a:r>
              <a:rPr lang="en-GB" sz="2000" dirty="0"/>
              <a:t> </a:t>
            </a:r>
            <a:r>
              <a:rPr lang="en-GB" sz="2000" dirty="0" err="1"/>
              <a:t>Abhinandan</a:t>
            </a:r>
            <a:r>
              <a:rPr lang="en-GB" sz="2000" dirty="0"/>
              <a:t> Das, Lavish </a:t>
            </a:r>
            <a:r>
              <a:rPr lang="en-GB" sz="2000" dirty="0" err="1"/>
              <a:t>Yadav,Mayank</a:t>
            </a:r>
            <a:r>
              <a:rPr lang="en-GB" sz="2000" dirty="0"/>
              <a:t> Singhal </a:t>
            </a:r>
            <a:r>
              <a:rPr lang="en-GB" sz="2000" b="1" dirty="0"/>
              <a:t>“Smart glove for Sign Language communications”  </a:t>
            </a:r>
            <a:r>
              <a:rPr lang="en-GB" sz="2000" dirty="0"/>
              <a:t>2016 International Conference on Accessibility to Digital World (ICADW), 08 June 2017</a:t>
            </a:r>
            <a:endParaRPr lang="en-GB" sz="2000" b="1" dirty="0"/>
          </a:p>
          <a:p>
            <a:r>
              <a:rPr lang="en-IN" sz="2000" dirty="0">
                <a:ea typeface="Calibri" panose="020F0502020204030204" pitchFamily="34" charset="0"/>
                <a:cs typeface="Times New Roman" panose="02020603050405020304" pitchFamily="18" charset="0"/>
              </a:rPr>
              <a:t>[3] Ajay Suri, Sanjay Kumar Singh, </a:t>
            </a:r>
            <a:r>
              <a:rPr lang="en-IN" sz="2000" dirty="0" err="1">
                <a:ea typeface="Calibri" panose="020F0502020204030204" pitchFamily="34" charset="0"/>
                <a:cs typeface="Times New Roman" panose="02020603050405020304" pitchFamily="18" charset="0"/>
              </a:rPr>
              <a:t>Rashi</a:t>
            </a:r>
            <a:r>
              <a:rPr lang="en-IN" sz="2000" dirty="0">
                <a:ea typeface="Calibri" panose="020F0502020204030204" pitchFamily="34" charset="0"/>
                <a:cs typeface="Times New Roman" panose="02020603050405020304" pitchFamily="18" charset="0"/>
              </a:rPr>
              <a:t> Sharma, Pragati Sharma,</a:t>
            </a:r>
            <a:r>
              <a:rPr lang="en-GB" b="1" dirty="0"/>
              <a:t> “</a:t>
            </a:r>
            <a:r>
              <a:rPr lang="en-GB" sz="2000" b="1" dirty="0"/>
              <a:t>Development of Sign Language using Flex Sensors”,</a:t>
            </a:r>
            <a:r>
              <a:rPr lang="en-GB" dirty="0"/>
              <a:t> </a:t>
            </a:r>
            <a:r>
              <a:rPr lang="en-GB" sz="2000" dirty="0"/>
              <a:t>2020 International Conference on Smart Electronics and Communication (ICOSEC),</a:t>
            </a:r>
            <a:r>
              <a:rPr lang="en-GB" dirty="0"/>
              <a:t> </a:t>
            </a:r>
            <a:r>
              <a:rPr lang="en-GB" sz="2000" dirty="0"/>
              <a:t>07</a:t>
            </a:r>
            <a:r>
              <a:rPr lang="en-GB" dirty="0"/>
              <a:t> </a:t>
            </a:r>
            <a:r>
              <a:rPr lang="en-GB" sz="2000" dirty="0"/>
              <a:t>October 2020</a:t>
            </a:r>
          </a:p>
          <a:p>
            <a:r>
              <a:rPr lang="en-GB" sz="2000" dirty="0"/>
              <a:t>[4]</a:t>
            </a:r>
            <a:r>
              <a:rPr lang="nl-NL" sz="2000" dirty="0"/>
              <a:t> Nikhita Praveen,Naveen Karanth, M S Megha,</a:t>
            </a:r>
            <a:r>
              <a:rPr lang="en-GB" b="1" dirty="0"/>
              <a:t> “</a:t>
            </a:r>
            <a:r>
              <a:rPr lang="en-GB" sz="2000" b="1" dirty="0"/>
              <a:t>Sign language interpreter using a smart glove” ,</a:t>
            </a:r>
            <a:r>
              <a:rPr lang="en-GB" b="1" dirty="0"/>
              <a:t> </a:t>
            </a:r>
            <a:r>
              <a:rPr lang="en-GB" sz="2000" b="1" dirty="0"/>
              <a:t> </a:t>
            </a:r>
            <a:r>
              <a:rPr lang="en-GB" sz="2000" dirty="0"/>
              <a:t>2014 International Conference on Advances in Electronics Computers and Communications, 08 January 2015</a:t>
            </a:r>
            <a:endParaRPr lang="en-IN" sz="2000" dirty="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a:extLst>
              <a:ext uri="{FF2B5EF4-FFF2-40B4-BE49-F238E27FC236}">
                <a16:creationId xmlns:a16="http://schemas.microsoft.com/office/drawing/2014/main" id="{35802383-776D-4F86-9722-C9102893503F}"/>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Progress Work  </a:t>
            </a:r>
          </a:p>
        </p:txBody>
      </p:sp>
      <p:sp>
        <p:nvSpPr>
          <p:cNvPr id="18435" name="Date Placeholder 1">
            <a:extLst>
              <a:ext uri="{FF2B5EF4-FFF2-40B4-BE49-F238E27FC236}">
                <a16:creationId xmlns:a16="http://schemas.microsoft.com/office/drawing/2014/main" id="{99974E9D-E1E6-4C03-B62B-87B2E8E87D9F}"/>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38DCA20C-309C-4604-B9A3-B5A194620EB3}" type="datetime1">
              <a:rPr lang="en-US" altLang="en-US" sz="1400" smtClean="0"/>
              <a:pPr>
                <a:buFontTx/>
                <a:buNone/>
              </a:pPr>
              <a:t>1/22/2021</a:t>
            </a:fld>
            <a:endParaRPr lang="en-US" altLang="en-US" sz="1400"/>
          </a:p>
        </p:txBody>
      </p:sp>
      <p:sp>
        <p:nvSpPr>
          <p:cNvPr id="18436" name="Slide Number Placeholder 4">
            <a:extLst>
              <a:ext uri="{FF2B5EF4-FFF2-40B4-BE49-F238E27FC236}">
                <a16:creationId xmlns:a16="http://schemas.microsoft.com/office/drawing/2014/main" id="{C24F3832-250D-471A-9BFE-1568A15EB3D9}"/>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2767ED06-731F-4917-9D53-04A453D92121}" type="slidenum">
              <a:rPr lang="en-US" altLang="en-US" sz="1400"/>
              <a:pPr>
                <a:buFontTx/>
                <a:buNone/>
              </a:pPr>
              <a:t>19</a:t>
            </a:fld>
            <a:endParaRPr lang="en-US" altLang="en-US" sz="1400"/>
          </a:p>
        </p:txBody>
      </p:sp>
      <p:sp>
        <p:nvSpPr>
          <p:cNvPr id="3" name="TextBox 2">
            <a:extLst>
              <a:ext uri="{FF2B5EF4-FFF2-40B4-BE49-F238E27FC236}">
                <a16:creationId xmlns:a16="http://schemas.microsoft.com/office/drawing/2014/main" id="{2FEEF5F7-4627-4BA1-9EC6-C85AFAB0A336}"/>
              </a:ext>
            </a:extLst>
          </p:cNvPr>
          <p:cNvSpPr txBox="1"/>
          <p:nvPr/>
        </p:nvSpPr>
        <p:spPr>
          <a:xfrm>
            <a:off x="1143090" y="1843950"/>
            <a:ext cx="7315008" cy="3170099"/>
          </a:xfrm>
          <a:prstGeom prst="rect">
            <a:avLst/>
          </a:prstGeom>
          <a:noFill/>
        </p:spPr>
        <p:txBody>
          <a:bodyPr wrap="square" rtlCol="0">
            <a:spAutoFit/>
          </a:bodyPr>
          <a:lstStyle/>
          <a:p>
            <a:pPr marL="342900" indent="-342900">
              <a:buFont typeface="Arial" panose="020B0604020202020204" pitchFamily="34" charset="0"/>
              <a:buChar char="•"/>
            </a:pPr>
            <a:r>
              <a:rPr lang="en-IN" sz="2000" dirty="0"/>
              <a:t>1</a:t>
            </a:r>
            <a:r>
              <a:rPr lang="en-IN" sz="2000" baseline="30000" dirty="0"/>
              <a:t>st</a:t>
            </a:r>
            <a:r>
              <a:rPr lang="en-IN" sz="2000" dirty="0"/>
              <a:t> October : Mini project topic searched and discussed.</a:t>
            </a:r>
          </a:p>
          <a:p>
            <a:pPr marL="342900" indent="-342900">
              <a:buFont typeface="Arial" panose="020B0604020202020204" pitchFamily="34" charset="0"/>
              <a:buChar char="•"/>
            </a:pPr>
            <a:r>
              <a:rPr lang="en-IN" sz="2000" dirty="0"/>
              <a:t>5</a:t>
            </a:r>
            <a:r>
              <a:rPr lang="en-IN" sz="2000" baseline="30000" dirty="0"/>
              <a:t>th</a:t>
            </a:r>
            <a:r>
              <a:rPr lang="en-IN" sz="2000" dirty="0"/>
              <a:t> October : Mini project topic was finalised as Smart Gloves for Deaf and Dumb.</a:t>
            </a:r>
          </a:p>
          <a:p>
            <a:pPr marL="342900" indent="-342900">
              <a:buFont typeface="Arial" panose="020B0604020202020204" pitchFamily="34" charset="0"/>
              <a:buChar char="•"/>
            </a:pPr>
            <a:r>
              <a:rPr lang="en-IN" sz="2000" dirty="0"/>
              <a:t>28</a:t>
            </a:r>
            <a:r>
              <a:rPr lang="en-IN" sz="2000" baseline="30000" dirty="0"/>
              <a:t>th</a:t>
            </a:r>
            <a:r>
              <a:rPr lang="en-IN" sz="2000" dirty="0"/>
              <a:t> October : Software installation was done</a:t>
            </a:r>
          </a:p>
          <a:p>
            <a:pPr marL="342900" indent="-342900">
              <a:buFont typeface="Arial" panose="020B0604020202020204" pitchFamily="34" charset="0"/>
              <a:buChar char="•"/>
            </a:pPr>
            <a:r>
              <a:rPr lang="en-IN" sz="2000" dirty="0"/>
              <a:t>10</a:t>
            </a:r>
            <a:r>
              <a:rPr lang="en-IN" sz="2000" baseline="30000" dirty="0"/>
              <a:t>th</a:t>
            </a:r>
            <a:r>
              <a:rPr lang="en-IN" sz="2000" dirty="0"/>
              <a:t> November : Hardware components were purchased.</a:t>
            </a:r>
          </a:p>
          <a:p>
            <a:pPr marL="342900" indent="-342900">
              <a:buFont typeface="Arial" panose="020B0604020202020204" pitchFamily="34" charset="0"/>
              <a:buChar char="•"/>
            </a:pPr>
            <a:r>
              <a:rPr lang="en-IN" sz="2000" dirty="0"/>
              <a:t>20</a:t>
            </a:r>
            <a:r>
              <a:rPr lang="en-IN" sz="2000" baseline="30000" dirty="0"/>
              <a:t>th</a:t>
            </a:r>
            <a:r>
              <a:rPr lang="en-IN" sz="2000" dirty="0"/>
              <a:t> November : Checking different connections and tried with different components and collected information for code.</a:t>
            </a:r>
          </a:p>
          <a:p>
            <a:pPr marL="342900" indent="-342900">
              <a:buFont typeface="Arial" panose="020B0604020202020204" pitchFamily="34" charset="0"/>
              <a:buChar char="•"/>
            </a:pPr>
            <a:r>
              <a:rPr lang="en-IN" sz="2000" dirty="0"/>
              <a:t>12</a:t>
            </a:r>
            <a:r>
              <a:rPr lang="en-IN" sz="2000" baseline="30000" dirty="0"/>
              <a:t>th</a:t>
            </a:r>
            <a:r>
              <a:rPr lang="en-IN" sz="2000" dirty="0"/>
              <a:t> December : Started working on Power point presentation .</a:t>
            </a:r>
          </a:p>
          <a:p>
            <a:pPr marL="342900" indent="-342900">
              <a:buFont typeface="Arial" panose="020B0604020202020204" pitchFamily="34" charset="0"/>
              <a:buChar char="•"/>
            </a:pPr>
            <a:r>
              <a:rPr lang="en-IN" sz="2000" dirty="0"/>
              <a:t>18th December : 50% project work was done.</a:t>
            </a:r>
          </a:p>
          <a:p>
            <a:pPr marL="342900" indent="-342900">
              <a:buFont typeface="Arial" panose="020B0604020202020204" pitchFamily="34" charset="0"/>
              <a:buChar char="•"/>
            </a:pPr>
            <a:r>
              <a:rPr lang="en-IN" sz="2000" dirty="0"/>
              <a:t>22th December : Started working on report.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a:extLst>
              <a:ext uri="{FF2B5EF4-FFF2-40B4-BE49-F238E27FC236}">
                <a16:creationId xmlns:a16="http://schemas.microsoft.com/office/drawing/2014/main" id="{2738F88F-8BC0-480E-B571-75FE52E74BC7}"/>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Contents</a:t>
            </a:r>
            <a:endParaRPr lang="en-IN" altLang="en-US" sz="3200" b="1"/>
          </a:p>
        </p:txBody>
      </p:sp>
      <p:sp>
        <p:nvSpPr>
          <p:cNvPr id="4099" name="Rectangle 2">
            <a:extLst>
              <a:ext uri="{FF2B5EF4-FFF2-40B4-BE49-F238E27FC236}">
                <a16:creationId xmlns:a16="http://schemas.microsoft.com/office/drawing/2014/main" id="{EEEAF408-9637-4B7E-AAB9-2EA381E4D3B9}"/>
              </a:ext>
            </a:extLst>
          </p:cNvPr>
          <p:cNvSpPr>
            <a:spLocks noChangeArrowheads="1"/>
          </p:cNvSpPr>
          <p:nvPr/>
        </p:nvSpPr>
        <p:spPr bwMode="auto">
          <a:xfrm>
            <a:off x="304800" y="838200"/>
            <a:ext cx="85344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 typeface="Courier New" panose="02070309020205020404" pitchFamily="49" charset="0"/>
              <a:buChar char="o"/>
            </a:pPr>
            <a:r>
              <a:rPr lang="en-US" altLang="en-US">
                <a:cs typeface="Times New Roman" panose="02020603050405020304" pitchFamily="18" charset="0"/>
              </a:rPr>
              <a:t>Introduction </a:t>
            </a:r>
          </a:p>
          <a:p>
            <a:pPr>
              <a:buFont typeface="Courier New" panose="02070309020205020404" pitchFamily="49" charset="0"/>
              <a:buChar char="o"/>
            </a:pPr>
            <a:r>
              <a:rPr lang="en-US" altLang="en-US">
                <a:cs typeface="Times New Roman" panose="02020603050405020304" pitchFamily="18" charset="0"/>
              </a:rPr>
              <a:t>Literature Review </a:t>
            </a:r>
          </a:p>
          <a:p>
            <a:pPr>
              <a:buFont typeface="Courier New" panose="02070309020205020404" pitchFamily="49" charset="0"/>
              <a:buChar char="o"/>
            </a:pPr>
            <a:r>
              <a:rPr lang="en-US" altLang="en-US">
                <a:cs typeface="Times New Roman" panose="02020603050405020304" pitchFamily="18" charset="0"/>
              </a:rPr>
              <a:t>Existing System</a:t>
            </a:r>
          </a:p>
          <a:p>
            <a:pPr>
              <a:buFont typeface="Courier New" panose="02070309020205020404" pitchFamily="49" charset="0"/>
              <a:buChar char="o"/>
            </a:pPr>
            <a:r>
              <a:rPr lang="en-US" altLang="en-US">
                <a:cs typeface="Times New Roman" panose="02020603050405020304" pitchFamily="18" charset="0"/>
              </a:rPr>
              <a:t>Problem Statement &amp; Objectives </a:t>
            </a:r>
          </a:p>
          <a:p>
            <a:pPr>
              <a:buFont typeface="Courier New" panose="02070309020205020404" pitchFamily="49" charset="0"/>
              <a:buChar char="o"/>
            </a:pPr>
            <a:r>
              <a:rPr lang="en-US" altLang="en-US">
                <a:cs typeface="Times New Roman" panose="02020603050405020304" pitchFamily="18" charset="0"/>
              </a:rPr>
              <a:t>Proposed System</a:t>
            </a:r>
          </a:p>
          <a:p>
            <a:pPr>
              <a:buFont typeface="Courier New" panose="02070309020205020404" pitchFamily="49" charset="0"/>
              <a:buChar char="o"/>
            </a:pPr>
            <a:r>
              <a:rPr lang="en-US" altLang="en-US">
                <a:cs typeface="Times New Roman" panose="02020603050405020304" pitchFamily="18" charset="0"/>
              </a:rPr>
              <a:t>Block Diagram </a:t>
            </a:r>
          </a:p>
          <a:p>
            <a:pPr>
              <a:buFont typeface="Courier New" panose="02070309020205020404" pitchFamily="49" charset="0"/>
              <a:buChar char="o"/>
            </a:pPr>
            <a:r>
              <a:rPr lang="en-US" altLang="en-US">
                <a:cs typeface="Times New Roman" panose="02020603050405020304" pitchFamily="18" charset="0"/>
              </a:rPr>
              <a:t>Hardware &amp; Software Specification</a:t>
            </a:r>
          </a:p>
          <a:p>
            <a:pPr>
              <a:buFont typeface="Courier New" panose="02070309020205020404" pitchFamily="49" charset="0"/>
              <a:buChar char="o"/>
            </a:pPr>
            <a:r>
              <a:rPr lang="en-US" altLang="en-US">
                <a:cs typeface="Times New Roman" panose="02020603050405020304" pitchFamily="18" charset="0"/>
              </a:rPr>
              <a:t>Circuit Diagram &amp; Working</a:t>
            </a:r>
          </a:p>
          <a:p>
            <a:pPr>
              <a:buFont typeface="Courier New" panose="02070309020205020404" pitchFamily="49" charset="0"/>
              <a:buChar char="o"/>
            </a:pPr>
            <a:r>
              <a:rPr lang="en-US" altLang="en-US">
                <a:cs typeface="Times New Roman" panose="02020603050405020304" pitchFamily="18" charset="0"/>
              </a:rPr>
              <a:t>Algorithm / Flow Chart</a:t>
            </a:r>
          </a:p>
          <a:p>
            <a:pPr>
              <a:buFont typeface="Courier New" panose="02070309020205020404" pitchFamily="49" charset="0"/>
              <a:buChar char="o"/>
            </a:pPr>
            <a:r>
              <a:rPr lang="en-US" altLang="en-US">
                <a:cs typeface="Times New Roman" panose="02020603050405020304" pitchFamily="18" charset="0"/>
              </a:rPr>
              <a:t>Results &amp; Discussion</a:t>
            </a:r>
          </a:p>
          <a:p>
            <a:pPr>
              <a:buFont typeface="Courier New" panose="02070309020205020404" pitchFamily="49" charset="0"/>
              <a:buChar char="o"/>
            </a:pPr>
            <a:r>
              <a:rPr lang="en-US" altLang="en-US">
                <a:cs typeface="Times New Roman" panose="02020603050405020304" pitchFamily="18" charset="0"/>
              </a:rPr>
              <a:t>Advantages</a:t>
            </a:r>
          </a:p>
          <a:p>
            <a:pPr>
              <a:buFont typeface="Courier New" panose="02070309020205020404" pitchFamily="49" charset="0"/>
              <a:buChar char="o"/>
            </a:pPr>
            <a:r>
              <a:rPr lang="en-US" altLang="en-US">
                <a:cs typeface="Times New Roman" panose="02020603050405020304" pitchFamily="18" charset="0"/>
              </a:rPr>
              <a:t>Conclusion &amp; Future Scope</a:t>
            </a:r>
          </a:p>
          <a:p>
            <a:pPr>
              <a:buFont typeface="Courier New" panose="02070309020205020404" pitchFamily="49" charset="0"/>
              <a:buChar char="o"/>
            </a:pPr>
            <a:r>
              <a:rPr lang="en-US" altLang="en-US">
                <a:cs typeface="Times New Roman" panose="02020603050405020304" pitchFamily="18" charset="0"/>
              </a:rPr>
              <a:t>References</a:t>
            </a:r>
          </a:p>
          <a:p>
            <a:pPr>
              <a:buFont typeface="Courier New" panose="02070309020205020404" pitchFamily="49" charset="0"/>
              <a:buChar char="o"/>
            </a:pPr>
            <a:r>
              <a:rPr lang="en-US" altLang="en-US">
                <a:cs typeface="Times New Roman" panose="02020603050405020304" pitchFamily="18" charset="0"/>
              </a:rPr>
              <a:t>Progress Work  </a:t>
            </a:r>
          </a:p>
          <a:p>
            <a:pPr>
              <a:buFont typeface="Courier New" panose="02070309020205020404" pitchFamily="49" charset="0"/>
              <a:buChar char="o"/>
            </a:pPr>
            <a:r>
              <a:rPr lang="en-US" altLang="en-US">
                <a:cs typeface="Times New Roman" panose="02020603050405020304" pitchFamily="18" charset="0"/>
              </a:rPr>
              <a:t>Milestones/Schedule </a:t>
            </a:r>
          </a:p>
        </p:txBody>
      </p:sp>
      <p:sp>
        <p:nvSpPr>
          <p:cNvPr id="4100" name="Date Placeholder 1">
            <a:extLst>
              <a:ext uri="{FF2B5EF4-FFF2-40B4-BE49-F238E27FC236}">
                <a16:creationId xmlns:a16="http://schemas.microsoft.com/office/drawing/2014/main" id="{C841F3FD-D746-496F-BBD8-64653CD5E676}"/>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19013066-11F7-47F8-A338-577367EE60E8}" type="datetime1">
              <a:rPr lang="en-US" altLang="en-US" sz="1400" smtClean="0"/>
              <a:pPr>
                <a:buFontTx/>
                <a:buNone/>
              </a:pPr>
              <a:t>1/22/2021</a:t>
            </a:fld>
            <a:endParaRPr lang="en-US" altLang="en-US" sz="1400"/>
          </a:p>
        </p:txBody>
      </p:sp>
      <p:sp>
        <p:nvSpPr>
          <p:cNvPr id="4101" name="Slide Number Placeholder 4">
            <a:extLst>
              <a:ext uri="{FF2B5EF4-FFF2-40B4-BE49-F238E27FC236}">
                <a16:creationId xmlns:a16="http://schemas.microsoft.com/office/drawing/2014/main" id="{65ECDFA2-9E70-4306-840B-3C9630924E51}"/>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5DD1BC33-0141-4F97-BDF3-5D1712D435A7}" type="slidenum">
              <a:rPr lang="en-US" altLang="en-US" sz="1400"/>
              <a:pPr>
                <a:buFontTx/>
                <a:buNone/>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a:extLst>
              <a:ext uri="{FF2B5EF4-FFF2-40B4-BE49-F238E27FC236}">
                <a16:creationId xmlns:a16="http://schemas.microsoft.com/office/drawing/2014/main" id="{8DCC61D9-1B38-4361-8F8B-4E0F4852C593}"/>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Milestones/Schedule</a:t>
            </a:r>
          </a:p>
        </p:txBody>
      </p:sp>
      <p:sp>
        <p:nvSpPr>
          <p:cNvPr id="19459" name="Date Placeholder 1">
            <a:extLst>
              <a:ext uri="{FF2B5EF4-FFF2-40B4-BE49-F238E27FC236}">
                <a16:creationId xmlns:a16="http://schemas.microsoft.com/office/drawing/2014/main" id="{1DF2A7CC-837C-4606-9C84-CC5C2115ACFC}"/>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AD1947AB-C3D7-40C8-9B81-DF9B68EB6D00}" type="datetime1">
              <a:rPr lang="en-US" altLang="en-US" sz="1400" smtClean="0"/>
              <a:pPr>
                <a:buFontTx/>
                <a:buNone/>
              </a:pPr>
              <a:t>1/22/2021</a:t>
            </a:fld>
            <a:endParaRPr lang="en-US" altLang="en-US" sz="1400"/>
          </a:p>
        </p:txBody>
      </p:sp>
      <p:sp>
        <p:nvSpPr>
          <p:cNvPr id="19460" name="Slide Number Placeholder 4">
            <a:extLst>
              <a:ext uri="{FF2B5EF4-FFF2-40B4-BE49-F238E27FC236}">
                <a16:creationId xmlns:a16="http://schemas.microsoft.com/office/drawing/2014/main" id="{69F970F1-73C3-4165-8134-21FCFE91C701}"/>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15E8C7E0-550F-4104-A839-00F2DCAA8C77}" type="slidenum">
              <a:rPr lang="en-US" altLang="en-US" sz="1400"/>
              <a:pPr>
                <a:buFontTx/>
                <a:buNone/>
              </a:pPr>
              <a:t>20</a:t>
            </a:fld>
            <a:endParaRPr lang="en-US" altLang="en-US" sz="1400"/>
          </a:p>
        </p:txBody>
      </p:sp>
      <p:graphicFrame>
        <p:nvGraphicFramePr>
          <p:cNvPr id="5" name="Table 4">
            <a:extLst>
              <a:ext uri="{FF2B5EF4-FFF2-40B4-BE49-F238E27FC236}">
                <a16:creationId xmlns:a16="http://schemas.microsoft.com/office/drawing/2014/main" id="{2ED720D7-F925-4656-A879-571B77986D47}"/>
              </a:ext>
            </a:extLst>
          </p:cNvPr>
          <p:cNvGraphicFramePr>
            <a:graphicFrameLocks noGrp="1"/>
          </p:cNvGraphicFramePr>
          <p:nvPr>
            <p:extLst>
              <p:ext uri="{D42A27DB-BD31-4B8C-83A1-F6EECF244321}">
                <p14:modId xmlns:p14="http://schemas.microsoft.com/office/powerpoint/2010/main" val="4246827283"/>
              </p:ext>
            </p:extLst>
          </p:nvPr>
        </p:nvGraphicFramePr>
        <p:xfrm>
          <a:off x="235743" y="1633565"/>
          <a:ext cx="8672513" cy="3794069"/>
        </p:xfrm>
        <a:graphic>
          <a:graphicData uri="http://schemas.openxmlformats.org/drawingml/2006/table">
            <a:tbl>
              <a:tblPr firstRow="1" firstCol="1" bandRow="1">
                <a:tableStyleId>{2D5ABB26-0587-4C30-8999-92F81FD0307C}</a:tableStyleId>
              </a:tblPr>
              <a:tblGrid>
                <a:gridCol w="3267803">
                  <a:extLst>
                    <a:ext uri="{9D8B030D-6E8A-4147-A177-3AD203B41FA5}">
                      <a16:colId xmlns:a16="http://schemas.microsoft.com/office/drawing/2014/main" val="20000"/>
                    </a:ext>
                  </a:extLst>
                </a:gridCol>
                <a:gridCol w="1772662">
                  <a:extLst>
                    <a:ext uri="{9D8B030D-6E8A-4147-A177-3AD203B41FA5}">
                      <a16:colId xmlns:a16="http://schemas.microsoft.com/office/drawing/2014/main" val="20001"/>
                    </a:ext>
                  </a:extLst>
                </a:gridCol>
                <a:gridCol w="1500345">
                  <a:extLst>
                    <a:ext uri="{9D8B030D-6E8A-4147-A177-3AD203B41FA5}">
                      <a16:colId xmlns:a16="http://schemas.microsoft.com/office/drawing/2014/main" val="20002"/>
                    </a:ext>
                  </a:extLst>
                </a:gridCol>
                <a:gridCol w="2131703">
                  <a:extLst>
                    <a:ext uri="{9D8B030D-6E8A-4147-A177-3AD203B41FA5}">
                      <a16:colId xmlns:a16="http://schemas.microsoft.com/office/drawing/2014/main" val="20003"/>
                    </a:ext>
                  </a:extLst>
                </a:gridCol>
              </a:tblGrid>
              <a:tr h="564145">
                <a:tc>
                  <a:txBody>
                    <a:bodyPr/>
                    <a:lstStyle/>
                    <a:p>
                      <a:pPr algn="ctr">
                        <a:lnSpc>
                          <a:spcPct val="107000"/>
                        </a:lnSpc>
                        <a:spcBef>
                          <a:spcPts val="300"/>
                        </a:spcBef>
                        <a:spcAft>
                          <a:spcPts val="300"/>
                        </a:spcAft>
                      </a:pPr>
                      <a:r>
                        <a:rPr lang="en-AU" sz="2000" dirty="0">
                          <a:effectLst/>
                          <a:latin typeface="+mj-lt"/>
                        </a:rPr>
                        <a:t>Milestone</a:t>
                      </a:r>
                      <a:endParaRPr lang="en-IN" sz="2000" b="1" dirty="0">
                        <a:solidFill>
                          <a:schemeClr val="tx1"/>
                        </a:solidFill>
                        <a:effectLst/>
                        <a:latin typeface="+mj-lt"/>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AU" sz="2000" dirty="0">
                          <a:effectLst/>
                          <a:latin typeface="+mj-lt"/>
                        </a:rPr>
                        <a:t>Baseline Date</a:t>
                      </a:r>
                      <a:endParaRPr lang="en-IN" sz="2000" b="1" dirty="0">
                        <a:solidFill>
                          <a:schemeClr val="tx1"/>
                        </a:solidFill>
                        <a:effectLst/>
                        <a:latin typeface="+mj-lt"/>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AU" sz="2000" dirty="0">
                          <a:effectLst/>
                          <a:latin typeface="+mj-lt"/>
                        </a:rPr>
                        <a:t>Target Date</a:t>
                      </a:r>
                      <a:endParaRPr lang="en-IN" sz="2000" b="1" dirty="0">
                        <a:solidFill>
                          <a:schemeClr val="tx1"/>
                        </a:solidFill>
                        <a:effectLst/>
                        <a:latin typeface="+mj-lt"/>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AU" sz="2000" dirty="0">
                          <a:effectLst/>
                          <a:latin typeface="+mj-lt"/>
                        </a:rPr>
                        <a:t>Achievement</a:t>
                      </a:r>
                      <a:endParaRPr lang="en-IN" sz="2000" b="1" dirty="0">
                        <a:solidFill>
                          <a:schemeClr val="tx1"/>
                        </a:solidFill>
                        <a:effectLst/>
                        <a:latin typeface="+mj-lt"/>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07481">
                <a:tc>
                  <a:txBody>
                    <a:bodyPr/>
                    <a:lstStyle/>
                    <a:p>
                      <a:pPr algn="ctr">
                        <a:lnSpc>
                          <a:spcPct val="107000"/>
                        </a:lnSpc>
                        <a:spcBef>
                          <a:spcPts val="300"/>
                        </a:spcBef>
                        <a:spcAft>
                          <a:spcPts val="300"/>
                        </a:spcAft>
                      </a:pPr>
                      <a:r>
                        <a:rPr lang="en-IN" sz="2000" b="0" dirty="0">
                          <a:solidFill>
                            <a:schemeClr val="tx1"/>
                          </a:solidFill>
                          <a:effectLst/>
                          <a:latin typeface="+mj-lt"/>
                          <a:ea typeface="Times New Roman" panose="02020603050405020304" pitchFamily="18" charset="0"/>
                          <a:cs typeface="Times New Roman" panose="02020603050405020304" pitchFamily="18" charset="0"/>
                        </a:rPr>
                        <a:t>Software Installation</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2000" b="0" dirty="0">
                          <a:solidFill>
                            <a:schemeClr val="tx1"/>
                          </a:solidFill>
                          <a:effectLst/>
                          <a:latin typeface="+mj-lt"/>
                          <a:ea typeface="Times New Roman" panose="02020603050405020304" pitchFamily="18" charset="0"/>
                          <a:cs typeface="Times New Roman" panose="02020603050405020304" pitchFamily="18" charset="0"/>
                        </a:rPr>
                        <a:t>28/10/2020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2000" b="0" dirty="0">
                          <a:solidFill>
                            <a:schemeClr val="tx1"/>
                          </a:solidFill>
                          <a:effectLst/>
                          <a:latin typeface="+mj-lt"/>
                          <a:ea typeface="Times New Roman" panose="02020603050405020304" pitchFamily="18" charset="0"/>
                          <a:cs typeface="Times New Roman" panose="02020603050405020304" pitchFamily="18" charset="0"/>
                        </a:rPr>
                        <a:t>28/10/2020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2000" b="0" dirty="0">
                          <a:solidFill>
                            <a:schemeClr val="tx1"/>
                          </a:solidFill>
                          <a:effectLst/>
                          <a:latin typeface="+mj-lt"/>
                          <a:ea typeface="Times New Roman" panose="02020603050405020304" pitchFamily="18" charset="0"/>
                          <a:cs typeface="Times New Roman" panose="02020603050405020304" pitchFamily="18" charset="0"/>
                        </a:rPr>
                        <a:t>Successful</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07481">
                <a:tc>
                  <a:txBody>
                    <a:bodyPr/>
                    <a:lstStyle/>
                    <a:p>
                      <a:pPr algn="ctr">
                        <a:lnSpc>
                          <a:spcPct val="107000"/>
                        </a:lnSpc>
                        <a:spcBef>
                          <a:spcPts val="300"/>
                        </a:spcBef>
                        <a:spcAft>
                          <a:spcPts val="300"/>
                        </a:spcAft>
                      </a:pPr>
                      <a:r>
                        <a:rPr lang="en-IN" sz="2000" b="0" dirty="0">
                          <a:solidFill>
                            <a:schemeClr val="tx1"/>
                          </a:solidFill>
                          <a:effectLst/>
                          <a:latin typeface="+mj-lt"/>
                          <a:ea typeface="Times New Roman" panose="02020603050405020304" pitchFamily="18" charset="0"/>
                          <a:cs typeface="Times New Roman" panose="02020603050405020304" pitchFamily="18" charset="0"/>
                        </a:rPr>
                        <a:t>Project Code </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2000" b="0" dirty="0">
                          <a:solidFill>
                            <a:schemeClr val="tx1"/>
                          </a:solidFill>
                          <a:effectLst/>
                          <a:latin typeface="+mj-lt"/>
                          <a:ea typeface="Times New Roman" panose="02020603050405020304" pitchFamily="18" charset="0"/>
                          <a:cs typeface="Times New Roman" panose="02020603050405020304" pitchFamily="18" charset="0"/>
                        </a:rPr>
                        <a:t>23/11/2020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2000" b="0" dirty="0">
                          <a:solidFill>
                            <a:schemeClr val="tx1"/>
                          </a:solidFill>
                          <a:effectLst/>
                          <a:latin typeface="+mj-lt"/>
                          <a:ea typeface="Times New Roman" panose="02020603050405020304" pitchFamily="18" charset="0"/>
                          <a:cs typeface="Times New Roman" panose="02020603050405020304" pitchFamily="18" charset="0"/>
                        </a:rPr>
                        <a:t>25/10/2020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2000" b="0" dirty="0">
                          <a:solidFill>
                            <a:schemeClr val="tx1"/>
                          </a:solidFill>
                          <a:effectLst/>
                          <a:latin typeface="+mj-lt"/>
                          <a:ea typeface="Times New Roman" panose="02020603050405020304" pitchFamily="18" charset="0"/>
                          <a:cs typeface="Times New Roman" panose="02020603050405020304" pitchFamily="18" charset="0"/>
                        </a:rPr>
                        <a:t>Successful</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5542450"/>
                  </a:ext>
                </a:extLst>
              </a:tr>
              <a:tr h="807481">
                <a:tc>
                  <a:txBody>
                    <a:bodyPr/>
                    <a:lstStyle/>
                    <a:p>
                      <a:pPr algn="ctr">
                        <a:lnSpc>
                          <a:spcPct val="107000"/>
                        </a:lnSpc>
                        <a:spcBef>
                          <a:spcPts val="300"/>
                        </a:spcBef>
                        <a:spcAft>
                          <a:spcPts val="300"/>
                        </a:spcAft>
                      </a:pPr>
                      <a:r>
                        <a:rPr lang="en-IN" sz="2000" b="0" dirty="0">
                          <a:solidFill>
                            <a:schemeClr val="tx1"/>
                          </a:solidFill>
                          <a:effectLst/>
                          <a:latin typeface="+mj-lt"/>
                          <a:ea typeface="Times New Roman" panose="02020603050405020304" pitchFamily="18" charset="0"/>
                          <a:cs typeface="Times New Roman" panose="02020603050405020304" pitchFamily="18" charset="0"/>
                        </a:rPr>
                        <a:t>Power Point Presentation</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2000" b="0" dirty="0">
                          <a:solidFill>
                            <a:schemeClr val="tx1"/>
                          </a:solidFill>
                          <a:effectLst/>
                          <a:latin typeface="+mj-lt"/>
                          <a:ea typeface="Times New Roman" panose="02020603050405020304" pitchFamily="18" charset="0"/>
                          <a:cs typeface="Times New Roman" panose="02020603050405020304" pitchFamily="18" charset="0"/>
                        </a:rPr>
                        <a:t>12/12/2020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2000" b="0" dirty="0">
                          <a:solidFill>
                            <a:schemeClr val="tx1"/>
                          </a:solidFill>
                          <a:effectLst/>
                          <a:latin typeface="+mj-lt"/>
                          <a:ea typeface="Times New Roman" panose="02020603050405020304" pitchFamily="18" charset="0"/>
                          <a:cs typeface="Times New Roman" panose="02020603050405020304" pitchFamily="18" charset="0"/>
                        </a:rPr>
                        <a:t>27/12/2020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2000" b="0" dirty="0">
                          <a:solidFill>
                            <a:schemeClr val="tx1"/>
                          </a:solidFill>
                          <a:effectLst/>
                          <a:latin typeface="+mj-lt"/>
                          <a:ea typeface="Times New Roman" panose="02020603050405020304" pitchFamily="18" charset="0"/>
                          <a:cs typeface="Times New Roman" panose="02020603050405020304" pitchFamily="18" charset="0"/>
                        </a:rPr>
                        <a:t>Completed</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1623926"/>
                  </a:ext>
                </a:extLst>
              </a:tr>
              <a:tr h="807481">
                <a:tc>
                  <a:txBody>
                    <a:bodyPr/>
                    <a:lstStyle/>
                    <a:p>
                      <a:pPr algn="ctr">
                        <a:lnSpc>
                          <a:spcPct val="107000"/>
                        </a:lnSpc>
                        <a:spcBef>
                          <a:spcPts val="300"/>
                        </a:spcBef>
                        <a:spcAft>
                          <a:spcPts val="300"/>
                        </a:spcAft>
                      </a:pPr>
                      <a:r>
                        <a:rPr lang="en-IN" sz="2000" b="0" dirty="0">
                          <a:solidFill>
                            <a:schemeClr val="tx1"/>
                          </a:solidFill>
                          <a:effectLst/>
                          <a:latin typeface="+mj-lt"/>
                          <a:ea typeface="Times New Roman" panose="02020603050405020304" pitchFamily="18" charset="0"/>
                          <a:cs typeface="Times New Roman" panose="02020603050405020304" pitchFamily="18" charset="0"/>
                        </a:rPr>
                        <a:t>Report </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2000" b="0" dirty="0">
                          <a:solidFill>
                            <a:schemeClr val="tx1"/>
                          </a:solidFill>
                          <a:effectLst/>
                          <a:latin typeface="+mj-lt"/>
                          <a:ea typeface="Times New Roman" panose="02020603050405020304" pitchFamily="18" charset="0"/>
                          <a:cs typeface="Times New Roman" panose="02020603050405020304" pitchFamily="18" charset="0"/>
                        </a:rPr>
                        <a:t>22/12/2020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2000" b="0" dirty="0">
                          <a:solidFill>
                            <a:schemeClr val="tx1"/>
                          </a:solidFill>
                          <a:effectLst/>
                          <a:latin typeface="+mj-lt"/>
                          <a:ea typeface="Times New Roman" panose="02020603050405020304" pitchFamily="18" charset="0"/>
                          <a:cs typeface="Times New Roman" panose="02020603050405020304" pitchFamily="18" charset="0"/>
                        </a:rPr>
                        <a:t>08/01/2020</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r>
                        <a:rPr lang="en-IN" sz="2000" b="0" dirty="0">
                          <a:solidFill>
                            <a:schemeClr val="tx1"/>
                          </a:solidFill>
                          <a:effectLst/>
                          <a:latin typeface="+mj-lt"/>
                          <a:ea typeface="Times New Roman" panose="02020603050405020304" pitchFamily="18" charset="0"/>
                          <a:cs typeface="Times New Roman" panose="02020603050405020304" pitchFamily="18" charset="0"/>
                        </a:rPr>
                        <a:t>Completed</a:t>
                      </a: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9391132"/>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1">
            <a:extLst>
              <a:ext uri="{FF2B5EF4-FFF2-40B4-BE49-F238E27FC236}">
                <a16:creationId xmlns:a16="http://schemas.microsoft.com/office/drawing/2014/main" id="{F6C4442F-2C69-4AC3-BE38-8C57A500D1C2}"/>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29481A97-AFF3-4B43-AF4B-9FDB5B1E2303}" type="datetime1">
              <a:rPr lang="en-US" altLang="en-US" sz="1400" smtClean="0"/>
              <a:pPr>
                <a:buFontTx/>
                <a:buNone/>
              </a:pPr>
              <a:t>1/22/2021</a:t>
            </a:fld>
            <a:endParaRPr lang="en-US" altLang="en-US" sz="1400"/>
          </a:p>
        </p:txBody>
      </p:sp>
      <p:sp>
        <p:nvSpPr>
          <p:cNvPr id="20483" name="Slide Number Placeholder 2">
            <a:extLst>
              <a:ext uri="{FF2B5EF4-FFF2-40B4-BE49-F238E27FC236}">
                <a16:creationId xmlns:a16="http://schemas.microsoft.com/office/drawing/2014/main" id="{6B954E4D-83F3-44B0-A732-03AE81FAEF0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7F21914E-4F06-456A-8B27-063A4A12A205}" type="slidenum">
              <a:rPr lang="en-US" altLang="en-US" sz="1400"/>
              <a:pPr>
                <a:buFontTx/>
                <a:buNone/>
              </a:pPr>
              <a:t>21</a:t>
            </a:fld>
            <a:endParaRPr lang="en-US" altLang="en-US" sz="1400"/>
          </a:p>
        </p:txBody>
      </p:sp>
      <p:sp>
        <p:nvSpPr>
          <p:cNvPr id="4" name="Rectangle 3">
            <a:extLst>
              <a:ext uri="{FF2B5EF4-FFF2-40B4-BE49-F238E27FC236}">
                <a16:creationId xmlns:a16="http://schemas.microsoft.com/office/drawing/2014/main" id="{062A4D85-3CFD-451A-B964-28511044BB0F}"/>
              </a:ext>
            </a:extLst>
          </p:cNvPr>
          <p:cNvSpPr/>
          <p:nvPr/>
        </p:nvSpPr>
        <p:spPr>
          <a:xfrm>
            <a:off x="2438400" y="2967038"/>
            <a:ext cx="4267200" cy="923925"/>
          </a:xfrm>
          <a:prstGeom prst="rect">
            <a:avLst/>
          </a:prstGeom>
          <a:noFill/>
        </p:spPr>
        <p:txBody>
          <a:bodyPr>
            <a:spAutoFit/>
          </a:bodyPr>
          <a:lstStyle/>
          <a:p>
            <a:pPr algn="ctr">
              <a:defRPr/>
            </a:pPr>
            <a:r>
              <a:rPr lang="en-US" sz="5400" dirty="0">
                <a:ln w="0"/>
                <a:effectLst>
                  <a:outerShdw blurRad="38100" dist="19050" dir="2700000" algn="tl" rotWithShape="0">
                    <a:schemeClr val="dk1">
                      <a:alpha val="40000"/>
                    </a:schemeClr>
                  </a:outerShdw>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a:extLst>
              <a:ext uri="{FF2B5EF4-FFF2-40B4-BE49-F238E27FC236}">
                <a16:creationId xmlns:a16="http://schemas.microsoft.com/office/drawing/2014/main" id="{0281FDFB-39E3-4C9D-8687-DC97B48D1792}"/>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cs typeface="Times New Roman" panose="02020603050405020304" pitchFamily="18" charset="0"/>
              </a:rPr>
              <a:t>Introduction</a:t>
            </a:r>
          </a:p>
        </p:txBody>
      </p:sp>
      <p:sp>
        <p:nvSpPr>
          <p:cNvPr id="5123" name="Date Placeholder 1">
            <a:extLst>
              <a:ext uri="{FF2B5EF4-FFF2-40B4-BE49-F238E27FC236}">
                <a16:creationId xmlns:a16="http://schemas.microsoft.com/office/drawing/2014/main" id="{D3C6D286-0E7F-41A7-BD67-1FD6E1B2F851}"/>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DA229930-A55A-4963-8584-885AC36FB940}" type="datetime1">
              <a:rPr lang="en-US" altLang="en-US" sz="1400" smtClean="0"/>
              <a:pPr>
                <a:buFontTx/>
                <a:buNone/>
              </a:pPr>
              <a:t>1/22/2021</a:t>
            </a:fld>
            <a:endParaRPr lang="en-US" altLang="en-US" sz="1400"/>
          </a:p>
        </p:txBody>
      </p:sp>
      <p:sp>
        <p:nvSpPr>
          <p:cNvPr id="5124" name="Slide Number Placeholder 4">
            <a:extLst>
              <a:ext uri="{FF2B5EF4-FFF2-40B4-BE49-F238E27FC236}">
                <a16:creationId xmlns:a16="http://schemas.microsoft.com/office/drawing/2014/main" id="{9B06FBBA-BADD-48B7-93C9-4604A2669EAF}"/>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85E1DC9E-610A-4B95-B948-AFE002A89CF9}" type="slidenum">
              <a:rPr lang="en-US" altLang="en-US" sz="1400"/>
              <a:pPr>
                <a:buFontTx/>
                <a:buNone/>
              </a:pPr>
              <a:t>3</a:t>
            </a:fld>
            <a:endParaRPr lang="en-US" altLang="en-US" sz="1400"/>
          </a:p>
        </p:txBody>
      </p:sp>
      <p:sp>
        <p:nvSpPr>
          <p:cNvPr id="2" name="TextBox 1">
            <a:extLst>
              <a:ext uri="{FF2B5EF4-FFF2-40B4-BE49-F238E27FC236}">
                <a16:creationId xmlns:a16="http://schemas.microsoft.com/office/drawing/2014/main" id="{164CFA36-DB1A-433B-A722-AA2C30498C97}"/>
              </a:ext>
            </a:extLst>
          </p:cNvPr>
          <p:cNvSpPr txBox="1"/>
          <p:nvPr/>
        </p:nvSpPr>
        <p:spPr>
          <a:xfrm>
            <a:off x="801833" y="914466"/>
            <a:ext cx="7540333" cy="5016758"/>
          </a:xfrm>
          <a:prstGeom prst="rect">
            <a:avLst/>
          </a:prstGeom>
          <a:noFill/>
        </p:spPr>
        <p:txBody>
          <a:bodyPr wrap="square" rtlCol="0">
            <a:spAutoFit/>
          </a:bodyPr>
          <a:lstStyle/>
          <a:p>
            <a:pPr marL="342900" indent="-342900">
              <a:buFont typeface="Wingdings" panose="05000000000000000000" pitchFamily="2" charset="2"/>
              <a:buChar char="§"/>
            </a:pPr>
            <a:r>
              <a:rPr lang="en-GB" sz="2000" dirty="0"/>
              <a:t>Communication is the only way by which we are able to express our thoughts among the peoples. Normal people can convey their thoughts effectively by establishing the conversation between them.</a:t>
            </a:r>
          </a:p>
          <a:p>
            <a:pPr marL="342900" indent="-342900">
              <a:buFont typeface="Wingdings" panose="05000000000000000000" pitchFamily="2" charset="2"/>
              <a:buChar char="§"/>
            </a:pPr>
            <a:r>
              <a:rPr lang="en-GB" sz="2000" dirty="0"/>
              <a:t>Generally, disabled  people use the sign language for communication but they find problems in communication with those that are not able to understand sign language. Also, many disabled people do not know sign language themselves. Thus, a communication barrier is created between disabled people and the others around them.</a:t>
            </a:r>
          </a:p>
          <a:p>
            <a:pPr marL="342900" indent="-342900">
              <a:buFont typeface="Wingdings" panose="05000000000000000000" pitchFamily="2" charset="2"/>
              <a:buChar char="§"/>
            </a:pPr>
            <a:r>
              <a:rPr lang="en-GB" sz="2000" dirty="0"/>
              <a:t>The main objective of this system is to reduce the communication gap between two communities. The proposal of our project is to develop a system where disabled people can communicate with other people by using this hand glove.</a:t>
            </a:r>
          </a:p>
          <a:p>
            <a:pPr marL="342900" indent="-342900">
              <a:buFont typeface="Wingdings" panose="05000000000000000000" pitchFamily="2" charset="2"/>
              <a:buChar char="§"/>
            </a:pPr>
            <a:r>
              <a:rPr lang="en-IN" sz="2000" dirty="0"/>
              <a:t>We have developed a system which senses the bending movement of a finger using flex sensor, processes the input and displays the corresponding predefined statement.</a:t>
            </a:r>
          </a:p>
          <a:p>
            <a:pPr marL="342900" indent="-342900">
              <a:buFont typeface="Wingdings" panose="05000000000000000000" pitchFamily="2" charset="2"/>
              <a:buChar char="§"/>
            </a:pP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a:extLst>
              <a:ext uri="{FF2B5EF4-FFF2-40B4-BE49-F238E27FC236}">
                <a16:creationId xmlns:a16="http://schemas.microsoft.com/office/drawing/2014/main" id="{EDB5A2BC-E77A-4817-9091-1C2B460CA7B8}"/>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cs typeface="Times New Roman" panose="02020603050405020304" pitchFamily="18" charset="0"/>
              </a:rPr>
              <a:t>Literature Review </a:t>
            </a:r>
          </a:p>
        </p:txBody>
      </p:sp>
      <p:sp>
        <p:nvSpPr>
          <p:cNvPr id="6147" name="Date Placeholder 1">
            <a:extLst>
              <a:ext uri="{FF2B5EF4-FFF2-40B4-BE49-F238E27FC236}">
                <a16:creationId xmlns:a16="http://schemas.microsoft.com/office/drawing/2014/main" id="{15264687-4E35-41CB-85C7-5CA170307E0C}"/>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9225FE09-B16A-4BD7-8016-5A68915186D3}" type="datetime1">
              <a:rPr lang="en-US" altLang="en-US" sz="1400" smtClean="0"/>
              <a:pPr>
                <a:buFontTx/>
                <a:buNone/>
              </a:pPr>
              <a:t>1/22/2021</a:t>
            </a:fld>
            <a:endParaRPr lang="en-US" altLang="en-US" sz="1400"/>
          </a:p>
        </p:txBody>
      </p:sp>
      <p:sp>
        <p:nvSpPr>
          <p:cNvPr id="6148" name="Slide Number Placeholder 4">
            <a:extLst>
              <a:ext uri="{FF2B5EF4-FFF2-40B4-BE49-F238E27FC236}">
                <a16:creationId xmlns:a16="http://schemas.microsoft.com/office/drawing/2014/main" id="{FA513896-1EB0-4557-9D7E-2792A147684C}"/>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5EFA6286-4E47-4001-BC35-EB59BC06103B}" type="slidenum">
              <a:rPr lang="en-US" altLang="en-US" sz="1400"/>
              <a:pPr>
                <a:buFontTx/>
                <a:buNone/>
              </a:pPr>
              <a:t>4</a:t>
            </a:fld>
            <a:endParaRPr lang="en-US" altLang="en-US" sz="1400"/>
          </a:p>
        </p:txBody>
      </p:sp>
      <p:graphicFrame>
        <p:nvGraphicFramePr>
          <p:cNvPr id="5" name="Table 4">
            <a:extLst>
              <a:ext uri="{FF2B5EF4-FFF2-40B4-BE49-F238E27FC236}">
                <a16:creationId xmlns:a16="http://schemas.microsoft.com/office/drawing/2014/main" id="{29402A3E-6817-4E0E-85DB-A5C1CE5FB780}"/>
              </a:ext>
            </a:extLst>
          </p:cNvPr>
          <p:cNvGraphicFramePr>
            <a:graphicFrameLocks noGrp="1"/>
          </p:cNvGraphicFramePr>
          <p:nvPr>
            <p:extLst>
              <p:ext uri="{D42A27DB-BD31-4B8C-83A1-F6EECF244321}">
                <p14:modId xmlns:p14="http://schemas.microsoft.com/office/powerpoint/2010/main" val="1275740890"/>
              </p:ext>
            </p:extLst>
          </p:nvPr>
        </p:nvGraphicFramePr>
        <p:xfrm>
          <a:off x="533506" y="838268"/>
          <a:ext cx="8305582" cy="5486256"/>
        </p:xfrm>
        <a:graphic>
          <a:graphicData uri="http://schemas.openxmlformats.org/drawingml/2006/table">
            <a:tbl>
              <a:tblPr firstRow="1" firstCol="1" bandRow="1">
                <a:tableStyleId>{616DA210-FB5B-4158-B5E0-FEB733F419BA}</a:tableStyleId>
              </a:tblPr>
              <a:tblGrid>
                <a:gridCol w="2033633">
                  <a:extLst>
                    <a:ext uri="{9D8B030D-6E8A-4147-A177-3AD203B41FA5}">
                      <a16:colId xmlns:a16="http://schemas.microsoft.com/office/drawing/2014/main" val="20000"/>
                    </a:ext>
                  </a:extLst>
                </a:gridCol>
                <a:gridCol w="2550921">
                  <a:extLst>
                    <a:ext uri="{9D8B030D-6E8A-4147-A177-3AD203B41FA5}">
                      <a16:colId xmlns:a16="http://schemas.microsoft.com/office/drawing/2014/main" val="20001"/>
                    </a:ext>
                  </a:extLst>
                </a:gridCol>
                <a:gridCol w="1983035">
                  <a:extLst>
                    <a:ext uri="{9D8B030D-6E8A-4147-A177-3AD203B41FA5}">
                      <a16:colId xmlns:a16="http://schemas.microsoft.com/office/drawing/2014/main" val="20002"/>
                    </a:ext>
                  </a:extLst>
                </a:gridCol>
                <a:gridCol w="1737993">
                  <a:extLst>
                    <a:ext uri="{9D8B030D-6E8A-4147-A177-3AD203B41FA5}">
                      <a16:colId xmlns:a16="http://schemas.microsoft.com/office/drawing/2014/main" val="20003"/>
                    </a:ext>
                  </a:extLst>
                </a:gridCol>
              </a:tblGrid>
              <a:tr h="536522">
                <a:tc>
                  <a:txBody>
                    <a:bodyPr/>
                    <a:lstStyle/>
                    <a:p>
                      <a:pPr algn="ctr">
                        <a:lnSpc>
                          <a:spcPct val="107000"/>
                        </a:lnSpc>
                        <a:spcAft>
                          <a:spcPts val="0"/>
                        </a:spcAft>
                      </a:pPr>
                      <a:r>
                        <a:rPr lang="en-IN" sz="1400" dirty="0">
                          <a:effectLst/>
                        </a:rPr>
                        <a:t>Title</a:t>
                      </a:r>
                      <a:r>
                        <a:rPr lang="en-IN" sz="1400" baseline="0" dirty="0">
                          <a:effectLst/>
                        </a:rPr>
                        <a:t> of the paper</a:t>
                      </a:r>
                      <a:r>
                        <a:rPr lang="en-IN" sz="1400" dirty="0">
                          <a:effectLst/>
                        </a:rPr>
                        <a:t> </a:t>
                      </a:r>
                      <a:endParaRPr lang="en-IN" sz="1400" dirty="0">
                        <a:effectLst/>
                        <a:latin typeface="+mj-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kern="1200" dirty="0">
                          <a:effectLst/>
                        </a:rPr>
                        <a:t>Author &amp; Year of Publication </a:t>
                      </a:r>
                      <a:endParaRPr lang="en-IN" sz="1400" b="1" kern="1200" dirty="0">
                        <a:solidFill>
                          <a:schemeClr val="tx1"/>
                        </a:solidFill>
                        <a:effectLst/>
                        <a:latin typeface="+mn-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1200" dirty="0">
                          <a:effectLst/>
                        </a:rPr>
                        <a:t>Outcome</a:t>
                      </a:r>
                      <a:endParaRPr lang="en-IN" sz="1400" b="1" kern="1200" dirty="0">
                        <a:solidFill>
                          <a:schemeClr val="tx1"/>
                        </a:solidFill>
                        <a:effectLst/>
                        <a:latin typeface="+mn-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1200" dirty="0">
                          <a:effectLst/>
                        </a:rPr>
                        <a:t>Limitation</a:t>
                      </a:r>
                      <a:endParaRPr lang="en-IN" sz="1400" kern="1200" dirty="0">
                        <a:effectLst/>
                      </a:endParaRPr>
                    </a:p>
                    <a:p>
                      <a:pPr algn="ctr">
                        <a:lnSpc>
                          <a:spcPct val="107000"/>
                        </a:lnSpc>
                        <a:spcAft>
                          <a:spcPts val="0"/>
                        </a:spcAft>
                      </a:pPr>
                      <a:endParaRPr lang="en-IN" sz="1400" dirty="0">
                        <a:effectLst/>
                        <a:latin typeface="+mj-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136241">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400" b="0" i="0" kern="1200" dirty="0">
                          <a:solidFill>
                            <a:schemeClr val="tx1"/>
                          </a:solidFill>
                          <a:effectLst/>
                          <a:latin typeface="+mn-lt"/>
                          <a:ea typeface="+mn-ea"/>
                          <a:cs typeface="+mn-cs"/>
                        </a:rPr>
                        <a:t>On design and implementation of a sign-to-speech/text system</a:t>
                      </a:r>
                    </a:p>
                    <a:p>
                      <a:pPr algn="ctr">
                        <a:lnSpc>
                          <a:spcPct val="107000"/>
                        </a:lnSpc>
                        <a:spcAft>
                          <a:spcPts val="0"/>
                        </a:spcAft>
                      </a:pPr>
                      <a:endParaRPr lang="en-IN" sz="1200" b="0" dirty="0">
                        <a:solidFill>
                          <a:schemeClr val="tx1"/>
                        </a:solidFill>
                        <a:effectLst/>
                        <a:latin typeface="+mj-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GB" sz="1400" b="0" i="0" u="none" strike="noStrike" kern="1200" dirty="0">
                          <a:solidFill>
                            <a:schemeClr val="tx1"/>
                          </a:solidFill>
                          <a:effectLst/>
                          <a:latin typeface="+mn-lt"/>
                          <a:ea typeface="+mn-ea"/>
                          <a:cs typeface="+mn-cs"/>
                        </a:rPr>
                        <a:t>Anwar Jamdal </a:t>
                      </a:r>
                    </a:p>
                    <a:p>
                      <a:pPr algn="ctr">
                        <a:lnSpc>
                          <a:spcPct val="107000"/>
                        </a:lnSpc>
                        <a:spcAft>
                          <a:spcPts val="0"/>
                        </a:spcAft>
                      </a:pPr>
                      <a:r>
                        <a:rPr lang="en-GB" sz="1400" b="0" i="0" kern="1200" dirty="0">
                          <a:solidFill>
                            <a:schemeClr val="tx1"/>
                          </a:solidFill>
                          <a:effectLst/>
                          <a:latin typeface="+mn-lt"/>
                          <a:ea typeface="+mn-ea"/>
                          <a:cs typeface="+mn-cs"/>
                        </a:rPr>
                        <a:t> </a:t>
                      </a:r>
                      <a:r>
                        <a:rPr lang="en-GB" sz="1400" b="0" i="0" u="none" strike="noStrike" kern="1200" dirty="0">
                          <a:solidFill>
                            <a:schemeClr val="tx1"/>
                          </a:solidFill>
                          <a:effectLst/>
                          <a:latin typeface="+mn-lt"/>
                          <a:ea typeface="+mn-ea"/>
                          <a:cs typeface="+mn-cs"/>
                        </a:rPr>
                        <a:t>Ahmed Al-</a:t>
                      </a:r>
                      <a:r>
                        <a:rPr lang="en-GB" sz="1400" b="0" i="0" u="none" strike="noStrike" kern="1200" dirty="0" err="1">
                          <a:solidFill>
                            <a:schemeClr val="tx1"/>
                          </a:solidFill>
                          <a:effectLst/>
                          <a:latin typeface="+mn-lt"/>
                          <a:ea typeface="+mn-ea"/>
                          <a:cs typeface="+mn-cs"/>
                        </a:rPr>
                        <a:t>Maflehi</a:t>
                      </a:r>
                      <a:endParaRPr lang="en-GB" sz="1400" b="0" i="0" u="none" strike="noStrike" kern="1200" dirty="0">
                        <a:solidFill>
                          <a:schemeClr val="tx1"/>
                        </a:solidFill>
                        <a:effectLst/>
                        <a:latin typeface="+mn-lt"/>
                        <a:ea typeface="+mn-ea"/>
                        <a:cs typeface="+mn-cs"/>
                      </a:endParaRPr>
                    </a:p>
                    <a:p>
                      <a:pPr algn="ctr">
                        <a:lnSpc>
                          <a:spcPct val="107000"/>
                        </a:lnSpc>
                        <a:spcAft>
                          <a:spcPts val="0"/>
                        </a:spcAft>
                      </a:pPr>
                      <a:r>
                        <a:rPr lang="en-GB" sz="1400" b="0" i="0" u="none" strike="noStrike" kern="1200" dirty="0">
                          <a:solidFill>
                            <a:schemeClr val="tx1"/>
                          </a:solidFill>
                          <a:effectLst/>
                          <a:latin typeface="+mn-lt"/>
                          <a:ea typeface="+mn-ea"/>
                          <a:cs typeface="+mn-cs"/>
                        </a:rPr>
                        <a:t>Year-2017</a:t>
                      </a:r>
                      <a:endParaRPr lang="en-IN" sz="1400" b="0" dirty="0">
                        <a:effectLst/>
                        <a:latin typeface="+mj-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GB" sz="1800" b="0" i="0" kern="1200" dirty="0">
                          <a:solidFill>
                            <a:schemeClr val="tx1"/>
                          </a:solidFill>
                          <a:effectLst/>
                          <a:latin typeface="+mn-lt"/>
                          <a:ea typeface="+mn-ea"/>
                          <a:cs typeface="+mn-cs"/>
                        </a:rPr>
                        <a:t> </a:t>
                      </a:r>
                      <a:r>
                        <a:rPr lang="en-GB" sz="1400" b="0" i="0" kern="1200" dirty="0" err="1">
                          <a:solidFill>
                            <a:schemeClr val="tx1"/>
                          </a:solidFill>
                          <a:effectLst/>
                          <a:latin typeface="+mn-lt"/>
                          <a:ea typeface="+mn-ea"/>
                          <a:cs typeface="+mn-cs"/>
                        </a:rPr>
                        <a:t>Implemention</a:t>
                      </a:r>
                      <a:r>
                        <a:rPr lang="en-GB" sz="1400" b="0" i="0" kern="1200" dirty="0">
                          <a:solidFill>
                            <a:schemeClr val="tx1"/>
                          </a:solidFill>
                          <a:effectLst/>
                          <a:latin typeface="+mn-lt"/>
                          <a:ea typeface="+mn-ea"/>
                          <a:cs typeface="+mn-cs"/>
                        </a:rPr>
                        <a:t>  of  sign to speech/text translator.</a:t>
                      </a:r>
                      <a:endParaRPr lang="en-IN" sz="1400" b="0" dirty="0">
                        <a:effectLst/>
                        <a:latin typeface="+mj-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Only limited signs are allowed .</a:t>
                      </a: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89393">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400" b="0" i="0" kern="1200" dirty="0">
                          <a:solidFill>
                            <a:schemeClr val="tx1"/>
                          </a:solidFill>
                          <a:effectLst/>
                          <a:latin typeface="+mn-lt"/>
                          <a:ea typeface="+mn-ea"/>
                          <a:cs typeface="+mn-cs"/>
                        </a:rPr>
                        <a:t>Smart glove for Sign Language communications</a:t>
                      </a:r>
                    </a:p>
                    <a:p>
                      <a:pPr algn="ctr">
                        <a:lnSpc>
                          <a:spcPct val="107000"/>
                        </a:lnSpc>
                        <a:spcAft>
                          <a:spcPts val="0"/>
                        </a:spcAft>
                      </a:pPr>
                      <a:endParaRPr lang="en-IN" sz="1400" dirty="0">
                        <a:solidFill>
                          <a:schemeClr val="tx1"/>
                        </a:solidFill>
                        <a:effectLst/>
                        <a:latin typeface="+mj-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GB" sz="1400" b="0" i="0" u="none" strike="noStrike" kern="1200" dirty="0" err="1">
                          <a:solidFill>
                            <a:schemeClr val="tx1"/>
                          </a:solidFill>
                          <a:effectLst/>
                          <a:latin typeface="+mn-lt"/>
                          <a:ea typeface="+mn-ea"/>
                          <a:cs typeface="+mn-cs"/>
                        </a:rPr>
                        <a:t>Abhinandan</a:t>
                      </a:r>
                      <a:r>
                        <a:rPr lang="en-GB" sz="1400" b="0" i="0" u="none" strike="noStrike" kern="1200" dirty="0">
                          <a:solidFill>
                            <a:schemeClr val="tx1"/>
                          </a:solidFill>
                          <a:effectLst/>
                          <a:latin typeface="+mn-lt"/>
                          <a:ea typeface="+mn-ea"/>
                          <a:cs typeface="+mn-cs"/>
                        </a:rPr>
                        <a:t> Das, Lavish Yadav,</a:t>
                      </a:r>
                    </a:p>
                    <a:p>
                      <a:pPr algn="ctr">
                        <a:lnSpc>
                          <a:spcPct val="107000"/>
                        </a:lnSpc>
                        <a:spcAft>
                          <a:spcPts val="0"/>
                        </a:spcAft>
                      </a:pPr>
                      <a:r>
                        <a:rPr lang="en-GB" sz="1400" b="0" i="0" u="none" strike="noStrike" kern="1200" dirty="0">
                          <a:solidFill>
                            <a:schemeClr val="tx1"/>
                          </a:solidFill>
                          <a:effectLst/>
                          <a:latin typeface="+mn-lt"/>
                          <a:ea typeface="+mn-ea"/>
                          <a:cs typeface="+mn-cs"/>
                        </a:rPr>
                        <a:t>Mayank Singhal</a:t>
                      </a:r>
                    </a:p>
                    <a:p>
                      <a:pPr algn="ctr">
                        <a:lnSpc>
                          <a:spcPct val="107000"/>
                        </a:lnSpc>
                        <a:spcAft>
                          <a:spcPts val="0"/>
                        </a:spcAft>
                      </a:pPr>
                      <a:r>
                        <a:rPr lang="en-GB" sz="1400" b="0" i="0" u="none" strike="noStrike" kern="1200" dirty="0">
                          <a:solidFill>
                            <a:schemeClr val="tx1"/>
                          </a:solidFill>
                          <a:effectLst/>
                          <a:latin typeface="+mn-lt"/>
                          <a:ea typeface="+mn-ea"/>
                          <a:cs typeface="+mn-cs"/>
                        </a:rPr>
                        <a:t>Year-2016</a:t>
                      </a:r>
                      <a:endParaRPr lang="en-IN" sz="1400" b="0" dirty="0">
                        <a:effectLst/>
                        <a:latin typeface="+mj-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Creating a device hearing or speech impaired persons to communicate with others</a:t>
                      </a: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Heavier </a:t>
                      </a:r>
                      <a:r>
                        <a:rPr lang="en-IN" sz="1400">
                          <a:effectLst/>
                          <a:latin typeface="+mj-lt"/>
                          <a:ea typeface="Calibri" panose="020F0502020204030204" pitchFamily="34" charset="0"/>
                          <a:cs typeface="Times New Roman" panose="02020603050405020304" pitchFamily="18" charset="0"/>
                        </a:rPr>
                        <a:t>and expensive.</a:t>
                      </a:r>
                      <a:endParaRPr lang="en-IN" sz="1400" dirty="0">
                        <a:effectLst/>
                        <a:latin typeface="+mj-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289264"/>
                  </a:ext>
                </a:extLst>
              </a:tr>
              <a:tr h="1170999">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400" b="0" i="0" kern="1200" dirty="0">
                          <a:solidFill>
                            <a:schemeClr val="tx1"/>
                          </a:solidFill>
                          <a:effectLst/>
                          <a:latin typeface="+mn-lt"/>
                          <a:ea typeface="+mn-ea"/>
                          <a:cs typeface="+mn-cs"/>
                        </a:rPr>
                        <a:t>Development of Sign Language using Flex Sensors</a:t>
                      </a:r>
                    </a:p>
                    <a:p>
                      <a:pPr algn="ctr">
                        <a:lnSpc>
                          <a:spcPct val="107000"/>
                        </a:lnSpc>
                        <a:spcAft>
                          <a:spcPts val="0"/>
                        </a:spcAft>
                      </a:pPr>
                      <a:endParaRPr lang="en-IN" sz="1400" dirty="0">
                        <a:solidFill>
                          <a:schemeClr val="tx1"/>
                        </a:solidFill>
                        <a:effectLst/>
                        <a:latin typeface="+mj-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Ajay Suri, Sanjay Kumar Singh, </a:t>
                      </a:r>
                      <a:r>
                        <a:rPr lang="en-IN" sz="1400" dirty="0" err="1">
                          <a:effectLst/>
                          <a:latin typeface="+mj-lt"/>
                          <a:ea typeface="Calibri" panose="020F0502020204030204" pitchFamily="34" charset="0"/>
                          <a:cs typeface="Times New Roman" panose="02020603050405020304" pitchFamily="18" charset="0"/>
                        </a:rPr>
                        <a:t>Rashi</a:t>
                      </a:r>
                      <a:r>
                        <a:rPr lang="en-IN" sz="1400" dirty="0">
                          <a:effectLst/>
                          <a:latin typeface="+mj-lt"/>
                          <a:ea typeface="Calibri" panose="020F0502020204030204" pitchFamily="34" charset="0"/>
                          <a:cs typeface="Times New Roman" panose="02020603050405020304" pitchFamily="18" charset="0"/>
                        </a:rPr>
                        <a:t> Sharma, Pragati Sharma</a:t>
                      </a:r>
                    </a:p>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Year-2020</a:t>
                      </a: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GB" sz="1400" b="0" i="0" kern="1200" dirty="0">
                          <a:solidFill>
                            <a:schemeClr val="tx1"/>
                          </a:solidFill>
                          <a:effectLst/>
                          <a:latin typeface="+mn-lt"/>
                          <a:ea typeface="+mn-ea"/>
                          <a:cs typeface="+mn-cs"/>
                        </a:rPr>
                        <a:t>To reduce the communication barrier between a normal individual and a deaf/dumb individual</a:t>
                      </a:r>
                      <a:r>
                        <a:rPr lang="en-GB" sz="1800" b="0" i="0" kern="1200" dirty="0">
                          <a:solidFill>
                            <a:schemeClr val="tx1"/>
                          </a:solidFill>
                          <a:effectLst/>
                          <a:latin typeface="+mn-lt"/>
                          <a:ea typeface="+mn-ea"/>
                          <a:cs typeface="+mn-cs"/>
                        </a:rPr>
                        <a:t>.</a:t>
                      </a:r>
                      <a:endParaRPr lang="en-IN" sz="1400" dirty="0">
                        <a:effectLst/>
                        <a:latin typeface="+mj-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Facial expressions are not considered .</a:t>
                      </a: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1505927"/>
                  </a:ext>
                </a:extLst>
              </a:tr>
              <a:tr h="1537221">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400" b="0" i="0" kern="1200" dirty="0">
                          <a:solidFill>
                            <a:schemeClr val="tx1"/>
                          </a:solidFill>
                          <a:effectLst/>
                          <a:latin typeface="+mn-lt"/>
                          <a:ea typeface="+mn-ea"/>
                          <a:cs typeface="+mn-cs"/>
                        </a:rPr>
                        <a:t>Sign language interpreter using a smart glove</a:t>
                      </a:r>
                    </a:p>
                    <a:p>
                      <a:pPr algn="ctr">
                        <a:lnSpc>
                          <a:spcPct val="107000"/>
                        </a:lnSpc>
                        <a:spcAft>
                          <a:spcPts val="0"/>
                        </a:spcAft>
                      </a:pPr>
                      <a:endParaRPr lang="en-IN" sz="1400" dirty="0">
                        <a:solidFill>
                          <a:schemeClr val="tx1"/>
                        </a:solidFill>
                        <a:effectLst/>
                        <a:latin typeface="+mj-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nl-NL" sz="1400" b="0" i="0" u="none" strike="noStrike" kern="1200" dirty="0">
                          <a:solidFill>
                            <a:schemeClr val="tx1"/>
                          </a:solidFill>
                          <a:effectLst/>
                          <a:latin typeface="+mn-lt"/>
                          <a:ea typeface="+mn-ea"/>
                          <a:cs typeface="+mn-cs"/>
                        </a:rPr>
                        <a:t>Nikhita Praveen,Naveen Karanth,</a:t>
                      </a:r>
                      <a:r>
                        <a:rPr lang="nl-NL" sz="1400" b="0" i="0" kern="1200" dirty="0">
                          <a:solidFill>
                            <a:schemeClr val="tx1"/>
                          </a:solidFill>
                          <a:effectLst/>
                          <a:latin typeface="+mn-lt"/>
                          <a:ea typeface="+mn-ea"/>
                          <a:cs typeface="+mn-cs"/>
                        </a:rPr>
                        <a:t> </a:t>
                      </a:r>
                      <a:r>
                        <a:rPr lang="nl-NL" sz="1400" b="0" i="0" u="none" strike="noStrike" kern="1200" dirty="0">
                          <a:solidFill>
                            <a:schemeClr val="tx1"/>
                          </a:solidFill>
                          <a:effectLst/>
                          <a:latin typeface="+mn-lt"/>
                          <a:ea typeface="+mn-ea"/>
                          <a:cs typeface="+mn-cs"/>
                        </a:rPr>
                        <a:t>M S Megha</a:t>
                      </a:r>
                    </a:p>
                    <a:p>
                      <a:pPr algn="ctr">
                        <a:lnSpc>
                          <a:spcPct val="107000"/>
                        </a:lnSpc>
                        <a:spcAft>
                          <a:spcPts val="0"/>
                        </a:spcAft>
                      </a:pPr>
                      <a:r>
                        <a:rPr lang="nl-NL" sz="1400" b="0" i="0" u="none" strike="noStrike" kern="1200" dirty="0">
                          <a:solidFill>
                            <a:schemeClr val="tx1"/>
                          </a:solidFill>
                          <a:effectLst/>
                          <a:latin typeface="+mn-lt"/>
                          <a:ea typeface="+mn-ea"/>
                          <a:cs typeface="+mn-cs"/>
                        </a:rPr>
                        <a:t>Year-2014</a:t>
                      </a:r>
                      <a:endParaRPr lang="en-IN" sz="1400" dirty="0">
                        <a:effectLst/>
                        <a:latin typeface="+mj-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GB" sz="1800" b="0" i="0" kern="1200" dirty="0">
                          <a:solidFill>
                            <a:schemeClr val="tx1"/>
                          </a:solidFill>
                          <a:effectLst/>
                          <a:latin typeface="+mn-lt"/>
                          <a:ea typeface="+mn-ea"/>
                          <a:cs typeface="+mn-cs"/>
                        </a:rPr>
                        <a:t> </a:t>
                      </a:r>
                      <a:r>
                        <a:rPr lang="en-GB" sz="1400" b="0" i="0" kern="1200" dirty="0">
                          <a:solidFill>
                            <a:schemeClr val="tx1"/>
                          </a:solidFill>
                          <a:effectLst/>
                          <a:latin typeface="+mn-lt"/>
                          <a:ea typeface="+mn-ea"/>
                          <a:cs typeface="+mn-cs"/>
                        </a:rPr>
                        <a:t>Upon reception, the letter corresponding to the received ASCII code is displayed on the computer and the corresponding audio is played</a:t>
                      </a:r>
                      <a:r>
                        <a:rPr lang="en-GB" sz="1800" b="0" i="0" kern="1200" dirty="0">
                          <a:solidFill>
                            <a:schemeClr val="tx1"/>
                          </a:solidFill>
                          <a:effectLst/>
                          <a:latin typeface="+mn-lt"/>
                          <a:ea typeface="+mn-ea"/>
                          <a:cs typeface="+mn-cs"/>
                        </a:rPr>
                        <a:t>.</a:t>
                      </a:r>
                      <a:endParaRPr lang="en-IN" sz="1400" dirty="0">
                        <a:effectLst/>
                        <a:latin typeface="+mj-lt"/>
                        <a:ea typeface="Calibri" panose="020F0502020204030204" pitchFamily="34" charset="0"/>
                        <a:cs typeface="Times New Roman" panose="02020603050405020304" pitchFamily="18" charset="0"/>
                      </a:endParaRP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Not all the words and letters are recognised.</a:t>
                      </a:r>
                    </a:p>
                  </a:txBody>
                  <a:tcPr marL="18024" marR="1802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49553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a:extLst>
              <a:ext uri="{FF2B5EF4-FFF2-40B4-BE49-F238E27FC236}">
                <a16:creationId xmlns:a16="http://schemas.microsoft.com/office/drawing/2014/main" id="{B0998D07-EF45-4DAA-AB54-E0B55EE5B7DC}"/>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cs typeface="Times New Roman" panose="02020603050405020304" pitchFamily="18" charset="0"/>
              </a:rPr>
              <a:t>Existing System</a:t>
            </a:r>
          </a:p>
        </p:txBody>
      </p:sp>
      <p:sp>
        <p:nvSpPr>
          <p:cNvPr id="7171" name="Date Placeholder 1">
            <a:extLst>
              <a:ext uri="{FF2B5EF4-FFF2-40B4-BE49-F238E27FC236}">
                <a16:creationId xmlns:a16="http://schemas.microsoft.com/office/drawing/2014/main" id="{4C05DAF1-567D-45DB-9F0A-6AD0537FDF0E}"/>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314E9FDB-20DC-440C-B2EF-11684E17AB46}" type="datetime1">
              <a:rPr lang="en-US" altLang="en-US" sz="1400" smtClean="0"/>
              <a:pPr>
                <a:buFontTx/>
                <a:buNone/>
              </a:pPr>
              <a:t>1/22/2021</a:t>
            </a:fld>
            <a:endParaRPr lang="en-US" altLang="en-US" sz="1400"/>
          </a:p>
        </p:txBody>
      </p:sp>
      <p:sp>
        <p:nvSpPr>
          <p:cNvPr id="7172" name="Slide Number Placeholder 4">
            <a:extLst>
              <a:ext uri="{FF2B5EF4-FFF2-40B4-BE49-F238E27FC236}">
                <a16:creationId xmlns:a16="http://schemas.microsoft.com/office/drawing/2014/main" id="{12E160E8-0BF0-4024-B88F-FA3030D4EE99}"/>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B629604F-5EEB-4AF6-805F-0980ACB17090}" type="slidenum">
              <a:rPr lang="en-US" altLang="en-US" sz="1400"/>
              <a:pPr>
                <a:buFontTx/>
                <a:buNone/>
              </a:pPr>
              <a:t>5</a:t>
            </a:fld>
            <a:endParaRPr lang="en-US" altLang="en-US" sz="1400"/>
          </a:p>
        </p:txBody>
      </p:sp>
      <p:sp>
        <p:nvSpPr>
          <p:cNvPr id="2" name="TextBox 1">
            <a:extLst>
              <a:ext uri="{FF2B5EF4-FFF2-40B4-BE49-F238E27FC236}">
                <a16:creationId xmlns:a16="http://schemas.microsoft.com/office/drawing/2014/main" id="{8ACA27CE-0188-4E27-8013-F18A91079BAC}"/>
              </a:ext>
            </a:extLst>
          </p:cNvPr>
          <p:cNvSpPr txBox="1"/>
          <p:nvPr/>
        </p:nvSpPr>
        <p:spPr>
          <a:xfrm>
            <a:off x="876397" y="1176109"/>
            <a:ext cx="7391206" cy="5016758"/>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Sign Language Recognition </a:t>
            </a:r>
            <a:r>
              <a:rPr lang="en-IN" sz="2000" dirty="0"/>
              <a:t>–These systems convert signs into text and speech.</a:t>
            </a:r>
          </a:p>
          <a:p>
            <a:endParaRPr lang="en-IN" sz="2000" dirty="0"/>
          </a:p>
          <a:p>
            <a:endParaRPr lang="en-IN" sz="2000" dirty="0"/>
          </a:p>
          <a:p>
            <a:endParaRPr lang="en-IN" sz="2000" dirty="0"/>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endParaRPr lang="en-IN" sz="2000" dirty="0"/>
          </a:p>
          <a:p>
            <a:endParaRPr lang="en-IN" sz="2000" dirty="0"/>
          </a:p>
          <a:p>
            <a:pPr>
              <a:buFont typeface="Wingdings" pitchFamily="2" charset="2"/>
              <a:buChar char="Ø"/>
            </a:pPr>
            <a:r>
              <a:rPr lang="en-IN" sz="2000" dirty="0"/>
              <a:t> </a:t>
            </a:r>
            <a:r>
              <a:rPr lang="en-IN" sz="2000" b="1" dirty="0"/>
              <a:t>Glove Sensor </a:t>
            </a:r>
            <a:r>
              <a:rPr lang="en-IN" sz="2000" dirty="0"/>
              <a:t>-Various sensors are used along with gloves  to capture physical data like bending ,stretching ,movements.</a:t>
            </a:r>
          </a:p>
          <a:p>
            <a:pPr>
              <a:buFont typeface="Wingdings" pitchFamily="2" charset="2"/>
              <a:buChar char="Ø"/>
            </a:pPr>
            <a:r>
              <a:rPr lang="en-IN" sz="2000" dirty="0"/>
              <a:t> </a:t>
            </a:r>
            <a:r>
              <a:rPr lang="en-IN" sz="2000" b="1" dirty="0"/>
              <a:t>Gesture and Pattern Recognition </a:t>
            </a:r>
            <a:r>
              <a:rPr lang="en-IN" sz="2000" dirty="0"/>
              <a:t>-Glove along with flex sensors and IMU(Inertial Measurement Unit) recognize gestures along with patterns.</a:t>
            </a:r>
          </a:p>
          <a:p>
            <a:pPr>
              <a:buFont typeface="Wingdings" pitchFamily="2" charset="2"/>
              <a:buChar char="Ø"/>
            </a:pPr>
            <a:r>
              <a:rPr lang="en-IN" sz="2000" dirty="0"/>
              <a:t> </a:t>
            </a:r>
            <a:r>
              <a:rPr lang="en-IN" sz="2000" b="1" dirty="0"/>
              <a:t>Man-machine  interface(MMI) </a:t>
            </a:r>
            <a:r>
              <a:rPr lang="en-IN" sz="2000" dirty="0"/>
              <a:t>- Acts  as  main  bridge in this project by displaying text after processing sensor input.</a:t>
            </a:r>
          </a:p>
        </p:txBody>
      </p:sp>
      <p:pic>
        <p:nvPicPr>
          <p:cNvPr id="7" name="Picture 6" descr="GLOVE.jpg">
            <a:extLst>
              <a:ext uri="{FF2B5EF4-FFF2-40B4-BE49-F238E27FC236}">
                <a16:creationId xmlns:a16="http://schemas.microsoft.com/office/drawing/2014/main" id="{C6A4B943-5B03-4219-95A6-6D84100C371B}"/>
              </a:ext>
            </a:extLst>
          </p:cNvPr>
          <p:cNvPicPr>
            <a:picLocks noChangeAspect="1"/>
          </p:cNvPicPr>
          <p:nvPr/>
        </p:nvPicPr>
        <p:blipFill>
          <a:blip r:embed="rId2"/>
          <a:stretch>
            <a:fillRect/>
          </a:stretch>
        </p:blipFill>
        <p:spPr>
          <a:xfrm>
            <a:off x="2802112" y="2133634"/>
            <a:ext cx="3504850" cy="16889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a:extLst>
              <a:ext uri="{FF2B5EF4-FFF2-40B4-BE49-F238E27FC236}">
                <a16:creationId xmlns:a16="http://schemas.microsoft.com/office/drawing/2014/main" id="{D0EA9D21-52A5-48AE-B615-0CC5A16ADB61}"/>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Problem Statement &amp; Objectives</a:t>
            </a:r>
            <a:endParaRPr lang="en-IN" altLang="en-US" sz="3200" b="1"/>
          </a:p>
        </p:txBody>
      </p:sp>
      <p:sp>
        <p:nvSpPr>
          <p:cNvPr id="8195" name="Rectangle 2">
            <a:extLst>
              <a:ext uri="{FF2B5EF4-FFF2-40B4-BE49-F238E27FC236}">
                <a16:creationId xmlns:a16="http://schemas.microsoft.com/office/drawing/2014/main" id="{D1645FD1-C3F3-4E2F-9F5A-0D1D71830B97}"/>
              </a:ext>
            </a:extLst>
          </p:cNvPr>
          <p:cNvSpPr>
            <a:spLocks noChangeArrowheads="1"/>
          </p:cNvSpPr>
          <p:nvPr/>
        </p:nvSpPr>
        <p:spPr bwMode="auto">
          <a:xfrm>
            <a:off x="304800" y="838200"/>
            <a:ext cx="8534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dirty="0">
                <a:cs typeface="Times New Roman" panose="02020603050405020304" pitchFamily="18" charset="0"/>
              </a:rPr>
              <a:t>Problem Statement: </a:t>
            </a:r>
          </a:p>
        </p:txBody>
      </p:sp>
      <p:sp>
        <p:nvSpPr>
          <p:cNvPr id="8196" name="Date Placeholder 1">
            <a:extLst>
              <a:ext uri="{FF2B5EF4-FFF2-40B4-BE49-F238E27FC236}">
                <a16:creationId xmlns:a16="http://schemas.microsoft.com/office/drawing/2014/main" id="{9A8ED789-6D85-4234-A29A-27E880AE41EA}"/>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35102A34-7028-403A-90FB-2860D40289E3}" type="datetime1">
              <a:rPr lang="en-US" altLang="en-US" sz="1400" smtClean="0"/>
              <a:pPr>
                <a:buFontTx/>
                <a:buNone/>
              </a:pPr>
              <a:t>1/22/2021</a:t>
            </a:fld>
            <a:endParaRPr lang="en-US" altLang="en-US" sz="1400"/>
          </a:p>
        </p:txBody>
      </p:sp>
      <p:sp>
        <p:nvSpPr>
          <p:cNvPr id="8197" name="Slide Number Placeholder 4">
            <a:extLst>
              <a:ext uri="{FF2B5EF4-FFF2-40B4-BE49-F238E27FC236}">
                <a16:creationId xmlns:a16="http://schemas.microsoft.com/office/drawing/2014/main" id="{37FC603C-C21C-4621-9EEE-B63DE95B943C}"/>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2EFF3AD7-5CF3-45B6-B252-6699944A2FD6}" type="slidenum">
              <a:rPr lang="en-US" altLang="en-US" sz="1400"/>
              <a:pPr>
                <a:buFontTx/>
                <a:buNone/>
              </a:pPr>
              <a:t>6</a:t>
            </a:fld>
            <a:endParaRPr lang="en-US" altLang="en-US" sz="1400"/>
          </a:p>
        </p:txBody>
      </p:sp>
      <p:sp>
        <p:nvSpPr>
          <p:cNvPr id="8198" name="Rectangle 5">
            <a:extLst>
              <a:ext uri="{FF2B5EF4-FFF2-40B4-BE49-F238E27FC236}">
                <a16:creationId xmlns:a16="http://schemas.microsoft.com/office/drawing/2014/main" id="{4CFC4C5F-F7F9-45A4-A9A0-7CD64695A934}"/>
              </a:ext>
            </a:extLst>
          </p:cNvPr>
          <p:cNvSpPr>
            <a:spLocks noChangeArrowheads="1"/>
          </p:cNvSpPr>
          <p:nvPr/>
        </p:nvSpPr>
        <p:spPr bwMode="auto">
          <a:xfrm>
            <a:off x="304800" y="3198018"/>
            <a:ext cx="8534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dirty="0">
                <a:cs typeface="Times New Roman" panose="02020603050405020304" pitchFamily="18" charset="0"/>
              </a:rPr>
              <a:t>Objectives:</a:t>
            </a:r>
            <a:r>
              <a:rPr lang="en-US" altLang="en-US" dirty="0">
                <a:cs typeface="Times New Roman" panose="02020603050405020304" pitchFamily="18" charset="0"/>
              </a:rPr>
              <a:t> </a:t>
            </a:r>
          </a:p>
        </p:txBody>
      </p:sp>
      <p:sp>
        <p:nvSpPr>
          <p:cNvPr id="2" name="TextBox 1">
            <a:extLst>
              <a:ext uri="{FF2B5EF4-FFF2-40B4-BE49-F238E27FC236}">
                <a16:creationId xmlns:a16="http://schemas.microsoft.com/office/drawing/2014/main" id="{9936C77A-BC7B-4620-BFEA-756E8B81B0EB}"/>
              </a:ext>
            </a:extLst>
          </p:cNvPr>
          <p:cNvSpPr txBox="1"/>
          <p:nvPr/>
        </p:nvSpPr>
        <p:spPr>
          <a:xfrm>
            <a:off x="685902" y="1524050"/>
            <a:ext cx="7467404" cy="1015663"/>
          </a:xfrm>
          <a:prstGeom prst="rect">
            <a:avLst/>
          </a:prstGeom>
          <a:noFill/>
        </p:spPr>
        <p:txBody>
          <a:bodyPr wrap="square" rtlCol="0">
            <a:spAutoFit/>
          </a:bodyPr>
          <a:lstStyle/>
          <a:p>
            <a:r>
              <a:rPr lang="en-IN" sz="2000" dirty="0"/>
              <a:t>	In day to day life disabled persons will face many challenges like communication problem, degraded status etc, so we require a system  which addresses this issue.</a:t>
            </a:r>
          </a:p>
        </p:txBody>
      </p:sp>
      <p:sp>
        <p:nvSpPr>
          <p:cNvPr id="3" name="TextBox 2">
            <a:extLst>
              <a:ext uri="{FF2B5EF4-FFF2-40B4-BE49-F238E27FC236}">
                <a16:creationId xmlns:a16="http://schemas.microsoft.com/office/drawing/2014/main" id="{1D458510-D7A5-4CB5-B57D-47C1AE39E861}"/>
              </a:ext>
            </a:extLst>
          </p:cNvPr>
          <p:cNvSpPr txBox="1"/>
          <p:nvPr/>
        </p:nvSpPr>
        <p:spPr>
          <a:xfrm>
            <a:off x="685902" y="3801219"/>
            <a:ext cx="7467404" cy="1323439"/>
          </a:xfrm>
          <a:prstGeom prst="rect">
            <a:avLst/>
          </a:prstGeom>
          <a:noFill/>
        </p:spPr>
        <p:txBody>
          <a:bodyPr wrap="square" rtlCol="0">
            <a:spAutoFit/>
          </a:bodyPr>
          <a:lstStyle/>
          <a:p>
            <a:pPr>
              <a:buFont typeface="Arial" pitchFamily="34" charset="0"/>
              <a:buChar char="•"/>
            </a:pPr>
            <a:r>
              <a:rPr lang="en-IN" sz="2000" dirty="0"/>
              <a:t>To study existing commercially available products / technologies.</a:t>
            </a:r>
          </a:p>
          <a:p>
            <a:pPr>
              <a:buFont typeface="Arial" pitchFamily="34" charset="0"/>
              <a:buChar char="•"/>
            </a:pPr>
            <a:r>
              <a:rPr lang="en-IN" sz="2000" dirty="0"/>
              <a:t>To arrive at specific sensors and technical parameters  necessary to come up with a solution to this problem.</a:t>
            </a:r>
          </a:p>
          <a:p>
            <a:pPr>
              <a:buFont typeface="Arial" pitchFamily="34" charset="0"/>
              <a:buChar char="•"/>
            </a:pPr>
            <a:r>
              <a:rPr lang="en-IN" sz="2000" dirty="0"/>
              <a:t> To process data from all the sensors to get proper text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a:extLst>
              <a:ext uri="{FF2B5EF4-FFF2-40B4-BE49-F238E27FC236}">
                <a16:creationId xmlns:a16="http://schemas.microsoft.com/office/drawing/2014/main" id="{EB4E967C-AEA8-48D0-BA65-E54085916061}"/>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Proposed System</a:t>
            </a:r>
            <a:endParaRPr lang="en-IN" altLang="en-US" sz="3200" b="1"/>
          </a:p>
        </p:txBody>
      </p:sp>
      <p:sp>
        <p:nvSpPr>
          <p:cNvPr id="9219" name="Date Placeholder 1">
            <a:extLst>
              <a:ext uri="{FF2B5EF4-FFF2-40B4-BE49-F238E27FC236}">
                <a16:creationId xmlns:a16="http://schemas.microsoft.com/office/drawing/2014/main" id="{5A1F7F7B-5766-4B58-A246-41490B59DFA8}"/>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42D8739A-5E1B-4AE9-8732-FD49B30DDEA4}" type="datetime1">
              <a:rPr lang="en-US" altLang="en-US" sz="1400" smtClean="0"/>
              <a:pPr>
                <a:buFontTx/>
                <a:buNone/>
              </a:pPr>
              <a:t>1/22/2021</a:t>
            </a:fld>
            <a:endParaRPr lang="en-US" altLang="en-US" sz="1400"/>
          </a:p>
        </p:txBody>
      </p:sp>
      <p:sp>
        <p:nvSpPr>
          <p:cNvPr id="9220" name="Slide Number Placeholder 4">
            <a:extLst>
              <a:ext uri="{FF2B5EF4-FFF2-40B4-BE49-F238E27FC236}">
                <a16:creationId xmlns:a16="http://schemas.microsoft.com/office/drawing/2014/main" id="{1B1194AC-462F-4F02-8C56-2FA87A126C6C}"/>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81DDEBC8-6948-40BA-B7F7-393CF3F0A94F}" type="slidenum">
              <a:rPr lang="en-US" altLang="en-US" sz="1400"/>
              <a:pPr>
                <a:buFontTx/>
                <a:buNone/>
              </a:pPr>
              <a:t>7</a:t>
            </a:fld>
            <a:endParaRPr lang="en-US" altLang="en-US" sz="1400"/>
          </a:p>
        </p:txBody>
      </p:sp>
      <p:pic>
        <p:nvPicPr>
          <p:cNvPr id="1026" name="Picture 2" descr="Block diagram of the proposed S2L | Download Scientific Diagram">
            <a:extLst>
              <a:ext uri="{FF2B5EF4-FFF2-40B4-BE49-F238E27FC236}">
                <a16:creationId xmlns:a16="http://schemas.microsoft.com/office/drawing/2014/main" id="{09B13F6A-70E0-4712-83B0-7EF834D35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526" y="2260636"/>
            <a:ext cx="3933759" cy="25399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8488FD6-F621-4405-8A5B-82680BB55D57}"/>
              </a:ext>
            </a:extLst>
          </p:cNvPr>
          <p:cNvSpPr txBox="1"/>
          <p:nvPr/>
        </p:nvSpPr>
        <p:spPr>
          <a:xfrm>
            <a:off x="838298" y="4800564"/>
            <a:ext cx="7200806" cy="1323439"/>
          </a:xfrm>
          <a:prstGeom prst="rect">
            <a:avLst/>
          </a:prstGeom>
          <a:noFill/>
        </p:spPr>
        <p:txBody>
          <a:bodyPr wrap="square" rtlCol="0">
            <a:spAutoFit/>
          </a:bodyPr>
          <a:lstStyle/>
          <a:p>
            <a:pPr marL="342900" indent="-342900">
              <a:buFont typeface="Arial" panose="020B0604020202020204" pitchFamily="34" charset="0"/>
              <a:buChar char="•"/>
            </a:pPr>
            <a:r>
              <a:rPr lang="en-IN" sz="2000" dirty="0"/>
              <a:t>On  back of the hand lies  a Arduino UNO circuit , which acts as the  heart of the system that analyses all these incoming signals and transmits them to LCD  in order to display the resulting text.</a:t>
            </a:r>
          </a:p>
          <a:p>
            <a:pPr marL="342900" indent="-342900">
              <a:buFont typeface="Arial" panose="020B0604020202020204" pitchFamily="34" charset="0"/>
              <a:buChar char="•"/>
            </a:pPr>
            <a:endParaRPr lang="en-IN" sz="2000" dirty="0"/>
          </a:p>
        </p:txBody>
      </p:sp>
      <p:sp>
        <p:nvSpPr>
          <p:cNvPr id="2" name="TextBox 1">
            <a:extLst>
              <a:ext uri="{FF2B5EF4-FFF2-40B4-BE49-F238E27FC236}">
                <a16:creationId xmlns:a16="http://schemas.microsoft.com/office/drawing/2014/main" id="{88CBADC3-9B01-43E7-A430-877583B8871F}"/>
              </a:ext>
            </a:extLst>
          </p:cNvPr>
          <p:cNvSpPr txBox="1"/>
          <p:nvPr/>
        </p:nvSpPr>
        <p:spPr>
          <a:xfrm>
            <a:off x="838298" y="937197"/>
            <a:ext cx="7010216" cy="1323439"/>
          </a:xfrm>
          <a:prstGeom prst="rect">
            <a:avLst/>
          </a:prstGeom>
          <a:noFill/>
        </p:spPr>
        <p:txBody>
          <a:bodyPr wrap="square" rtlCol="0">
            <a:spAutoFit/>
          </a:bodyPr>
          <a:lstStyle/>
          <a:p>
            <a:pPr marL="342900" indent="-342900">
              <a:buFont typeface="Arial" panose="020B0604020202020204" pitchFamily="34" charset="0"/>
              <a:buChar char="•"/>
            </a:pPr>
            <a:r>
              <a:rPr lang="en-IN" sz="2000" dirty="0"/>
              <a:t>To overcome the problems faced by disabled people we developed a hand glove which consists of 3 flex sensors that detects the changes in resistance indicating when a finger is bent.</a:t>
            </a:r>
            <a:endParaRPr lang="en-GB"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065EF456-CA6B-4771-BB65-8DD6827D32DC}"/>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Block Diagram</a:t>
            </a:r>
            <a:endParaRPr lang="en-IN" altLang="en-US" sz="3200" b="1"/>
          </a:p>
        </p:txBody>
      </p:sp>
      <p:sp>
        <p:nvSpPr>
          <p:cNvPr id="10243" name="Date Placeholder 1">
            <a:extLst>
              <a:ext uri="{FF2B5EF4-FFF2-40B4-BE49-F238E27FC236}">
                <a16:creationId xmlns:a16="http://schemas.microsoft.com/office/drawing/2014/main" id="{05C8AB85-96F5-4761-B40A-4BB033C393FB}"/>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9286E9D9-886A-423C-806A-674E90DA7491}" type="datetime1">
              <a:rPr lang="en-US" altLang="en-US" sz="1400" smtClean="0"/>
              <a:pPr>
                <a:buFontTx/>
                <a:buNone/>
              </a:pPr>
              <a:t>1/22/2021</a:t>
            </a:fld>
            <a:endParaRPr lang="en-US" altLang="en-US" sz="1400"/>
          </a:p>
        </p:txBody>
      </p:sp>
      <p:sp>
        <p:nvSpPr>
          <p:cNvPr id="10244" name="Slide Number Placeholder 4">
            <a:extLst>
              <a:ext uri="{FF2B5EF4-FFF2-40B4-BE49-F238E27FC236}">
                <a16:creationId xmlns:a16="http://schemas.microsoft.com/office/drawing/2014/main" id="{B7E59A4F-C021-4081-A931-BCD70A40976A}"/>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970E1059-6860-44CA-AAA3-9C66A5A730D3}" type="slidenum">
              <a:rPr lang="en-US" altLang="en-US" sz="1400"/>
              <a:pPr>
                <a:buFontTx/>
                <a:buNone/>
              </a:pPr>
              <a:t>8</a:t>
            </a:fld>
            <a:endParaRPr lang="en-US" altLang="en-US" sz="1400"/>
          </a:p>
        </p:txBody>
      </p:sp>
      <p:grpSp>
        <p:nvGrpSpPr>
          <p:cNvPr id="26" name="Group 25">
            <a:extLst>
              <a:ext uri="{FF2B5EF4-FFF2-40B4-BE49-F238E27FC236}">
                <a16:creationId xmlns:a16="http://schemas.microsoft.com/office/drawing/2014/main" id="{17730699-4DD4-4883-AA97-AF713A09EF97}"/>
              </a:ext>
            </a:extLst>
          </p:cNvPr>
          <p:cNvGrpSpPr/>
          <p:nvPr/>
        </p:nvGrpSpPr>
        <p:grpSpPr>
          <a:xfrm>
            <a:off x="1617758" y="1372897"/>
            <a:ext cx="5873558" cy="4112206"/>
            <a:chOff x="914496" y="1828842"/>
            <a:chExt cx="5873558" cy="4112206"/>
          </a:xfrm>
        </p:grpSpPr>
        <p:sp>
          <p:nvSpPr>
            <p:cNvPr id="12" name="Rectangle 11">
              <a:extLst>
                <a:ext uri="{FF2B5EF4-FFF2-40B4-BE49-F238E27FC236}">
                  <a16:creationId xmlns:a16="http://schemas.microsoft.com/office/drawing/2014/main" id="{2B5520A2-EED4-4A99-B262-364868DC9ED5}"/>
                </a:ext>
              </a:extLst>
            </p:cNvPr>
            <p:cNvSpPr/>
            <p:nvPr/>
          </p:nvSpPr>
          <p:spPr bwMode="auto">
            <a:xfrm>
              <a:off x="914496" y="1828842"/>
              <a:ext cx="1676356" cy="914400"/>
            </a:xfrm>
            <a:prstGeom prst="rect">
              <a:avLst/>
            </a:prstGeom>
            <a:solidFill>
              <a:schemeClr val="accent2">
                <a:lumMod val="20000"/>
                <a:lumOff val="80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IN" sz="2400" b="0" i="0" u="none" strike="noStrike" cap="none" normalizeH="0" baseline="0" dirty="0">
                  <a:ln>
                    <a:noFill/>
                  </a:ln>
                  <a:solidFill>
                    <a:schemeClr val="tx1"/>
                  </a:solidFill>
                  <a:effectLst/>
                  <a:latin typeface="Times New Roman" panose="02020603050405020304" pitchFamily="18" charset="0"/>
                </a:rPr>
                <a:t>User Gesture</a:t>
              </a:r>
              <a:endParaRPr kumimoji="0" lang="en-GB" sz="2400" b="0" i="0" u="none" strike="noStrike" cap="none" normalizeH="0" baseline="0" dirty="0">
                <a:ln>
                  <a:noFill/>
                </a:ln>
                <a:solidFill>
                  <a:schemeClr val="tx1"/>
                </a:solidFill>
                <a:effectLst/>
                <a:latin typeface="Times New Roman" panose="02020603050405020304" pitchFamily="18" charset="0"/>
              </a:endParaRPr>
            </a:p>
          </p:txBody>
        </p:sp>
        <p:sp>
          <p:nvSpPr>
            <p:cNvPr id="14" name="Rectangle 13">
              <a:extLst>
                <a:ext uri="{FF2B5EF4-FFF2-40B4-BE49-F238E27FC236}">
                  <a16:creationId xmlns:a16="http://schemas.microsoft.com/office/drawing/2014/main" id="{07AE226D-441F-4ECC-BC15-4219944F4BBA}"/>
                </a:ext>
              </a:extLst>
            </p:cNvPr>
            <p:cNvSpPr/>
            <p:nvPr/>
          </p:nvSpPr>
          <p:spPr bwMode="auto">
            <a:xfrm>
              <a:off x="952500" y="3454484"/>
              <a:ext cx="1676356" cy="914400"/>
            </a:xfrm>
            <a:prstGeom prst="rect">
              <a:avLst/>
            </a:prstGeom>
            <a:solidFill>
              <a:schemeClr val="accent2">
                <a:lumMod val="20000"/>
                <a:lumOff val="80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IN" dirty="0">
                  <a:solidFill>
                    <a:schemeClr val="tx1"/>
                  </a:solidFill>
                  <a:latin typeface="Times New Roman" panose="02020603050405020304" pitchFamily="18" charset="0"/>
                </a:rPr>
                <a:t>Flex </a:t>
              </a: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IN" dirty="0">
                  <a:solidFill>
                    <a:schemeClr val="tx1"/>
                  </a:solidFill>
                  <a:latin typeface="Times New Roman" panose="02020603050405020304" pitchFamily="18" charset="0"/>
                </a:rPr>
                <a:t>Sensor</a:t>
              </a:r>
              <a:endParaRPr kumimoji="0" lang="en-GB" sz="2400" b="0" i="0" u="none" strike="noStrike" cap="none" normalizeH="0" baseline="0" dirty="0">
                <a:ln>
                  <a:noFill/>
                </a:ln>
                <a:solidFill>
                  <a:schemeClr val="tx1"/>
                </a:solidFill>
                <a:effectLst/>
                <a:latin typeface="Times New Roman" panose="02020603050405020304" pitchFamily="18" charset="0"/>
              </a:endParaRPr>
            </a:p>
          </p:txBody>
        </p:sp>
        <p:sp>
          <p:nvSpPr>
            <p:cNvPr id="15" name="Rectangle 14">
              <a:extLst>
                <a:ext uri="{FF2B5EF4-FFF2-40B4-BE49-F238E27FC236}">
                  <a16:creationId xmlns:a16="http://schemas.microsoft.com/office/drawing/2014/main" id="{ACC01D43-0464-426B-BDD4-B003E369E9BB}"/>
                </a:ext>
              </a:extLst>
            </p:cNvPr>
            <p:cNvSpPr/>
            <p:nvPr/>
          </p:nvSpPr>
          <p:spPr bwMode="auto">
            <a:xfrm>
              <a:off x="3295133" y="3429000"/>
              <a:ext cx="1676356" cy="914400"/>
            </a:xfrm>
            <a:prstGeom prst="rect">
              <a:avLst/>
            </a:prstGeom>
            <a:solidFill>
              <a:schemeClr val="accent2">
                <a:lumMod val="20000"/>
                <a:lumOff val="80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IN" sz="2400" b="0" i="0" u="none" strike="noStrike" cap="none" normalizeH="0" baseline="0" dirty="0">
                  <a:ln>
                    <a:noFill/>
                  </a:ln>
                  <a:solidFill>
                    <a:schemeClr val="tx1"/>
                  </a:solidFill>
                  <a:effectLst/>
                  <a:latin typeface="Times New Roman" panose="02020603050405020304" pitchFamily="18" charset="0"/>
                </a:rPr>
                <a:t>Arduino</a:t>
              </a: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IN" dirty="0">
                  <a:solidFill>
                    <a:schemeClr val="tx1"/>
                  </a:solidFill>
                  <a:latin typeface="Times New Roman" panose="02020603050405020304" pitchFamily="18" charset="0"/>
                </a:rPr>
                <a:t>UNO</a:t>
              </a:r>
              <a:endParaRPr kumimoji="0" lang="en-GB" sz="2400" b="0" i="0" u="none" strike="noStrike" cap="none" normalizeH="0" baseline="0" dirty="0">
                <a:ln>
                  <a:noFill/>
                </a:ln>
                <a:solidFill>
                  <a:schemeClr val="tx1"/>
                </a:solidFill>
                <a:effectLst/>
                <a:latin typeface="Times New Roman" panose="02020603050405020304" pitchFamily="18" charset="0"/>
              </a:endParaRPr>
            </a:p>
          </p:txBody>
        </p:sp>
        <p:sp>
          <p:nvSpPr>
            <p:cNvPr id="17" name="Rectangle 16">
              <a:extLst>
                <a:ext uri="{FF2B5EF4-FFF2-40B4-BE49-F238E27FC236}">
                  <a16:creationId xmlns:a16="http://schemas.microsoft.com/office/drawing/2014/main" id="{FFED5F74-B401-4F6A-AD12-7F1BF801C3B6}"/>
                </a:ext>
              </a:extLst>
            </p:cNvPr>
            <p:cNvSpPr/>
            <p:nvPr/>
          </p:nvSpPr>
          <p:spPr bwMode="auto">
            <a:xfrm>
              <a:off x="5699037" y="3536442"/>
              <a:ext cx="1089017" cy="699516"/>
            </a:xfrm>
            <a:prstGeom prst="rect">
              <a:avLst/>
            </a:prstGeom>
            <a:solidFill>
              <a:schemeClr val="accent2">
                <a:lumMod val="20000"/>
                <a:lumOff val="80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IN" sz="2400" b="0" i="0" u="none" strike="noStrike" cap="none" normalizeH="0" baseline="0" dirty="0">
                  <a:ln>
                    <a:noFill/>
                  </a:ln>
                  <a:solidFill>
                    <a:schemeClr val="tx1"/>
                  </a:solidFill>
                  <a:effectLst/>
                  <a:latin typeface="Times New Roman" panose="02020603050405020304" pitchFamily="18" charset="0"/>
                </a:rPr>
                <a:t>LCD</a:t>
              </a:r>
              <a:endParaRPr kumimoji="0" lang="en-GB" sz="2400" b="0" i="0" u="none" strike="noStrike" cap="none" normalizeH="0" baseline="0" dirty="0">
                <a:ln>
                  <a:noFill/>
                </a:ln>
                <a:solidFill>
                  <a:schemeClr val="tx1"/>
                </a:solidFill>
                <a:effectLst/>
                <a:latin typeface="Times New Roman" panose="02020603050405020304" pitchFamily="18" charset="0"/>
              </a:endParaRPr>
            </a:p>
          </p:txBody>
        </p:sp>
        <p:sp>
          <p:nvSpPr>
            <p:cNvPr id="18" name="Rectangle 17">
              <a:extLst>
                <a:ext uri="{FF2B5EF4-FFF2-40B4-BE49-F238E27FC236}">
                  <a16:creationId xmlns:a16="http://schemas.microsoft.com/office/drawing/2014/main" id="{B727BC71-F941-4778-BDD3-76954AEAFAA4}"/>
                </a:ext>
              </a:extLst>
            </p:cNvPr>
            <p:cNvSpPr/>
            <p:nvPr/>
          </p:nvSpPr>
          <p:spPr bwMode="auto">
            <a:xfrm>
              <a:off x="3485628" y="5029158"/>
              <a:ext cx="1295366" cy="911890"/>
            </a:xfrm>
            <a:prstGeom prst="rect">
              <a:avLst/>
            </a:prstGeom>
            <a:solidFill>
              <a:schemeClr val="accent2">
                <a:lumMod val="20000"/>
                <a:lumOff val="80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IN" sz="2400" b="0" i="0" u="none" strike="noStrike" cap="none" normalizeH="0" baseline="0" dirty="0">
                  <a:ln>
                    <a:noFill/>
                  </a:ln>
                  <a:solidFill>
                    <a:schemeClr val="tx1"/>
                  </a:solidFill>
                  <a:effectLst/>
                  <a:latin typeface="Times New Roman" panose="02020603050405020304" pitchFamily="18" charset="0"/>
                </a:rPr>
                <a:t>Power Supply</a:t>
              </a:r>
              <a:endParaRPr kumimoji="0" lang="en-GB" sz="2400" b="0" i="0" u="none" strike="noStrike" cap="none" normalizeH="0" baseline="0" dirty="0">
                <a:ln>
                  <a:noFill/>
                </a:ln>
                <a:solidFill>
                  <a:schemeClr val="tx1"/>
                </a:solidFill>
                <a:effectLst/>
                <a:latin typeface="Times New Roman" panose="02020603050405020304" pitchFamily="18" charset="0"/>
              </a:endParaRPr>
            </a:p>
          </p:txBody>
        </p:sp>
        <p:sp>
          <p:nvSpPr>
            <p:cNvPr id="20" name="Arrow: Down 19">
              <a:extLst>
                <a:ext uri="{FF2B5EF4-FFF2-40B4-BE49-F238E27FC236}">
                  <a16:creationId xmlns:a16="http://schemas.microsoft.com/office/drawing/2014/main" id="{BCAF2BA5-2160-47A5-9A7D-E17B28FD62DB}"/>
                </a:ext>
              </a:extLst>
            </p:cNvPr>
            <p:cNvSpPr/>
            <p:nvPr/>
          </p:nvSpPr>
          <p:spPr bwMode="auto">
            <a:xfrm>
              <a:off x="1524018" y="2743242"/>
              <a:ext cx="533316" cy="710331"/>
            </a:xfrm>
            <a:prstGeom prst="downArrow">
              <a:avLst/>
            </a:prstGeom>
            <a:solidFill>
              <a:schemeClr val="accent2">
                <a:lumMod val="60000"/>
                <a:lumOff val="40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GB" sz="2400" b="0" i="0" u="none" strike="noStrike" cap="none" normalizeH="0" baseline="0">
                <a:ln>
                  <a:noFill/>
                </a:ln>
                <a:solidFill>
                  <a:schemeClr val="tx1"/>
                </a:solidFill>
                <a:effectLst/>
                <a:latin typeface="Times New Roman" panose="02020603050405020304" pitchFamily="18" charset="0"/>
              </a:endParaRPr>
            </a:p>
          </p:txBody>
        </p:sp>
        <p:sp>
          <p:nvSpPr>
            <p:cNvPr id="21" name="Arrow: Right 20">
              <a:extLst>
                <a:ext uri="{FF2B5EF4-FFF2-40B4-BE49-F238E27FC236}">
                  <a16:creationId xmlns:a16="http://schemas.microsoft.com/office/drawing/2014/main" id="{E702C828-225F-46F8-B452-A2B2003A7347}"/>
                </a:ext>
              </a:extLst>
            </p:cNvPr>
            <p:cNvSpPr/>
            <p:nvPr/>
          </p:nvSpPr>
          <p:spPr bwMode="auto">
            <a:xfrm>
              <a:off x="2628856" y="3669368"/>
              <a:ext cx="666277" cy="484632"/>
            </a:xfrm>
            <a:prstGeom prst="rightArrow">
              <a:avLst/>
            </a:prstGeom>
            <a:solidFill>
              <a:schemeClr val="accent2">
                <a:lumMod val="60000"/>
                <a:lumOff val="40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GB" sz="2400" b="0" i="0" u="none" strike="noStrike" cap="none" normalizeH="0" baseline="0">
                <a:ln>
                  <a:noFill/>
                </a:ln>
                <a:solidFill>
                  <a:schemeClr val="tx1"/>
                </a:solidFill>
                <a:effectLst/>
                <a:latin typeface="Times New Roman" panose="02020603050405020304" pitchFamily="18" charset="0"/>
              </a:endParaRPr>
            </a:p>
          </p:txBody>
        </p:sp>
        <p:sp>
          <p:nvSpPr>
            <p:cNvPr id="22" name="Arrow: Right 21">
              <a:extLst>
                <a:ext uri="{FF2B5EF4-FFF2-40B4-BE49-F238E27FC236}">
                  <a16:creationId xmlns:a16="http://schemas.microsoft.com/office/drawing/2014/main" id="{85AADD36-B428-406C-85A5-85D0FB9481BB}"/>
                </a:ext>
              </a:extLst>
            </p:cNvPr>
            <p:cNvSpPr/>
            <p:nvPr/>
          </p:nvSpPr>
          <p:spPr bwMode="auto">
            <a:xfrm>
              <a:off x="4971489" y="3643884"/>
              <a:ext cx="705479" cy="484632"/>
            </a:xfrm>
            <a:prstGeom prst="rightArrow">
              <a:avLst/>
            </a:prstGeom>
            <a:solidFill>
              <a:schemeClr val="accent2">
                <a:lumMod val="60000"/>
                <a:lumOff val="40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GB" sz="2400" b="0" i="0" u="none" strike="noStrike" cap="none" normalizeH="0" baseline="0">
                <a:ln>
                  <a:noFill/>
                </a:ln>
                <a:solidFill>
                  <a:schemeClr val="tx1"/>
                </a:solidFill>
                <a:effectLst/>
                <a:latin typeface="Times New Roman" panose="02020603050405020304" pitchFamily="18" charset="0"/>
              </a:endParaRPr>
            </a:p>
          </p:txBody>
        </p:sp>
        <p:sp>
          <p:nvSpPr>
            <p:cNvPr id="23" name="Arrow: Up 22">
              <a:extLst>
                <a:ext uri="{FF2B5EF4-FFF2-40B4-BE49-F238E27FC236}">
                  <a16:creationId xmlns:a16="http://schemas.microsoft.com/office/drawing/2014/main" id="{978AB6E5-1F00-43CB-991D-2D29296AF292}"/>
                </a:ext>
              </a:extLst>
            </p:cNvPr>
            <p:cNvSpPr/>
            <p:nvPr/>
          </p:nvSpPr>
          <p:spPr bwMode="auto">
            <a:xfrm>
              <a:off x="3890995" y="4343400"/>
              <a:ext cx="484632" cy="683248"/>
            </a:xfrm>
            <a:prstGeom prst="upArrow">
              <a:avLst/>
            </a:prstGeom>
            <a:solidFill>
              <a:schemeClr val="accent2">
                <a:lumMod val="60000"/>
                <a:lumOff val="40000"/>
              </a:schemeClr>
            </a:solidFill>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GB" sz="2400" b="0" i="0" u="none" strike="noStrike" cap="none" normalizeH="0" baseline="0">
                <a:ln>
                  <a:noFill/>
                </a:ln>
                <a:solidFill>
                  <a:schemeClr val="tx1"/>
                </a:solidFill>
                <a:effectLst/>
                <a:latin typeface="Times New Roman" panose="02020603050405020304" pitchFamily="18"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a:extLst>
              <a:ext uri="{FF2B5EF4-FFF2-40B4-BE49-F238E27FC236}">
                <a16:creationId xmlns:a16="http://schemas.microsoft.com/office/drawing/2014/main" id="{575D705F-AEB5-4970-8E9E-D61D440C5BDE}"/>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Hardware &amp; Software Specification</a:t>
            </a:r>
          </a:p>
        </p:txBody>
      </p:sp>
      <p:sp>
        <p:nvSpPr>
          <p:cNvPr id="11267" name="Date Placeholder 1">
            <a:extLst>
              <a:ext uri="{FF2B5EF4-FFF2-40B4-BE49-F238E27FC236}">
                <a16:creationId xmlns:a16="http://schemas.microsoft.com/office/drawing/2014/main" id="{828AD601-8E43-45C8-A3A4-F8986274959E}"/>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FCD42BA0-AD56-4051-A76B-64F2BD19D1B8}" type="datetime1">
              <a:rPr lang="en-US" altLang="en-US" sz="1400" smtClean="0"/>
              <a:pPr>
                <a:buFontTx/>
                <a:buNone/>
              </a:pPr>
              <a:t>1/23/2021</a:t>
            </a:fld>
            <a:endParaRPr lang="en-US" altLang="en-US" sz="1400"/>
          </a:p>
        </p:txBody>
      </p:sp>
      <p:sp>
        <p:nvSpPr>
          <p:cNvPr id="11268" name="Slide Number Placeholder 4">
            <a:extLst>
              <a:ext uri="{FF2B5EF4-FFF2-40B4-BE49-F238E27FC236}">
                <a16:creationId xmlns:a16="http://schemas.microsoft.com/office/drawing/2014/main" id="{FA1E24A0-C977-4C4C-BF91-26F26AA4D912}"/>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E0048A44-960A-4CB4-9D76-6D5C50C450E6}" type="slidenum">
              <a:rPr lang="en-US" altLang="en-US" sz="1400"/>
              <a:pPr>
                <a:buFontTx/>
                <a:buNone/>
              </a:pPr>
              <a:t>9</a:t>
            </a:fld>
            <a:endParaRPr lang="en-US" altLang="en-US" sz="1400"/>
          </a:p>
        </p:txBody>
      </p:sp>
      <p:sp>
        <p:nvSpPr>
          <p:cNvPr id="3" name="TextBox 2">
            <a:extLst>
              <a:ext uri="{FF2B5EF4-FFF2-40B4-BE49-F238E27FC236}">
                <a16:creationId xmlns:a16="http://schemas.microsoft.com/office/drawing/2014/main" id="{A5ABDBBD-810A-4D27-9A14-B9B4DED689FF}"/>
              </a:ext>
            </a:extLst>
          </p:cNvPr>
          <p:cNvSpPr txBox="1"/>
          <p:nvPr/>
        </p:nvSpPr>
        <p:spPr>
          <a:xfrm>
            <a:off x="914496" y="1014710"/>
            <a:ext cx="7315008" cy="5447645"/>
          </a:xfrm>
          <a:prstGeom prst="rect">
            <a:avLst/>
          </a:prstGeom>
          <a:noFill/>
        </p:spPr>
        <p:txBody>
          <a:bodyPr wrap="square" rtlCol="0">
            <a:spAutoFit/>
          </a:bodyPr>
          <a:lstStyle/>
          <a:p>
            <a:r>
              <a:rPr lang="en-IN" b="1" dirty="0"/>
              <a:t>Hardware Specification</a:t>
            </a:r>
          </a:p>
          <a:p>
            <a:r>
              <a:rPr lang="en-IN" sz="1600" b="1" dirty="0"/>
              <a:t>1)</a:t>
            </a:r>
            <a:r>
              <a:rPr lang="en-IN" sz="2000" b="1" dirty="0"/>
              <a:t>Arduino UNO</a:t>
            </a:r>
          </a:p>
          <a:p>
            <a:pPr marL="285750" indent="-285750">
              <a:buFont typeface="Arial" panose="020B0604020202020204" pitchFamily="34" charset="0"/>
              <a:buChar char="•"/>
            </a:pPr>
            <a:r>
              <a:rPr lang="en-GB" sz="2000" dirty="0"/>
              <a:t>The Arduino Uno is an open-source microcontroller board based on the Microchip ATmega328P microcontroller and developed by Arduino.cc. The board is equipped with sets of digital and </a:t>
            </a:r>
            <a:r>
              <a:rPr lang="en-GB" sz="2000" dirty="0" err="1"/>
              <a:t>analog</a:t>
            </a:r>
            <a:r>
              <a:rPr lang="en-GB" sz="2000" dirty="0"/>
              <a:t> input/output pins that may be interfaced to various expansion boards and other circuits.</a:t>
            </a:r>
          </a:p>
          <a:p>
            <a:pPr marL="285750" indent="-285750">
              <a:buFont typeface="Arial" panose="020B0604020202020204" pitchFamily="34" charset="0"/>
              <a:buChar char="•"/>
            </a:pPr>
            <a:r>
              <a:rPr lang="en-IN" sz="2000" dirty="0"/>
              <a:t>Operating Voltage – 5V</a:t>
            </a:r>
          </a:p>
          <a:p>
            <a:pPr marL="285750" indent="-285750">
              <a:buFont typeface="Arial" panose="020B0604020202020204" pitchFamily="34" charset="0"/>
              <a:buChar char="•"/>
            </a:pPr>
            <a:r>
              <a:rPr lang="en-IN" sz="2000" dirty="0"/>
              <a:t>Digital input pins -14</a:t>
            </a:r>
          </a:p>
          <a:p>
            <a:pPr marL="285750" indent="-285750">
              <a:buFont typeface="Arial" panose="020B0604020202020204" pitchFamily="34" charset="0"/>
              <a:buChar char="•"/>
            </a:pPr>
            <a:r>
              <a:rPr lang="en-IN" sz="2000" dirty="0"/>
              <a:t>Analog input pins – 6</a:t>
            </a:r>
          </a:p>
          <a:p>
            <a:r>
              <a:rPr lang="en-IN" sz="2000" dirty="0"/>
              <a:t>2) </a:t>
            </a:r>
            <a:r>
              <a:rPr lang="en-IN" sz="2000" b="1" dirty="0"/>
              <a:t>Flex Sensor</a:t>
            </a:r>
          </a:p>
          <a:p>
            <a:pPr marL="342900" indent="-342900">
              <a:buFont typeface="Arial" panose="020B0604020202020204" pitchFamily="34" charset="0"/>
              <a:buChar char="•"/>
            </a:pPr>
            <a:r>
              <a:rPr lang="en-GB" sz="2000" dirty="0"/>
              <a:t>A flex sensor or bend sensor is a sensor that measures the amount of deflection or bending. Usually, the sensor is stuck to the surface, and resistance of sensor element is varied by bending the surface.</a:t>
            </a:r>
          </a:p>
          <a:p>
            <a:r>
              <a:rPr lang="en-GB" sz="2000" dirty="0"/>
              <a:t>3) LCD(16*2 )</a:t>
            </a:r>
          </a:p>
          <a:p>
            <a:r>
              <a:rPr lang="en-GB" sz="2000" dirty="0"/>
              <a:t>4) 10 k</a:t>
            </a:r>
            <a:r>
              <a:rPr lang="en-GB" dirty="0"/>
              <a:t>Ω</a:t>
            </a:r>
            <a:r>
              <a:rPr lang="en-GB" sz="2000" dirty="0"/>
              <a:t> fixed and 10 k</a:t>
            </a:r>
            <a:r>
              <a:rPr lang="en-GB" dirty="0"/>
              <a:t>Ω</a:t>
            </a:r>
            <a:r>
              <a:rPr lang="en-GB" sz="2000" dirty="0"/>
              <a:t> variable resisters</a:t>
            </a:r>
            <a:endParaRPr lang="en-IN" sz="2000" dirty="0"/>
          </a:p>
        </p:txBody>
      </p:sp>
    </p:spTree>
  </p:cSld>
  <p:clrMapOvr>
    <a:masterClrMapping/>
  </p:clrMapOvr>
</p:sld>
</file>

<file path=ppt/theme/theme1.xml><?xml version="1.0" encoding="utf-8"?>
<a:theme xmlns:a="http://schemas.openxmlformats.org/drawingml/2006/main" name="2_Default Design">
  <a:themeElements>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14368</TotalTime>
  <Pages>0</Pages>
  <Words>1653</Words>
  <Characters>0</Characters>
  <Application>Microsoft Office PowerPoint</Application>
  <DocSecurity>0</DocSecurity>
  <PresentationFormat>On-screen Show (4:3)</PresentationFormat>
  <Lines>0</Lines>
  <Paragraphs>225</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Times New Roman</vt:lpstr>
      <vt:lpstr>Wingdings</vt:lpstr>
      <vt:lpstr>2_Default Design</vt:lpstr>
      <vt:lpstr>“Smart Gloves For Deaf and Dumb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asic implementation of Viterbi Decoder for Wireless applications</dc:title>
  <dc:subject>VLSI System Design - Pre Project Presentation Slides</dc:subject>
  <dc:creator>Phani.S</dc:creator>
  <cp:lastModifiedBy>NIRANJAN SALIMATH</cp:lastModifiedBy>
  <cp:revision>1458</cp:revision>
  <dcterms:created xsi:type="dcterms:W3CDTF">2006-03-21T10:54:45Z</dcterms:created>
  <dcterms:modified xsi:type="dcterms:W3CDTF">2021-01-23T05:56:12Z</dcterms:modified>
  <cp:category>VLSI - FT07</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1033-9.1.0.4058</vt:lpwstr>
  </property>
</Properties>
</file>