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0"/>
  </p:notesMasterIdLst>
  <p:handoutMasterIdLst>
    <p:handoutMasterId r:id="rId11"/>
  </p:handoutMasterIdLst>
  <p:sldIdLst>
    <p:sldId id="312" r:id="rId5"/>
    <p:sldId id="281" r:id="rId6"/>
    <p:sldId id="318" r:id="rId7"/>
    <p:sldId id="307" r:id="rId8"/>
    <p:sldId id="282" r:id="rId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BF6"/>
    <a:srgbClr val="202C8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89063" autoAdjust="0"/>
  </p:normalViewPr>
  <p:slideViewPr>
    <p:cSldViewPr snapToGrid="0" snapToObjects="1">
      <p:cViewPr varScale="1">
        <p:scale>
          <a:sx n="67" d="100"/>
          <a:sy n="67" d="100"/>
        </p:scale>
        <p:origin x="1435" y="53"/>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509284" y="74428"/>
            <a:ext cx="7010400" cy="3763925"/>
          </a:xfrm>
        </p:spPr>
        <p:txBody>
          <a:bodyPr anchor="ctr"/>
          <a:lstStyle/>
          <a:p>
            <a:r>
              <a:rPr lang="en-US" dirty="0"/>
              <a:t>MAHINDRA THAR-USER JOURNEY MAP</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779720" y="691116"/>
            <a:ext cx="6184605" cy="1158949"/>
          </a:xfrm>
        </p:spPr>
        <p:txBody>
          <a:bodyPr/>
          <a:lstStyle/>
          <a:p>
            <a:br>
              <a:rPr lang="en-US" dirty="0"/>
            </a:br>
            <a:r>
              <a:rPr lang="en-US" dirty="0"/>
              <a:t>HISTORY</a:t>
            </a:r>
            <a:br>
              <a:rPr lang="en-US" sz="2000" dirty="0"/>
            </a:br>
            <a:r>
              <a:rPr lang="en-US" sz="2000" dirty="0"/>
              <a:t>It was introduced by </a:t>
            </a:r>
            <a:r>
              <a:rPr lang="en-US" sz="2000" dirty="0" err="1"/>
              <a:t>mahindra</a:t>
            </a:r>
            <a:r>
              <a:rPr lang="en-US" sz="2000" dirty="0"/>
              <a:t> group on October 4,2010.</a:t>
            </a:r>
            <a:endParaRPr lang="en-US"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779720" y="1977656"/>
            <a:ext cx="5394234" cy="4880344"/>
          </a:xfrm>
        </p:spPr>
        <p:txBody>
          <a:bodyPr/>
          <a:lstStyle/>
          <a:p>
            <a:r>
              <a:rPr lang="en-US" dirty="0"/>
              <a:t>FEATURES:</a:t>
            </a:r>
          </a:p>
          <a:p>
            <a:r>
              <a:rPr lang="en-US" dirty="0"/>
              <a:t>1.Produces excellent traction and stability in terrains.</a:t>
            </a:r>
          </a:p>
          <a:p>
            <a:r>
              <a:rPr lang="en-US" dirty="0"/>
              <a:t>2.Classic jeep like boxy design with a modern touch.</a:t>
            </a:r>
          </a:p>
          <a:p>
            <a:r>
              <a:rPr lang="en-US" dirty="0"/>
              <a:t>3.Low range gearbox for challenging terrains.</a:t>
            </a:r>
          </a:p>
          <a:p>
            <a:r>
              <a:rPr lang="en-US" dirty="0"/>
              <a:t>3.7-inch touch screen with apple car play and android auto</a:t>
            </a:r>
          </a:p>
          <a:p>
            <a:r>
              <a:rPr lang="en-US" dirty="0"/>
              <a:t>4.Multi information display.</a:t>
            </a:r>
          </a:p>
          <a:p>
            <a:r>
              <a:rPr lang="en-US" dirty="0"/>
              <a:t>5.Dual air bags for driver and front passenger.</a:t>
            </a:r>
          </a:p>
        </p:txBody>
      </p:sp>
      <p:pic>
        <p:nvPicPr>
          <p:cNvPr id="16" name="Picture Placeholder 15">
            <a:extLst>
              <a:ext uri="{FF2B5EF4-FFF2-40B4-BE49-F238E27FC236}">
                <a16:creationId xmlns:a16="http://schemas.microsoft.com/office/drawing/2014/main" id="{6B0F715E-1AAC-AD23-CD03-030FC5D603B5}"/>
              </a:ext>
            </a:extLst>
          </p:cNvPr>
          <p:cNvPicPr>
            <a:picLocks noGrp="1" noChangeAspect="1"/>
          </p:cNvPicPr>
          <p:nvPr>
            <p:ph type="pic" sz="quarter" idx="11"/>
          </p:nvPr>
        </p:nvPicPr>
        <p:blipFill>
          <a:blip r:embed="rId3"/>
          <a:srcRect l="31049" r="31049"/>
          <a:stretch>
            <a:fillRect/>
          </a:stretch>
        </p:blipFill>
        <p:spPr>
          <a:xfrm>
            <a:off x="6096001" y="410780"/>
            <a:ext cx="5682078" cy="64472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5292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1" y="1185897"/>
            <a:ext cx="5764192" cy="5284351"/>
          </a:xfrm>
        </p:spPr>
        <p:txBody>
          <a:bodyPr/>
          <a:lstStyle/>
          <a:p>
            <a:r>
              <a:rPr lang="en-US" dirty="0"/>
              <a:t>1.High ground </a:t>
            </a:r>
            <a:r>
              <a:rPr lang="en-US" dirty="0" err="1"/>
              <a:t>clearance,water</a:t>
            </a:r>
            <a:r>
              <a:rPr lang="en-US" dirty="0"/>
              <a:t> </a:t>
            </a:r>
            <a:r>
              <a:rPr lang="en-US" dirty="0" err="1"/>
              <a:t>wanding</a:t>
            </a:r>
            <a:r>
              <a:rPr lang="en-US" dirty="0"/>
              <a:t> ability </a:t>
            </a:r>
            <a:r>
              <a:rPr lang="en-US" dirty="0" err="1"/>
              <a:t>upto</a:t>
            </a:r>
            <a:r>
              <a:rPr lang="en-US" dirty="0"/>
              <a:t> 650mm.</a:t>
            </a:r>
          </a:p>
          <a:p>
            <a:r>
              <a:rPr lang="en-US" dirty="0"/>
              <a:t>2.Powerful engine and manual and automatic gear transmission.</a:t>
            </a:r>
          </a:p>
          <a:p>
            <a:r>
              <a:rPr lang="en-US" dirty="0"/>
              <a:t>3.Modern infotainment </a:t>
            </a:r>
            <a:r>
              <a:rPr lang="en-US" dirty="0" err="1"/>
              <a:t>system,water</a:t>
            </a:r>
            <a:r>
              <a:rPr lang="en-US" dirty="0"/>
              <a:t> resistant interiors.</a:t>
            </a:r>
          </a:p>
          <a:p>
            <a:r>
              <a:rPr lang="en-US" dirty="0"/>
              <a:t>4.ABS with EBD,ESP with roll over </a:t>
            </a:r>
            <a:r>
              <a:rPr lang="en-US" dirty="0" err="1"/>
              <a:t>mitigationand,hill</a:t>
            </a:r>
            <a:r>
              <a:rPr lang="en-US" dirty="0"/>
              <a:t> </a:t>
            </a:r>
            <a:r>
              <a:rPr lang="en-US" dirty="0" err="1"/>
              <a:t>desent</a:t>
            </a:r>
            <a:r>
              <a:rPr lang="en-US" dirty="0"/>
              <a:t> control and roll cage.</a:t>
            </a:r>
          </a:p>
          <a:p>
            <a:r>
              <a:rPr lang="en-US" dirty="0"/>
              <a:t>5.Suspension and ride </a:t>
            </a:r>
            <a:r>
              <a:rPr lang="en-US" dirty="0" err="1"/>
              <a:t>quality,automatic</a:t>
            </a:r>
            <a:r>
              <a:rPr lang="en-US" dirty="0"/>
              <a:t> climate control.</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3</a:t>
            </a:fld>
            <a:endParaRPr lang="en-US" dirty="0"/>
          </a:p>
        </p:txBody>
      </p:sp>
      <p:sp>
        <p:nvSpPr>
          <p:cNvPr id="9" name="Title 8">
            <a:extLst>
              <a:ext uri="{FF2B5EF4-FFF2-40B4-BE49-F238E27FC236}">
                <a16:creationId xmlns:a16="http://schemas.microsoft.com/office/drawing/2014/main" id="{9B8AB910-AF4A-66B0-A3B4-66381C3EBCDB}"/>
              </a:ext>
            </a:extLst>
          </p:cNvPr>
          <p:cNvSpPr>
            <a:spLocks noGrp="1"/>
          </p:cNvSpPr>
          <p:nvPr>
            <p:ph type="title"/>
          </p:nvPr>
        </p:nvSpPr>
        <p:spPr>
          <a:xfrm>
            <a:off x="0" y="104173"/>
            <a:ext cx="5257344" cy="700219"/>
          </a:xfrm>
        </p:spPr>
        <p:txBody>
          <a:bodyPr/>
          <a:lstStyle/>
          <a:p>
            <a:r>
              <a:rPr lang="en-US" dirty="0">
                <a:solidFill>
                  <a:srgbClr val="C00000"/>
                </a:solidFill>
                <a:highlight>
                  <a:srgbClr val="FFFF00"/>
                </a:highlight>
              </a:rPr>
              <a:t>Benefits of thar</a:t>
            </a:r>
            <a:endParaRPr lang="en-IN" dirty="0">
              <a:solidFill>
                <a:srgbClr val="C00000"/>
              </a:solidFill>
              <a:highlight>
                <a:srgbClr val="FFFF00"/>
              </a:highlight>
            </a:endParaRPr>
          </a:p>
        </p:txBody>
      </p:sp>
      <p:pic>
        <p:nvPicPr>
          <p:cNvPr id="15" name="Picture Placeholder 14">
            <a:extLst>
              <a:ext uri="{FF2B5EF4-FFF2-40B4-BE49-F238E27FC236}">
                <a16:creationId xmlns:a16="http://schemas.microsoft.com/office/drawing/2014/main" id="{2D9B0B60-3953-BE9E-BD5A-55294852820B}"/>
              </a:ext>
            </a:extLst>
          </p:cNvPr>
          <p:cNvPicPr>
            <a:picLocks noGrp="1" noChangeAspect="1"/>
          </p:cNvPicPr>
          <p:nvPr>
            <p:ph type="pic" sz="quarter" idx="14"/>
          </p:nvPr>
        </p:nvPicPr>
        <p:blipFill>
          <a:blip r:embed="rId3"/>
          <a:srcRect l="24134" r="24134"/>
          <a:stretch>
            <a:fillRect/>
          </a:stretch>
        </p:blipFill>
        <p:spPr>
          <a:xfrm>
            <a:off x="5764193" y="0"/>
            <a:ext cx="6427806" cy="6858000"/>
          </a:xfrm>
        </p:spPr>
      </p:pic>
    </p:spTree>
    <p:extLst>
      <p:ext uri="{BB962C8B-B14F-4D97-AF65-F5344CB8AC3E}">
        <p14:creationId xmlns:p14="http://schemas.microsoft.com/office/powerpoint/2010/main" val="4072101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3583DFD-0080-11E4-CB33-EEAC93938A98}"/>
              </a:ext>
            </a:extLst>
          </p:cNvPr>
          <p:cNvSpPr>
            <a:spLocks noGrp="1"/>
          </p:cNvSpPr>
          <p:nvPr>
            <p:ph type="title"/>
          </p:nvPr>
        </p:nvSpPr>
        <p:spPr>
          <a:xfrm>
            <a:off x="451295" y="1"/>
            <a:ext cx="5723586" cy="6297930"/>
          </a:xfrm>
        </p:spPr>
        <p:txBody>
          <a:bodyPr/>
          <a:lstStyle/>
          <a:p>
            <a:r>
              <a:rPr lang="en-US" dirty="0"/>
              <a:t>Disadvantages of thar:</a:t>
            </a:r>
            <a:br>
              <a:rPr lang="en-US" dirty="0"/>
            </a:br>
            <a:r>
              <a:rPr lang="en-US" sz="2000" b="0" i="1" u="sng" dirty="0"/>
              <a:t>1.very limited cargo space ,less practical for families.</a:t>
            </a:r>
            <a:br>
              <a:rPr lang="en-US" sz="2000" b="0" i="1" u="sng" dirty="0"/>
            </a:br>
            <a:r>
              <a:rPr lang="en-US" sz="2000" b="0" i="1" u="sng" dirty="0"/>
              <a:t>2.fuel efficiency especially in the petrol variant.</a:t>
            </a:r>
            <a:br>
              <a:rPr lang="en-US" sz="2000" b="0" i="1" u="sng" dirty="0"/>
            </a:br>
            <a:r>
              <a:rPr lang="en-US" sz="2000" b="0" i="1" u="sng" dirty="0"/>
              <a:t>3.lack of advanced features like </a:t>
            </a:r>
            <a:r>
              <a:rPr lang="en-US" sz="2000" b="0" i="1" u="sng" dirty="0" err="1"/>
              <a:t>adas</a:t>
            </a:r>
            <a:r>
              <a:rPr lang="en-US" sz="2000" b="0" i="1" u="sng" dirty="0"/>
              <a:t>.</a:t>
            </a:r>
            <a:br>
              <a:rPr lang="en-US" sz="2000" b="0" i="1" u="sng" dirty="0"/>
            </a:br>
            <a:r>
              <a:rPr lang="en-US" sz="2000" b="0" i="1" u="sng" dirty="0"/>
              <a:t>4.stiff suspension designed for off road.</a:t>
            </a:r>
            <a:br>
              <a:rPr lang="en-US" sz="2000" b="0" i="1" u="sng" dirty="0"/>
            </a:br>
            <a:r>
              <a:rPr lang="en-US" sz="2000" b="0" i="1" u="sng" dirty="0"/>
              <a:t>5.the cabin get noised at higher speeds due to wind.</a:t>
            </a:r>
            <a:br>
              <a:rPr lang="en-US" sz="2000" b="0" i="1" u="sng" dirty="0"/>
            </a:br>
            <a:r>
              <a:rPr lang="en-US" sz="2000" b="0" i="1" u="sng" dirty="0"/>
              <a:t>6.high price for top variant.</a:t>
            </a:r>
            <a:br>
              <a:rPr lang="en-US" sz="2000" b="0" i="1" u="sng" dirty="0"/>
            </a:br>
            <a:r>
              <a:rPr lang="en-US" sz="2000" b="0" i="1" u="sng" dirty="0"/>
              <a:t>7.limited dealer and service network in some areas.</a:t>
            </a:r>
            <a:br>
              <a:rPr lang="en-US" dirty="0"/>
            </a:br>
            <a:endParaRPr lang="en-IN" dirty="0"/>
          </a:p>
        </p:txBody>
      </p:sp>
      <p:pic>
        <p:nvPicPr>
          <p:cNvPr id="14" name="Picture Placeholder 13">
            <a:extLst>
              <a:ext uri="{FF2B5EF4-FFF2-40B4-BE49-F238E27FC236}">
                <a16:creationId xmlns:a16="http://schemas.microsoft.com/office/drawing/2014/main" id="{D75F086E-CFDC-4FCA-C077-FE3CA6AE84E0}"/>
              </a:ext>
            </a:extLst>
          </p:cNvPr>
          <p:cNvPicPr>
            <a:picLocks noGrp="1" noChangeAspect="1"/>
          </p:cNvPicPr>
          <p:nvPr>
            <p:ph type="pic" sz="quarter" idx="11"/>
          </p:nvPr>
        </p:nvPicPr>
        <p:blipFill>
          <a:blip r:embed="rId3"/>
          <a:srcRect l="27002" r="27002"/>
          <a:stretch>
            <a:fillRect/>
          </a:stretch>
        </p:blipFill>
        <p:spPr>
          <a:xfrm>
            <a:off x="7343775" y="1"/>
            <a:ext cx="4344988" cy="6297930"/>
          </a:xfrm>
        </p:spPr>
      </p:pic>
    </p:spTree>
    <p:extLst>
      <p:ext uri="{BB962C8B-B14F-4D97-AF65-F5344CB8AC3E}">
        <p14:creationId xmlns:p14="http://schemas.microsoft.com/office/powerpoint/2010/main" val="290649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591885" y="68823"/>
            <a:ext cx="4494715" cy="859865"/>
          </a:xfrm>
        </p:spPr>
        <p:txBody>
          <a:bodyPr/>
          <a:lstStyle/>
          <a:p>
            <a:r>
              <a:rPr lang="en-US" dirty="0"/>
              <a:t>SOLUTIONS: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591885" y="1108710"/>
            <a:ext cx="6792145" cy="5749290"/>
          </a:xfrm>
        </p:spPr>
        <p:txBody>
          <a:bodyPr>
            <a:normAutofit fontScale="92500"/>
          </a:bodyPr>
          <a:lstStyle/>
          <a:p>
            <a:pPr marL="0" indent="0">
              <a:buNone/>
            </a:pPr>
            <a:r>
              <a:rPr lang="en-US" sz="2800" i="1" u="sng" dirty="0"/>
              <a:t>1.The company need to enlarge the space in the car for comfort.</a:t>
            </a:r>
          </a:p>
          <a:p>
            <a:pPr marL="0" indent="0">
              <a:buNone/>
            </a:pPr>
            <a:r>
              <a:rPr lang="en-US" sz="2800" i="1" u="sng" dirty="0"/>
              <a:t>2.Need to improve millage in the petrol variant.</a:t>
            </a:r>
          </a:p>
          <a:p>
            <a:pPr marL="0" indent="0">
              <a:buNone/>
            </a:pPr>
            <a:r>
              <a:rPr lang="en-US" sz="2800" i="1" u="sng" dirty="0"/>
              <a:t>3.Need to update the features such as ADAS etc.</a:t>
            </a:r>
          </a:p>
          <a:p>
            <a:pPr marL="0" indent="0">
              <a:buNone/>
            </a:pPr>
            <a:r>
              <a:rPr lang="en-US" sz="2800" i="1" u="sng" dirty="0"/>
              <a:t>4.Need to change the suspension in order to go smoothly on both </a:t>
            </a:r>
            <a:r>
              <a:rPr lang="en-US" sz="2800" i="1" u="sng" dirty="0" err="1"/>
              <a:t>ofroads</a:t>
            </a:r>
            <a:r>
              <a:rPr lang="en-US" sz="2800" i="1" u="sng" dirty="0"/>
              <a:t> and city roads.</a:t>
            </a:r>
          </a:p>
          <a:p>
            <a:pPr marL="0" indent="0">
              <a:buNone/>
            </a:pPr>
            <a:r>
              <a:rPr lang="en-US" sz="2800" i="1" u="sng" dirty="0"/>
              <a:t>5.The cabin needs to have good speakers so that the noise cannot distract.</a:t>
            </a:r>
          </a:p>
          <a:p>
            <a:pPr marL="0" indent="0">
              <a:buNone/>
            </a:pPr>
            <a:r>
              <a:rPr lang="en-US" sz="2800" i="1" u="sng" dirty="0"/>
              <a:t>6.The price for the top variant should be decreased.</a:t>
            </a:r>
          </a:p>
          <a:p>
            <a:pPr marL="0" indent="0">
              <a:buNone/>
            </a:pPr>
            <a:r>
              <a:rPr lang="en-US" sz="2800" i="1" u="sng" dirty="0"/>
              <a:t>7.Should expand the dealership in all areas of </a:t>
            </a:r>
            <a:r>
              <a:rPr lang="en-US" sz="2800" i="1" u="sng" dirty="0" err="1"/>
              <a:t>india</a:t>
            </a:r>
            <a:r>
              <a:rPr lang="en-US" sz="2800" i="1" u="sng"/>
              <a:t>.</a:t>
            </a:r>
            <a:endParaRPr lang="en-US" sz="2800" i="1" u="sng"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8F70B44-3B2C-4CDA-B3C3-DBB666BCB5E8}">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{FA4A05FD-1F65-44F4-9F46-49A49DA2BA23}tf78438558_win32</Template>
  <TotalTime>101</TotalTime>
  <Words>328</Words>
  <Application>Microsoft Office PowerPoint</Application>
  <PresentationFormat>Widescreen</PresentationFormat>
  <Paragraphs>26</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Black</vt:lpstr>
      <vt:lpstr>Calibri</vt:lpstr>
      <vt:lpstr>Sabon Next LT</vt:lpstr>
      <vt:lpstr>Custom</vt:lpstr>
      <vt:lpstr>MAHINDRA THAR-USER JOURNEY MAP</vt:lpstr>
      <vt:lpstr> HISTORY It was introduced by mahindra group on October 4,2010.</vt:lpstr>
      <vt:lpstr>Benefits of thar</vt:lpstr>
      <vt:lpstr>Disadvantages of thar: 1.very limited cargo space ,less practical for families. 2.fuel efficiency especially in the petrol variant. 3.lack of advanced features like adas. 4.stiff suspension designed for off road. 5.the cabin get noised at higher speeds due to wind. 6.high price for top variant. 7.limited dealer and service network in some areas. </vt:lpstr>
      <vt:lpstr>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ROHITH MADALA</dc:creator>
  <cp:lastModifiedBy>ROHITH MADALA</cp:lastModifiedBy>
  <cp:revision>1</cp:revision>
  <dcterms:created xsi:type="dcterms:W3CDTF">2024-09-17T17:37:48Z</dcterms:created>
  <dcterms:modified xsi:type="dcterms:W3CDTF">2024-09-17T19:19:11Z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