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5"/>
      <p:bold r:id="rId16"/>
      <p:italic r:id="rId17"/>
      <p:boldItalic r:id="rId18"/>
    </p:embeddedFont>
    <p:embeddedFont>
      <p:font typeface="PT Sans Narrow" panose="020B0604020202020204" charset="0"/>
      <p:regular r:id="rId19"/>
      <p:bold r:id="rId20"/>
    </p:embeddedFont>
    <p:embeddedFont>
      <p:font typeface="Tomorrow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imtjp1tVIYOuhZBdeLSN6OuS5B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71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4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14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14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14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14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14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14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14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23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21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achefriends.org/download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Web Architecture</a:t>
            </a:r>
            <a:endParaRPr/>
          </a:p>
        </p:txBody>
      </p:sp>
      <p:sp>
        <p:nvSpPr>
          <p:cNvPr id="67" name="Google Shape;67;p1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Module-1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Developer Tools in Browser</a:t>
            </a:r>
            <a:endParaRPr/>
          </a:p>
        </p:txBody>
      </p:sp>
      <p:sp>
        <p:nvSpPr>
          <p:cNvPr id="121" name="Google Shape;121;p1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View Page Source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Inspect 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 txBox="1">
            <a:spLocks noGrp="1"/>
          </p:cNvSpPr>
          <p:nvPr>
            <p:ph type="title"/>
          </p:nvPr>
        </p:nvSpPr>
        <p:spPr>
          <a:xfrm>
            <a:off x="353275" y="25440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HTTP Response</a:t>
            </a:r>
            <a:endParaRPr/>
          </a:p>
        </p:txBody>
      </p:sp>
      <p:sp>
        <p:nvSpPr>
          <p:cNvPr id="132" name="Google Shape;132;p1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282829"/>
                </a:solidFill>
                <a:highlight>
                  <a:srgbClr val="FFFFFF"/>
                </a:highlight>
                <a:latin typeface="Tomorrow"/>
                <a:ea typeface="Tomorrow"/>
                <a:cs typeface="Tomorrow"/>
                <a:sym typeface="Tomorrow"/>
              </a:rPr>
              <a:t>A client sends a Request to the server , server process that request  and sends the response with the status code.</a:t>
            </a:r>
            <a:endParaRPr>
              <a:solidFill>
                <a:srgbClr val="282829"/>
              </a:solidFill>
              <a:highlight>
                <a:srgbClr val="FFFFFF"/>
              </a:highlight>
              <a:latin typeface="Tomorrow"/>
              <a:ea typeface="Tomorrow"/>
              <a:cs typeface="Tomorrow"/>
              <a:sym typeface="Tomorro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282829"/>
              </a:solidFill>
              <a:highlight>
                <a:srgbClr val="FFFFFF"/>
              </a:highlight>
              <a:latin typeface="Tomorrow"/>
              <a:ea typeface="Tomorrow"/>
              <a:cs typeface="Tomorrow"/>
              <a:sym typeface="Tomorro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282829"/>
              </a:solidFill>
              <a:highlight>
                <a:srgbClr val="FFFFFF"/>
              </a:highlight>
              <a:latin typeface="Tomorrow"/>
              <a:ea typeface="Tomorrow"/>
              <a:cs typeface="Tomorrow"/>
              <a:sym typeface="Tomorrow"/>
            </a:endParaRPr>
          </a:p>
        </p:txBody>
      </p:sp>
      <p:pic>
        <p:nvPicPr>
          <p:cNvPr id="133" name="Google Shape;133;p12" descr="How to identify response code. – Amuda-&gt;Badmus"/>
          <p:cNvPicPr preferRelativeResize="0"/>
          <p:nvPr/>
        </p:nvPicPr>
        <p:blipFill rotWithShape="1">
          <a:blip r:embed="rId3">
            <a:alphaModFix/>
          </a:blip>
          <a:srcRect l="10738" t="27139" r="8327" b="12604"/>
          <a:stretch/>
        </p:blipFill>
        <p:spPr>
          <a:xfrm>
            <a:off x="1950575" y="2149225"/>
            <a:ext cx="5054825" cy="282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Introduction to WWW</a:t>
            </a: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>
                <a:solidFill>
                  <a:srgbClr val="000000"/>
                </a:solidFill>
                <a:latin typeface="Tomorrow"/>
                <a:ea typeface="Tomorrow"/>
                <a:cs typeface="Tomorrow"/>
                <a:sym typeface="Tomorrow"/>
              </a:rPr>
              <a:t>WWW stands for World Wide Web</a:t>
            </a:r>
            <a:r>
              <a:rPr lang="en">
                <a:solidFill>
                  <a:srgbClr val="000000"/>
                </a:solidFill>
                <a:latin typeface="Tomorrow"/>
                <a:ea typeface="Tomorrow"/>
                <a:cs typeface="Tomorrow"/>
                <a:sym typeface="Tomorrow"/>
              </a:rPr>
              <a:t>.</a:t>
            </a:r>
            <a:endParaRPr>
              <a:solidFill>
                <a:srgbClr val="000000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000000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omorrow"/>
              <a:buChar char="●"/>
            </a:pPr>
            <a:r>
              <a:rPr lang="en" sz="1600">
                <a:solidFill>
                  <a:srgbClr val="000000"/>
                </a:solidFill>
                <a:latin typeface="Tomorrow"/>
                <a:ea typeface="Tomorrow"/>
                <a:cs typeface="Tomorrow"/>
                <a:sym typeface="Tomorrow"/>
              </a:rPr>
              <a:t>Web is a collection of  resources which contains text,images,audio,video,any data composed as a HTML document. </a:t>
            </a:r>
            <a:endParaRPr sz="1600">
              <a:solidFill>
                <a:srgbClr val="000000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omorrow"/>
              <a:buChar char="●"/>
            </a:pPr>
            <a:r>
              <a:rPr lang="en" sz="1600">
                <a:solidFill>
                  <a:srgbClr val="000000"/>
                </a:solidFill>
                <a:latin typeface="Tomorrow"/>
                <a:ea typeface="Tomorrow"/>
                <a:cs typeface="Tomorrow"/>
                <a:sym typeface="Tomorrow"/>
              </a:rPr>
              <a:t>Resources in the HTML documents are hosted on the server.</a:t>
            </a:r>
            <a:endParaRPr sz="1600">
              <a:solidFill>
                <a:srgbClr val="000000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omorrow"/>
              <a:buChar char="●"/>
            </a:pPr>
            <a:r>
              <a:rPr lang="en" sz="1600">
                <a:solidFill>
                  <a:srgbClr val="000000"/>
                </a:solidFill>
                <a:latin typeface="Tomorrow"/>
                <a:ea typeface="Tomorrow"/>
                <a:cs typeface="Tomorrow"/>
                <a:sym typeface="Tomorrow"/>
              </a:rPr>
              <a:t>Resources on the server can be accessed by entering an URL(uniform resource locator) in the browser.</a:t>
            </a:r>
            <a:endParaRPr sz="1600">
              <a:solidFill>
                <a:srgbClr val="000000"/>
              </a:solidFill>
              <a:latin typeface="Tomorrow"/>
              <a:ea typeface="Tomorrow"/>
              <a:cs typeface="Tomorrow"/>
              <a:sym typeface="Tomorr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>
            <a:spLocks noGrp="1"/>
          </p:cNvSpPr>
          <p:nvPr>
            <p:ph type="title"/>
          </p:nvPr>
        </p:nvSpPr>
        <p:spPr>
          <a:xfrm>
            <a:off x="331675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Client-Server Architecture</a:t>
            </a:r>
            <a:endParaRPr/>
          </a:p>
        </p:txBody>
      </p:sp>
      <p:pic>
        <p:nvPicPr>
          <p:cNvPr id="79" name="Google Shape;7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1950" y="1387050"/>
            <a:ext cx="4581526" cy="2819400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Browser is a client</a:t>
            </a:r>
            <a:endParaRPr/>
          </a:p>
        </p:txBody>
      </p:sp>
      <p:pic>
        <p:nvPicPr>
          <p:cNvPr id="85" name="Google Shape;85;p4"/>
          <p:cNvPicPr preferRelativeResize="0"/>
          <p:nvPr/>
        </p:nvPicPr>
        <p:blipFill rotWithShape="1">
          <a:blip r:embed="rId3">
            <a:alphaModFix/>
          </a:blip>
          <a:srcRect l="31233" t="-1738" r="1538" b="32744"/>
          <a:stretch/>
        </p:blipFill>
        <p:spPr>
          <a:xfrm>
            <a:off x="751150" y="1286700"/>
            <a:ext cx="7494776" cy="289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HTTP Communication</a:t>
            </a:r>
            <a:endParaRPr/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3125" y="1152424"/>
            <a:ext cx="7937742" cy="3347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HTTP request</a:t>
            </a:r>
            <a:endParaRPr/>
          </a:p>
        </p:txBody>
      </p:sp>
      <p:sp>
        <p:nvSpPr>
          <p:cNvPr id="97" name="Google Shape;97;p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latin typeface="Tomorrow"/>
                <a:ea typeface="Tomorrow"/>
                <a:cs typeface="Tomorrow"/>
                <a:sym typeface="Tomorrow"/>
              </a:rPr>
              <a:t>GET:    </a:t>
            </a:r>
            <a:r>
              <a:rPr lang="en" sz="2000">
                <a:solidFill>
                  <a:srgbClr val="282829"/>
                </a:solidFill>
                <a:highlight>
                  <a:srgbClr val="FFFFFF"/>
                </a:highlight>
                <a:latin typeface="Tomorrow"/>
                <a:ea typeface="Tomorrow"/>
                <a:cs typeface="Tomorrow"/>
                <a:sym typeface="Tomorrow"/>
              </a:rPr>
              <a:t>simply retrieve data</a:t>
            </a:r>
            <a:endParaRPr sz="2000">
              <a:latin typeface="Tomorrow"/>
              <a:ea typeface="Tomorrow"/>
              <a:cs typeface="Tomorrow"/>
              <a:sym typeface="Tomorro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Tomorrow"/>
              <a:buChar char="●"/>
            </a:pPr>
            <a:r>
              <a:rPr lang="en" sz="2400">
                <a:latin typeface="Tomorrow"/>
                <a:ea typeface="Tomorrow"/>
                <a:cs typeface="Tomorrow"/>
                <a:sym typeface="Tomorrow"/>
              </a:rPr>
              <a:t>POST: </a:t>
            </a:r>
            <a:r>
              <a:rPr lang="en">
                <a:solidFill>
                  <a:srgbClr val="282829"/>
                </a:solidFill>
                <a:highlight>
                  <a:srgbClr val="FFFFFF"/>
                </a:highlight>
                <a:latin typeface="Tomorrow"/>
                <a:ea typeface="Tomorrow"/>
                <a:cs typeface="Tomorrow"/>
                <a:sym typeface="Tomorrow"/>
              </a:rPr>
              <a:t>Asks the server to accept a block of data, usually to create </a:t>
            </a:r>
            <a:endParaRPr>
              <a:solidFill>
                <a:srgbClr val="282829"/>
              </a:solidFill>
              <a:highlight>
                <a:srgbClr val="FFFFFF"/>
              </a:highlight>
              <a:latin typeface="Tomorrow"/>
              <a:ea typeface="Tomorrow"/>
              <a:cs typeface="Tomorrow"/>
              <a:sym typeface="Tomorro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282829"/>
                </a:solidFill>
                <a:highlight>
                  <a:srgbClr val="FFFFFF"/>
                </a:highlight>
                <a:latin typeface="Tomorrow"/>
                <a:ea typeface="Tomorrow"/>
                <a:cs typeface="Tomorrow"/>
                <a:sym typeface="Tomorrow"/>
              </a:rPr>
              <a:t>                 something(Inserting a data)</a:t>
            </a:r>
            <a:endParaRPr>
              <a:solidFill>
                <a:srgbClr val="282829"/>
              </a:solidFill>
              <a:highlight>
                <a:srgbClr val="FFFFFF"/>
              </a:highlight>
              <a:latin typeface="Tomorrow"/>
              <a:ea typeface="Tomorrow"/>
              <a:cs typeface="Tomorrow"/>
              <a:sym typeface="Tomorro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sz="2400">
              <a:latin typeface="Tomorrow"/>
              <a:ea typeface="Tomorrow"/>
              <a:cs typeface="Tomorrow"/>
              <a:sym typeface="Tomorr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HTTP Response</a:t>
            </a:r>
            <a:endParaRPr/>
          </a:p>
        </p:txBody>
      </p:sp>
      <p:sp>
        <p:nvSpPr>
          <p:cNvPr id="103" name="Google Shape;103;p7"/>
          <p:cNvSpPr txBox="1">
            <a:spLocks noGrp="1"/>
          </p:cNvSpPr>
          <p:nvPr>
            <p:ph type="body" idx="1"/>
          </p:nvPr>
        </p:nvSpPr>
        <p:spPr>
          <a:xfrm>
            <a:off x="311700" y="13425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282829"/>
                </a:solidFill>
                <a:highlight>
                  <a:srgbClr val="FFFFFF"/>
                </a:highlight>
                <a:latin typeface="Tomorrow"/>
                <a:ea typeface="Tomorrow"/>
                <a:cs typeface="Tomorrow"/>
                <a:sym typeface="Tomorrow"/>
              </a:rPr>
              <a:t>A client sends a Request to the server , server process that request  and sends the response with the status code.</a:t>
            </a:r>
            <a:endParaRPr>
              <a:solidFill>
                <a:srgbClr val="282829"/>
              </a:solidFill>
              <a:highlight>
                <a:srgbClr val="FFFFFF"/>
              </a:highlight>
              <a:latin typeface="Tomorrow"/>
              <a:ea typeface="Tomorrow"/>
              <a:cs typeface="Tomorrow"/>
              <a:sym typeface="Tomorro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282829"/>
              </a:solidFill>
              <a:highlight>
                <a:srgbClr val="FFFFFF"/>
              </a:highlight>
              <a:latin typeface="Tomorrow"/>
              <a:ea typeface="Tomorrow"/>
              <a:cs typeface="Tomorrow"/>
              <a:sym typeface="Tomorro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282829"/>
              </a:solidFill>
              <a:highlight>
                <a:srgbClr val="FFFFFF"/>
              </a:highlight>
              <a:latin typeface="Tomorrow"/>
              <a:ea typeface="Tomorrow"/>
              <a:cs typeface="Tomorrow"/>
              <a:sym typeface="Tomorr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"/>
          <p:cNvSpPr txBox="1">
            <a:spLocks noGrp="1"/>
          </p:cNvSpPr>
          <p:nvPr>
            <p:ph type="title"/>
          </p:nvPr>
        </p:nvSpPr>
        <p:spPr>
          <a:xfrm>
            <a:off x="311700" y="5212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Web Application Tools</a:t>
            </a:r>
            <a:endParaRPr/>
          </a:p>
        </p:txBody>
      </p:sp>
      <p:sp>
        <p:nvSpPr>
          <p:cNvPr id="109" name="Google Shape;109;p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omorrow"/>
              <a:buChar char="●"/>
            </a:pPr>
            <a:r>
              <a:rPr lang="en" sz="2000">
                <a:latin typeface="Tomorrow"/>
                <a:ea typeface="Tomorrow"/>
                <a:cs typeface="Tomorrow"/>
                <a:sym typeface="Tomorrow"/>
              </a:rPr>
              <a:t>Browser</a:t>
            </a:r>
            <a:endParaRPr sz="2000">
              <a:latin typeface="Tomorrow"/>
              <a:ea typeface="Tomorrow"/>
              <a:cs typeface="Tomorrow"/>
              <a:sym typeface="Tomorrow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omorrow"/>
              <a:buChar char="●"/>
            </a:pPr>
            <a:r>
              <a:rPr lang="en" sz="2000">
                <a:latin typeface="Tomorrow"/>
                <a:ea typeface="Tomorrow"/>
                <a:cs typeface="Tomorrow"/>
                <a:sym typeface="Tomorrow"/>
              </a:rPr>
              <a:t>Code-Editor</a:t>
            </a:r>
            <a:endParaRPr sz="2000">
              <a:latin typeface="Tomorrow"/>
              <a:ea typeface="Tomorrow"/>
              <a:cs typeface="Tomorrow"/>
              <a:sym typeface="Tomorrow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omorrow"/>
              <a:buChar char="●"/>
            </a:pPr>
            <a:r>
              <a:rPr lang="en" sz="2000">
                <a:latin typeface="Tomorrow"/>
                <a:ea typeface="Tomorrow"/>
                <a:cs typeface="Tomorrow"/>
                <a:sym typeface="Tomorrow"/>
              </a:rPr>
              <a:t>Server-WAMP,LAMP,MAMP,XAMPP.</a:t>
            </a:r>
            <a:endParaRPr sz="2000">
              <a:latin typeface="Tomorrow"/>
              <a:ea typeface="Tomorrow"/>
              <a:cs typeface="Tomorrow"/>
              <a:sym typeface="Tomorrow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latin typeface="Tomorrow"/>
                <a:ea typeface="Tomorrow"/>
                <a:cs typeface="Tomorrow"/>
                <a:sym typeface="Tomorrow"/>
              </a:rPr>
              <a:t>        WAMP: Window Apache Mysql(MariaDB)PHP</a:t>
            </a:r>
            <a:endParaRPr sz="2000">
              <a:latin typeface="Tomorrow"/>
              <a:ea typeface="Tomorrow"/>
              <a:cs typeface="Tomorrow"/>
              <a:sym typeface="Tomorrow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latin typeface="Tomorrow"/>
                <a:ea typeface="Tomorrow"/>
                <a:cs typeface="Tomorrow"/>
                <a:sym typeface="Tomorrow"/>
              </a:rPr>
              <a:t>        LAMP: Linux  Apache Mysql(MariaDB) PHP.</a:t>
            </a:r>
            <a:endParaRPr sz="2000">
              <a:latin typeface="Tomorrow"/>
              <a:ea typeface="Tomorrow"/>
              <a:cs typeface="Tomorrow"/>
              <a:sym typeface="Tomorrow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latin typeface="Tomorrow"/>
                <a:ea typeface="Tomorrow"/>
                <a:cs typeface="Tomorrow"/>
                <a:sym typeface="Tomorrow"/>
              </a:rPr>
              <a:t>        MAMP: Macintosh Apache Mysql(MariaDB) PHP.</a:t>
            </a:r>
            <a:endParaRPr sz="2000">
              <a:latin typeface="Tomorrow"/>
              <a:ea typeface="Tomorrow"/>
              <a:cs typeface="Tomorrow"/>
              <a:sym typeface="Tomorrow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latin typeface="Tomorrow"/>
                <a:ea typeface="Tomorrow"/>
                <a:cs typeface="Tomorrow"/>
                <a:sym typeface="Tomorrow"/>
              </a:rPr>
              <a:t>        XAMPP: Cross Platform Apache Mysql(MariaDB) PHP Pearl</a:t>
            </a:r>
            <a:endParaRPr sz="2000">
              <a:latin typeface="Tomorrow"/>
              <a:ea typeface="Tomorrow"/>
              <a:cs typeface="Tomorrow"/>
              <a:sym typeface="Tomorro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"/>
          <p:cNvSpPr txBox="1">
            <a:spLocks noGrp="1"/>
          </p:cNvSpPr>
          <p:nvPr>
            <p:ph type="title"/>
          </p:nvPr>
        </p:nvSpPr>
        <p:spPr>
          <a:xfrm>
            <a:off x="1325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Download Xampp</a:t>
            </a:r>
            <a:endParaRPr/>
          </a:p>
        </p:txBody>
      </p:sp>
      <p:sp>
        <p:nvSpPr>
          <p:cNvPr id="115" name="Google Shape;115;p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1371600" lvl="0" indent="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https://www.apachefriends.org/download.html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Application>Microsoft Office PowerPoint</Application>
  <PresentationFormat>On-screen Show (16:9)</PresentationFormat>
  <Paragraphs>39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Open Sans</vt:lpstr>
      <vt:lpstr>PT Sans Narrow</vt:lpstr>
      <vt:lpstr>Tomorrow</vt:lpstr>
      <vt:lpstr>Arial</vt:lpstr>
      <vt:lpstr>Tropic</vt:lpstr>
      <vt:lpstr>Web Architecture</vt:lpstr>
      <vt:lpstr>Introduction to WWW</vt:lpstr>
      <vt:lpstr>Client-Server Architecture</vt:lpstr>
      <vt:lpstr>Browser is a client</vt:lpstr>
      <vt:lpstr>HTTP Communication</vt:lpstr>
      <vt:lpstr>HTTP request</vt:lpstr>
      <vt:lpstr>HTTP Response</vt:lpstr>
      <vt:lpstr>Web Application Tools</vt:lpstr>
      <vt:lpstr>Download Xampp</vt:lpstr>
      <vt:lpstr>Developer Tools in Browser</vt:lpstr>
      <vt:lpstr>Thank you</vt:lpstr>
      <vt:lpstr>HTTP Response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Architecture</dc:title>
  <dc:creator>Windows</dc:creator>
  <cp:lastModifiedBy>Windows</cp:lastModifiedBy>
  <cp:revision>2</cp:revision>
  <dcterms:modified xsi:type="dcterms:W3CDTF">2023-04-11T14:07:22Z</dcterms:modified>
</cp:coreProperties>
</file>