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6" r:id="rId7"/>
    <p:sldId id="267" r:id="rId8"/>
    <p:sldId id="268" r:id="rId9"/>
    <p:sldId id="271" r:id="rId10"/>
    <p:sldId id="269" r:id="rId11"/>
    <p:sldId id="270" r:id="rId12"/>
    <p:sldId id="262" r:id="rId13"/>
    <p:sldId id="263" r:id="rId14"/>
    <p:sldId id="265"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20097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95400" y="4087209"/>
            <a:ext cx="3581400" cy="386003"/>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Trebuchet MS"/>
                <a:cs typeface="Trebuchet MS"/>
              </a:rPr>
              <a:t>Subject: </a:t>
            </a:r>
            <a:r>
              <a:rPr lang="en-IN" sz="2400" dirty="0">
                <a:latin typeface="Trebuchet MS"/>
                <a:cs typeface="Trebuchet MS"/>
              </a:rPr>
              <a:t>Naan </a:t>
            </a:r>
            <a:r>
              <a:rPr lang="en-IN" sz="2400" dirty="0" err="1">
                <a:latin typeface="Trebuchet MS"/>
                <a:cs typeface="Trebuchet MS"/>
              </a:rPr>
              <a:t>Mudhalvan</a:t>
            </a:r>
            <a:r>
              <a:rPr lang="en-IN" sz="2400" dirty="0">
                <a:latin typeface="Trebuchet MS"/>
                <a:cs typeface="Trebuchet MS"/>
              </a:rPr>
              <a:t> </a:t>
            </a:r>
          </a:p>
        </p:txBody>
      </p:sp>
      <p:sp>
        <p:nvSpPr>
          <p:cNvPr id="8" name="object 8"/>
          <p:cNvSpPr txBox="1"/>
          <p:nvPr/>
        </p:nvSpPr>
        <p:spPr>
          <a:xfrm>
            <a:off x="1295400" y="2887060"/>
            <a:ext cx="7048500" cy="1490152"/>
          </a:xfrm>
          <a:prstGeom prst="rect">
            <a:avLst/>
          </a:prstGeom>
        </p:spPr>
        <p:txBody>
          <a:bodyPr vert="horz" wrap="square" lIns="0" tIns="12700" rIns="0" bIns="0" rtlCol="0">
            <a:spAutoFit/>
          </a:bodyPr>
          <a:lstStyle/>
          <a:p>
            <a:pPr marL="12700">
              <a:lnSpc>
                <a:spcPct val="100000"/>
              </a:lnSpc>
              <a:spcBef>
                <a:spcPts val="100"/>
              </a:spcBef>
            </a:pPr>
            <a:r>
              <a:rPr lang="en-IN" sz="4800" b="1" dirty="0">
                <a:solidFill>
                  <a:srgbClr val="2D936B"/>
                </a:solidFill>
                <a:latin typeface="Trebuchet MS"/>
                <a:cs typeface="Trebuchet MS"/>
              </a:rPr>
              <a:t>Handwritten Digits Recognition</a:t>
            </a:r>
            <a:endParaRPr sz="48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95C6E52D-2FB6-4264-8F7D-E99880730670}"/>
              </a:ext>
            </a:extLst>
          </p:cNvPr>
          <p:cNvSpPr txBox="1"/>
          <p:nvPr/>
        </p:nvSpPr>
        <p:spPr>
          <a:xfrm>
            <a:off x="5470963" y="4087208"/>
            <a:ext cx="4495800" cy="2333972"/>
          </a:xfrm>
          <a:prstGeom prst="rect">
            <a:avLst/>
          </a:prstGeom>
          <a:noFill/>
        </p:spPr>
        <p:txBody>
          <a:bodyPr wrap="square" rtlCol="0">
            <a:spAutoFit/>
          </a:bodyPr>
          <a:lstStyle/>
          <a:p>
            <a:pPr marL="12700">
              <a:lnSpc>
                <a:spcPct val="100000"/>
              </a:lnSpc>
              <a:spcBef>
                <a:spcPts val="130"/>
              </a:spcBef>
            </a:pPr>
            <a:r>
              <a:rPr lang="en-US" sz="2400" b="1" dirty="0">
                <a:latin typeface="Trebuchet MS"/>
                <a:cs typeface="Trebuchet MS"/>
              </a:rPr>
              <a:t>Name: </a:t>
            </a:r>
            <a:r>
              <a:rPr lang="en-US" sz="2400" dirty="0">
                <a:latin typeface="Trebuchet MS"/>
                <a:cs typeface="Trebuchet MS"/>
              </a:rPr>
              <a:t>Niveditha S G</a:t>
            </a:r>
          </a:p>
          <a:p>
            <a:pPr marL="12700">
              <a:lnSpc>
                <a:spcPct val="100000"/>
              </a:lnSpc>
              <a:spcBef>
                <a:spcPts val="130"/>
              </a:spcBef>
            </a:pPr>
            <a:r>
              <a:rPr lang="en-US" sz="2400" b="1" dirty="0">
                <a:latin typeface="Trebuchet MS"/>
                <a:cs typeface="Trebuchet MS"/>
              </a:rPr>
              <a:t>Institute: </a:t>
            </a:r>
            <a:r>
              <a:rPr lang="en-US" sz="2400" dirty="0">
                <a:latin typeface="Trebuchet MS"/>
                <a:cs typeface="Trebuchet MS"/>
              </a:rPr>
              <a:t>Madras Institute of Technology</a:t>
            </a:r>
          </a:p>
          <a:p>
            <a:pPr marL="12700">
              <a:lnSpc>
                <a:spcPct val="100000"/>
              </a:lnSpc>
              <a:spcBef>
                <a:spcPts val="130"/>
              </a:spcBef>
            </a:pPr>
            <a:r>
              <a:rPr lang="en-US" sz="2400" b="1" dirty="0">
                <a:latin typeface="Trebuchet MS"/>
                <a:cs typeface="Trebuchet MS"/>
              </a:rPr>
              <a:t>Department: </a:t>
            </a:r>
            <a:r>
              <a:rPr lang="en-US" sz="2400" dirty="0">
                <a:latin typeface="Trebuchet MS"/>
                <a:cs typeface="Trebuchet MS"/>
              </a:rPr>
              <a:t>Computer Science</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2862322"/>
          </a:xfrm>
          <a:prstGeom prst="rect">
            <a:avLst/>
          </a:prstGeom>
          <a:noFill/>
        </p:spPr>
        <p:txBody>
          <a:bodyPr wrap="square" rtlCol="0">
            <a:spAutoFit/>
          </a:bodyPr>
          <a:lstStyle/>
          <a:p>
            <a:pPr algn="just"/>
            <a:r>
              <a:rPr lang="en-US" sz="2000" b="1" dirty="0"/>
              <a:t>Deployment:</a:t>
            </a:r>
          </a:p>
          <a:p>
            <a:pPr marL="342900" indent="-342900" algn="just">
              <a:buFont typeface="Arial" panose="020B0604020202020204" pitchFamily="34" charset="0"/>
              <a:buChar char="•"/>
            </a:pPr>
            <a:r>
              <a:rPr lang="en-US" sz="2000" dirty="0"/>
              <a:t>Deploy the trained model in a production environment, which can be a web application, mobile app, or standalone service.</a:t>
            </a:r>
          </a:p>
          <a:p>
            <a:pPr marL="342900" indent="-342900" algn="just">
              <a:buFont typeface="Arial" panose="020B0604020202020204" pitchFamily="34" charset="0"/>
              <a:buChar char="•"/>
            </a:pPr>
            <a:r>
              <a:rPr lang="en-US" sz="2000" dirty="0"/>
              <a:t>Choose an appropriate deployment strategy such as containerization (e.g., Docker) for portability and scalability.</a:t>
            </a:r>
          </a:p>
          <a:p>
            <a:pPr marL="342900" indent="-342900" algn="just">
              <a:buFont typeface="Arial" panose="020B0604020202020204" pitchFamily="34" charset="0"/>
              <a:buChar char="•"/>
            </a:pPr>
            <a:r>
              <a:rPr lang="en-US" sz="2000" dirty="0"/>
              <a:t>Integrate the model with the deployment environment, ensuring efficient inference and handling of user requests.</a:t>
            </a:r>
          </a:p>
          <a:p>
            <a:pPr marL="342900" indent="-342900" algn="just">
              <a:buFont typeface="Arial" panose="020B0604020202020204" pitchFamily="34" charset="0"/>
              <a:buChar char="•"/>
            </a:pPr>
            <a:r>
              <a:rPr lang="en-US" sz="2000" dirty="0"/>
              <a:t>Implement error handling and monitoring mechanisms to maintain system reliability and performance.</a:t>
            </a:r>
            <a:endParaRPr lang="en-IN" sz="2000" dirty="0"/>
          </a:p>
        </p:txBody>
      </p:sp>
    </p:spTree>
    <p:extLst>
      <p:ext uri="{BB962C8B-B14F-4D97-AF65-F5344CB8AC3E}">
        <p14:creationId xmlns:p14="http://schemas.microsoft.com/office/powerpoint/2010/main" val="251971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IMPLEMENTATION</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6186309"/>
          </a:xfrm>
          <a:prstGeom prst="rect">
            <a:avLst/>
          </a:prstGeom>
          <a:noFill/>
        </p:spPr>
        <p:txBody>
          <a:bodyPr wrap="square" rtlCol="0">
            <a:spAutoFit/>
          </a:bodyPr>
          <a:lstStyle/>
          <a:p>
            <a:pPr marL="457200" indent="-457200" algn="just">
              <a:buFont typeface="+mj-lt"/>
              <a:buAutoNum type="arabicPeriod"/>
            </a:pPr>
            <a:r>
              <a:rPr lang="en-US" sz="2200" b="1" dirty="0"/>
              <a:t>Data Preparation and Model Training: </a:t>
            </a:r>
            <a:r>
              <a:rPr lang="en-US" sz="2200" dirty="0"/>
              <a:t>This phase involves developing and training a neural network model tailored for digit recognition by preprocessing the MNIST dataset, designing an architecture with appropriate activation functions, compiling the model with suitable loss and optimization functions, and training it on the training dataset over multiple epochs to minimize loss and enhance accuracy.</a:t>
            </a:r>
          </a:p>
          <a:p>
            <a:pPr marL="457200" indent="-457200" algn="just">
              <a:buFont typeface="+mj-lt"/>
              <a:buAutoNum type="arabicPeriod"/>
            </a:pPr>
            <a:r>
              <a:rPr lang="en-US" sz="2200" b="1" dirty="0"/>
              <a:t>Model Evaluation and Persistence: </a:t>
            </a:r>
            <a:r>
              <a:rPr lang="en-US" sz="2200" dirty="0"/>
              <a:t>This phase involves evaluating the trained model's performance on the testing dataset, ensuring generalization to unseen data and identifying potential overfitting or underfitting issues, then save the model for future use without retraining.</a:t>
            </a:r>
          </a:p>
          <a:p>
            <a:pPr marL="457200" indent="-457200" algn="just">
              <a:buFont typeface="+mj-lt"/>
              <a:buAutoNum type="arabicPeriod"/>
            </a:pPr>
            <a:r>
              <a:rPr lang="en-US" sz="2200" b="1" dirty="0"/>
              <a:t>Interface Development and Deployment: </a:t>
            </a:r>
            <a:r>
              <a:rPr lang="en-US" sz="2200" dirty="0"/>
              <a:t>For inference, preprocess custom images to match the model's input format, predict the represented digit using the trained model. For deployment, deploy the model in a production environment, choosing a suitable strategy like containerization for scalability, and integrate it for efficient inference and user request handling.</a:t>
            </a:r>
            <a:endParaRPr lang="en-IN" sz="2200" dirty="0"/>
          </a:p>
        </p:txBody>
      </p:sp>
    </p:spTree>
    <p:extLst>
      <p:ext uri="{BB962C8B-B14F-4D97-AF65-F5344CB8AC3E}">
        <p14:creationId xmlns:p14="http://schemas.microsoft.com/office/powerpoint/2010/main" val="297765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0200" y="1804987"/>
            <a:ext cx="2695574" cy="3248025"/>
          </a:xfrm>
          <a:prstGeom prst="rect">
            <a:avLst/>
          </a:prstGeom>
        </p:spPr>
      </p:pic>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dirty="0"/>
              <a:t>RESULT</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12</a:t>
            </a:fld>
            <a:endParaRPr spc="-50" dirty="0"/>
          </a:p>
        </p:txBody>
      </p:sp>
      <p:sp>
        <p:nvSpPr>
          <p:cNvPr id="14" name="TextBox 13">
            <a:extLst>
              <a:ext uri="{FF2B5EF4-FFF2-40B4-BE49-F238E27FC236}">
                <a16:creationId xmlns:a16="http://schemas.microsoft.com/office/drawing/2014/main" id="{A9305563-DBBE-4169-86D0-EDDDDCE4452C}"/>
              </a:ext>
            </a:extLst>
          </p:cNvPr>
          <p:cNvSpPr txBox="1"/>
          <p:nvPr/>
        </p:nvSpPr>
        <p:spPr>
          <a:xfrm>
            <a:off x="554009" y="1700715"/>
            <a:ext cx="2438400" cy="371527"/>
          </a:xfrm>
          <a:prstGeom prst="rect">
            <a:avLst/>
          </a:prstGeom>
          <a:noFill/>
        </p:spPr>
        <p:txBody>
          <a:bodyPr wrap="square" rtlCol="0">
            <a:spAutoFit/>
          </a:bodyPr>
          <a:lstStyle/>
          <a:p>
            <a:r>
              <a:rPr lang="en-IN" b="1" dirty="0"/>
              <a:t>Model Accuracy:</a:t>
            </a:r>
          </a:p>
        </p:txBody>
      </p:sp>
      <p:sp>
        <p:nvSpPr>
          <p:cNvPr id="4" name="TextBox 3">
            <a:extLst>
              <a:ext uri="{FF2B5EF4-FFF2-40B4-BE49-F238E27FC236}">
                <a16:creationId xmlns:a16="http://schemas.microsoft.com/office/drawing/2014/main" id="{C0D7733C-5E69-43FE-8F26-6CFED30BE730}"/>
              </a:ext>
            </a:extLst>
          </p:cNvPr>
          <p:cNvSpPr txBox="1"/>
          <p:nvPr/>
        </p:nvSpPr>
        <p:spPr>
          <a:xfrm>
            <a:off x="712888" y="3107062"/>
            <a:ext cx="1787582" cy="369332"/>
          </a:xfrm>
          <a:prstGeom prst="rect">
            <a:avLst/>
          </a:prstGeom>
          <a:noFill/>
        </p:spPr>
        <p:txBody>
          <a:bodyPr wrap="square" rtlCol="0">
            <a:spAutoFit/>
          </a:bodyPr>
          <a:lstStyle/>
          <a:p>
            <a:r>
              <a:rPr lang="en-IN" b="1" dirty="0"/>
              <a:t>Output:</a:t>
            </a:r>
          </a:p>
        </p:txBody>
      </p:sp>
      <p:sp>
        <p:nvSpPr>
          <p:cNvPr id="10" name="object 8">
            <a:extLst>
              <a:ext uri="{FF2B5EF4-FFF2-40B4-BE49-F238E27FC236}">
                <a16:creationId xmlns:a16="http://schemas.microsoft.com/office/drawing/2014/main" id="{65A890C6-C21C-43AC-AF3B-55ECB5A9407E}"/>
              </a:ext>
            </a:extLst>
          </p:cNvPr>
          <p:cNvSpPr txBox="1"/>
          <p:nvPr/>
        </p:nvSpPr>
        <p:spPr>
          <a:xfrm>
            <a:off x="620958" y="5494001"/>
            <a:ext cx="8635337"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https://github.com/NivedithaGirivel/HandwrittenRecognition.git</a:t>
            </a:r>
            <a:endParaRPr sz="2000" dirty="0">
              <a:latin typeface="Trebuchet MS"/>
              <a:cs typeface="Trebuchet MS"/>
            </a:endParaRPr>
          </a:p>
        </p:txBody>
      </p:sp>
      <p:pic>
        <p:nvPicPr>
          <p:cNvPr id="7" name="Picture 6">
            <a:extLst>
              <a:ext uri="{FF2B5EF4-FFF2-40B4-BE49-F238E27FC236}">
                <a16:creationId xmlns:a16="http://schemas.microsoft.com/office/drawing/2014/main" id="{94F2A324-B942-FA17-7DA5-95B3A5199DF1}"/>
              </a:ext>
            </a:extLst>
          </p:cNvPr>
          <p:cNvPicPr>
            <a:picLocks noChangeAspect="1"/>
          </p:cNvPicPr>
          <p:nvPr/>
        </p:nvPicPr>
        <p:blipFill>
          <a:blip r:embed="rId3"/>
          <a:stretch>
            <a:fillRect/>
          </a:stretch>
        </p:blipFill>
        <p:spPr>
          <a:xfrm>
            <a:off x="620958" y="2049857"/>
            <a:ext cx="6576630" cy="978320"/>
          </a:xfrm>
          <a:prstGeom prst="rect">
            <a:avLst/>
          </a:prstGeom>
        </p:spPr>
      </p:pic>
      <p:pic>
        <p:nvPicPr>
          <p:cNvPr id="12" name="Picture 11">
            <a:extLst>
              <a:ext uri="{FF2B5EF4-FFF2-40B4-BE49-F238E27FC236}">
                <a16:creationId xmlns:a16="http://schemas.microsoft.com/office/drawing/2014/main" id="{DF29C5AA-3CEB-AD72-D7C5-E8790E4B0A90}"/>
              </a:ext>
            </a:extLst>
          </p:cNvPr>
          <p:cNvPicPr>
            <a:picLocks noChangeAspect="1"/>
          </p:cNvPicPr>
          <p:nvPr/>
        </p:nvPicPr>
        <p:blipFill>
          <a:blip r:embed="rId4"/>
          <a:stretch>
            <a:fillRect/>
          </a:stretch>
        </p:blipFill>
        <p:spPr>
          <a:xfrm>
            <a:off x="712888" y="4867979"/>
            <a:ext cx="2899496" cy="311056"/>
          </a:xfrm>
          <a:prstGeom prst="rect">
            <a:avLst/>
          </a:prstGeom>
        </p:spPr>
      </p:pic>
      <p:pic>
        <p:nvPicPr>
          <p:cNvPr id="16" name="Picture 15">
            <a:extLst>
              <a:ext uri="{FF2B5EF4-FFF2-40B4-BE49-F238E27FC236}">
                <a16:creationId xmlns:a16="http://schemas.microsoft.com/office/drawing/2014/main" id="{7E9E9C29-598C-86FA-2CEB-C2DB9A632764}"/>
              </a:ext>
            </a:extLst>
          </p:cNvPr>
          <p:cNvPicPr>
            <a:picLocks noChangeAspect="1"/>
          </p:cNvPicPr>
          <p:nvPr/>
        </p:nvPicPr>
        <p:blipFill>
          <a:blip r:embed="rId5"/>
          <a:stretch>
            <a:fillRect/>
          </a:stretch>
        </p:blipFill>
        <p:spPr>
          <a:xfrm>
            <a:off x="889986" y="3555279"/>
            <a:ext cx="1272650" cy="11430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IN" sz="4250" dirty="0"/>
              <a:t>CONCLUSION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3" name="TextBox 2">
            <a:extLst>
              <a:ext uri="{FF2B5EF4-FFF2-40B4-BE49-F238E27FC236}">
                <a16:creationId xmlns:a16="http://schemas.microsoft.com/office/drawing/2014/main" id="{998A39A3-14AF-475F-9801-CD9812B0F575}"/>
              </a:ext>
            </a:extLst>
          </p:cNvPr>
          <p:cNvSpPr txBox="1"/>
          <p:nvPr/>
        </p:nvSpPr>
        <p:spPr>
          <a:xfrm>
            <a:off x="2667000" y="1524000"/>
            <a:ext cx="7202210" cy="4708981"/>
          </a:xfrm>
          <a:prstGeom prst="rect">
            <a:avLst/>
          </a:prstGeom>
          <a:noFill/>
        </p:spPr>
        <p:txBody>
          <a:bodyPr wrap="square" rtlCol="0">
            <a:spAutoFit/>
          </a:bodyPr>
          <a:lstStyle/>
          <a:p>
            <a:r>
              <a:rPr lang="en-US" sz="2000" dirty="0"/>
              <a:t>In conclusion, the development of a handwritten digit recognition system involves several key phases, starting from data preprocessing and model development, through training and evaluation, to inference and deployment. By systematically addressing each phase, we can create a robust and accurate model capable of recognizing handwritten digits with high precision. The evaluation phase ensures the model's performance on unseen data, while model persistence enables seamless reuse without the need for retraining. Deployment facilitates the integration of the model into production environments, ensuring efficient inference and scalability. Overall, by following this structured approach, we can deliver a reliable and effective solution for handwritten digit recognition, applicable in various domains such as OCR systems, digit classification tasks, and automation processes.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1" y="2819400"/>
            <a:ext cx="3733800" cy="752129"/>
          </a:xfrm>
          <a:prstGeom prst="rect">
            <a:avLst/>
          </a:prstGeom>
        </p:spPr>
        <p:txBody>
          <a:bodyPr vert="horz" wrap="square" lIns="0" tIns="13335" rIns="0" bIns="0" rtlCol="0">
            <a:spAutoFit/>
          </a:bodyPr>
          <a:lstStyle/>
          <a:p>
            <a:pPr marL="209550">
              <a:lnSpc>
                <a:spcPct val="100000"/>
              </a:lnSpc>
              <a:spcBef>
                <a:spcPts val="105"/>
              </a:spcBef>
            </a:pPr>
            <a:r>
              <a:rPr lang="en-IN" spc="-60" dirty="0"/>
              <a:t>THANK YOU</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IN" spc="-10" dirty="0"/>
              <a:t>OVERVIEW</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895780A-7BB2-4A71-8D76-96949EA041C7}"/>
              </a:ext>
            </a:extLst>
          </p:cNvPr>
          <p:cNvSpPr txBox="1"/>
          <p:nvPr/>
        </p:nvSpPr>
        <p:spPr>
          <a:xfrm>
            <a:off x="1906682" y="1635097"/>
            <a:ext cx="5059999" cy="3780522"/>
          </a:xfrm>
          <a:prstGeom prst="rect">
            <a:avLst/>
          </a:prstGeom>
          <a:noFill/>
        </p:spPr>
        <p:txBody>
          <a:bodyPr wrap="square" rtlCol="0">
            <a:spAutoFit/>
          </a:bodyPr>
          <a:lstStyle/>
          <a:p>
            <a:pPr marL="342900" indent="-342900" algn="l">
              <a:lnSpc>
                <a:spcPct val="150000"/>
              </a:lnSpc>
              <a:buFont typeface="+mj-lt"/>
              <a:buAutoNum type="arabicPeriod"/>
            </a:pPr>
            <a:r>
              <a:rPr lang="en-IN" b="1" dirty="0"/>
              <a:t>PROBLEM STATEMENT</a:t>
            </a:r>
          </a:p>
          <a:p>
            <a:pPr marL="342900" indent="-342900" algn="l">
              <a:lnSpc>
                <a:spcPct val="150000"/>
              </a:lnSpc>
              <a:buFont typeface="+mj-lt"/>
              <a:buAutoNum type="arabicPeriod"/>
            </a:pPr>
            <a:r>
              <a:rPr lang="en-IN" b="1" dirty="0"/>
              <a:t>OBJECTIVES</a:t>
            </a:r>
          </a:p>
          <a:p>
            <a:pPr marL="342900" indent="-342900" algn="l">
              <a:lnSpc>
                <a:spcPct val="150000"/>
              </a:lnSpc>
              <a:buFont typeface="+mj-lt"/>
              <a:buAutoNum type="arabicPeriod"/>
            </a:pPr>
            <a:r>
              <a:rPr lang="en-IN" b="1" dirty="0"/>
              <a:t>PROPOSED SYSTEM / SOLUTION</a:t>
            </a:r>
          </a:p>
          <a:p>
            <a:pPr marL="342900" indent="-342900" algn="l">
              <a:lnSpc>
                <a:spcPct val="150000"/>
              </a:lnSpc>
              <a:buFont typeface="+mj-lt"/>
              <a:buAutoNum type="arabicPeriod"/>
            </a:pPr>
            <a:r>
              <a:rPr lang="en-IN" b="1" dirty="0"/>
              <a:t>SYSTEM APPROACH</a:t>
            </a:r>
          </a:p>
          <a:p>
            <a:pPr marL="342900" indent="-342900" algn="l">
              <a:lnSpc>
                <a:spcPct val="150000"/>
              </a:lnSpc>
              <a:buFont typeface="+mj-lt"/>
              <a:buAutoNum type="arabicPeriod"/>
            </a:pPr>
            <a:r>
              <a:rPr lang="en-IN" b="1" dirty="0"/>
              <a:t>ALGORITHM AND DEPLOYMENT</a:t>
            </a:r>
          </a:p>
          <a:p>
            <a:pPr marL="342900" indent="-342900" algn="l">
              <a:lnSpc>
                <a:spcPct val="150000"/>
              </a:lnSpc>
              <a:buFont typeface="+mj-lt"/>
              <a:buAutoNum type="arabicPeriod"/>
            </a:pPr>
            <a:r>
              <a:rPr lang="en-IN" b="1" dirty="0"/>
              <a:t>IMPLEMENTATION</a:t>
            </a:r>
          </a:p>
          <a:p>
            <a:pPr marL="342900" indent="-342900" algn="l">
              <a:lnSpc>
                <a:spcPct val="150000"/>
              </a:lnSpc>
              <a:buFont typeface="+mj-lt"/>
              <a:buAutoNum type="arabicPeriod"/>
            </a:pPr>
            <a:r>
              <a:rPr lang="en-IN" b="1" dirty="0"/>
              <a:t>RESULT</a:t>
            </a:r>
          </a:p>
          <a:p>
            <a:pPr marL="342900" indent="-342900" algn="l">
              <a:lnSpc>
                <a:spcPct val="150000"/>
              </a:lnSpc>
              <a:buFont typeface="+mj-lt"/>
              <a:buAutoNum type="arabicPeriod"/>
            </a:pPr>
            <a:r>
              <a:rPr lang="en-IN" b="1" dirty="0"/>
              <a:t>CONCLUSION</a:t>
            </a:r>
          </a:p>
          <a:p>
            <a:pPr marL="342900" indent="-342900" algn="l">
              <a:lnSpc>
                <a:spcPct val="150000"/>
              </a:lnSpc>
              <a:buFont typeface="+mj-lt"/>
              <a:buAutoNum type="arabicPeriod"/>
            </a:pPr>
            <a:r>
              <a:rPr lang="en-IN" b="1"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399" y="3581400"/>
            <a:ext cx="2600325" cy="26098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0E458DDA-53A7-469A-9E21-3AF526BAF635}"/>
              </a:ext>
            </a:extLst>
          </p:cNvPr>
          <p:cNvSpPr txBox="1"/>
          <p:nvPr/>
        </p:nvSpPr>
        <p:spPr>
          <a:xfrm>
            <a:off x="739775" y="1690062"/>
            <a:ext cx="6993746" cy="3477875"/>
          </a:xfrm>
          <a:prstGeom prst="rect">
            <a:avLst/>
          </a:prstGeom>
          <a:noFill/>
        </p:spPr>
        <p:txBody>
          <a:bodyPr wrap="square" rtlCol="0">
            <a:spAutoFit/>
          </a:bodyPr>
          <a:lstStyle/>
          <a:p>
            <a:pPr algn="just"/>
            <a:r>
              <a:rPr lang="en-US" sz="2000" dirty="0"/>
              <a:t>We are developing a robust machine learning system to accurately recognize handwritten digits using the MNIST dataset. This project involves preprocessing the MNIST dataset, training a neural network model tailored for digit recognition, and evaluating its performance. The trained model is saved for reuse, and functionality for predicting digits from custom images is implemented with robust error handling. The system visualizes predicted labels alongside input images to demonstrate performance, catering to various applications such as OCR and digit classification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5751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dirty="0"/>
              <a:t>OBJECTIVES</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Rounded Corners 10">
            <a:extLst>
              <a:ext uri="{FF2B5EF4-FFF2-40B4-BE49-F238E27FC236}">
                <a16:creationId xmlns:a16="http://schemas.microsoft.com/office/drawing/2014/main" id="{96EB696A-91B7-4BB5-AD62-6224602EB230}"/>
              </a:ext>
            </a:extLst>
          </p:cNvPr>
          <p:cNvSpPr/>
          <p:nvPr/>
        </p:nvSpPr>
        <p:spPr>
          <a:xfrm>
            <a:off x="1752601" y="1492221"/>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n w="0"/>
                <a:solidFill>
                  <a:schemeClr val="tx1"/>
                </a:solidFill>
                <a:effectLst>
                  <a:outerShdw blurRad="38100" dist="19050" dir="2700000" algn="tl" rotWithShape="0">
                    <a:schemeClr val="dk1">
                      <a:alpha val="40000"/>
                    </a:schemeClr>
                  </a:outerShdw>
                </a:effectLst>
              </a:rPr>
              <a:t>Model Development:</a:t>
            </a:r>
          </a:p>
          <a:p>
            <a:pPr algn="just"/>
            <a:r>
              <a:rPr lang="en-US" dirty="0">
                <a:ln w="0"/>
                <a:solidFill>
                  <a:schemeClr val="tx1"/>
                </a:solidFill>
                <a:effectLst>
                  <a:outerShdw blurRad="38100" dist="19050" dir="2700000" algn="tl" rotWithShape="0">
                    <a:schemeClr val="dk1">
                      <a:alpha val="40000"/>
                    </a:schemeClr>
                  </a:outerShdw>
                </a:effectLst>
              </a:rPr>
              <a:t>Design and train a neural network model specifically tailored for recognizing handwritten digits, utilizing the MNIST dataset</a:t>
            </a:r>
            <a:r>
              <a:rPr lang="en-US" b="1" dirty="0">
                <a:ln w="0"/>
                <a:solidFill>
                  <a:schemeClr val="tx1"/>
                </a:solidFill>
                <a:effectLst>
                  <a:outerShdw blurRad="38100" dist="19050" dir="2700000" algn="tl" rotWithShape="0">
                    <a:schemeClr val="dk1">
                      <a:alpha val="40000"/>
                    </a:schemeClr>
                  </a:outerShdw>
                </a:effectLst>
              </a:rPr>
              <a:t>. </a:t>
            </a:r>
          </a:p>
        </p:txBody>
      </p:sp>
      <p:sp>
        <p:nvSpPr>
          <p:cNvPr id="12" name="Rectangle: Rounded Corners 11">
            <a:extLst>
              <a:ext uri="{FF2B5EF4-FFF2-40B4-BE49-F238E27FC236}">
                <a16:creationId xmlns:a16="http://schemas.microsoft.com/office/drawing/2014/main" id="{93485A21-A10B-4D52-B7D7-FE2A10FEB743}"/>
              </a:ext>
            </a:extLst>
          </p:cNvPr>
          <p:cNvSpPr/>
          <p:nvPr/>
        </p:nvSpPr>
        <p:spPr>
          <a:xfrm>
            <a:off x="1726325" y="3196547"/>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n w="0"/>
                <a:solidFill>
                  <a:schemeClr val="tx1"/>
                </a:solidFill>
                <a:effectLst>
                  <a:outerShdw blurRad="38100" dist="19050" dir="2700000" algn="tl" rotWithShape="0">
                    <a:schemeClr val="dk1">
                      <a:alpha val="40000"/>
                    </a:schemeClr>
                  </a:outerShdw>
                </a:effectLst>
              </a:rPr>
              <a:t>Evaluation and Validation:</a:t>
            </a:r>
          </a:p>
          <a:p>
            <a:pPr algn="just"/>
            <a:r>
              <a:rPr lang="en-US" dirty="0">
                <a:ln w="0"/>
                <a:solidFill>
                  <a:schemeClr val="tx1"/>
                </a:solidFill>
                <a:effectLst>
                  <a:outerShdw blurRad="38100" dist="19050" dir="2700000" algn="tl" rotWithShape="0">
                    <a:schemeClr val="dk1">
                      <a:alpha val="40000"/>
                    </a:schemeClr>
                  </a:outerShdw>
                </a:effectLst>
              </a:rPr>
              <a:t>Evaluate the trained model's performance using validation techniques such as cross-validation and splitting the dataset into training and test sets. </a:t>
            </a:r>
            <a:endParaRPr lang="en-IN" dirty="0"/>
          </a:p>
        </p:txBody>
      </p:sp>
      <p:sp>
        <p:nvSpPr>
          <p:cNvPr id="13" name="Rectangle: Rounded Corners 12">
            <a:extLst>
              <a:ext uri="{FF2B5EF4-FFF2-40B4-BE49-F238E27FC236}">
                <a16:creationId xmlns:a16="http://schemas.microsoft.com/office/drawing/2014/main" id="{4E5F2931-08E1-4538-BB8B-98A57FFD6BE3}"/>
              </a:ext>
            </a:extLst>
          </p:cNvPr>
          <p:cNvSpPr/>
          <p:nvPr/>
        </p:nvSpPr>
        <p:spPr>
          <a:xfrm>
            <a:off x="1726325" y="4867275"/>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n w="0"/>
                <a:solidFill>
                  <a:schemeClr val="tx1"/>
                </a:solidFill>
                <a:effectLst>
                  <a:outerShdw blurRad="38100" dist="19050" dir="2700000" algn="tl" rotWithShape="0">
                    <a:schemeClr val="dk1">
                      <a:alpha val="40000"/>
                    </a:schemeClr>
                  </a:outerShdw>
                </a:effectLst>
              </a:rPr>
              <a:t>Integration and Deployment:</a:t>
            </a:r>
          </a:p>
          <a:p>
            <a:pPr algn="just"/>
            <a:r>
              <a:rPr lang="en-US" dirty="0">
                <a:ln w="0"/>
                <a:solidFill>
                  <a:schemeClr val="tx1"/>
                </a:solidFill>
                <a:effectLst>
                  <a:outerShdw blurRad="38100" dist="19050" dir="2700000" algn="tl" rotWithShape="0">
                    <a:schemeClr val="dk1">
                      <a:alpha val="40000"/>
                    </a:schemeClr>
                  </a:outerShdw>
                </a:effectLst>
              </a:rPr>
              <a:t>Implement functionality for seamlessly integrating the trained model into applications requiring handwritten digit recognition, such as OCR systems or digit classification tasks.</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dirty="0"/>
              <a:t>PROPOSED SYSTEM/ SOLUTION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801ADE2F-BD8D-4BD3-8FF9-FC5DABBBD894}"/>
              </a:ext>
            </a:extLst>
          </p:cNvPr>
          <p:cNvSpPr txBox="1"/>
          <p:nvPr/>
        </p:nvSpPr>
        <p:spPr>
          <a:xfrm>
            <a:off x="685800" y="1600200"/>
            <a:ext cx="8039100" cy="4154984"/>
          </a:xfrm>
          <a:prstGeom prst="rect">
            <a:avLst/>
          </a:prstGeom>
          <a:noFill/>
        </p:spPr>
        <p:txBody>
          <a:bodyPr wrap="square" rtlCol="0">
            <a:spAutoFit/>
          </a:bodyPr>
          <a:lstStyle/>
          <a:p>
            <a:pPr algn="just"/>
            <a:r>
              <a:rPr lang="en-US" sz="2400" dirty="0"/>
              <a:t>The proposed solution is a machine learning-based system designed to accurately recognize handwritten digits. It includes preprocessing the MNIST dataset for training, developing a custom neural network model optimized for digit recognition, training and evaluating the model's performance, and persisting the trained model for future use. Additionally, the system implements functionality for predicting digits from custom images, incorporates robust error handling mechanisms, and provides visualization of predicted labels alongside input images for transparency and user insights</a:t>
            </a:r>
            <a:r>
              <a:rPr lang="en-US" sz="2400" b="1" dirty="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7ADA-8644-4134-93A0-AD298A62D1FB}"/>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721E8277-29B5-4974-B072-00AFEF471F75}"/>
              </a:ext>
            </a:extLst>
          </p:cNvPr>
          <p:cNvSpPr txBox="1"/>
          <p:nvPr/>
        </p:nvSpPr>
        <p:spPr>
          <a:xfrm>
            <a:off x="1566544" y="1806921"/>
            <a:ext cx="7747635" cy="3244158"/>
          </a:xfrm>
          <a:prstGeom prst="rect">
            <a:avLst/>
          </a:prstGeom>
          <a:noFill/>
        </p:spPr>
        <p:txBody>
          <a:bodyPr wrap="square" rtlCol="0">
            <a:spAutoFit/>
          </a:bodyPr>
          <a:lstStyle/>
          <a:p>
            <a:pPr>
              <a:lnSpc>
                <a:spcPct val="150000"/>
              </a:lnSpc>
            </a:pPr>
            <a:r>
              <a:rPr lang="en-IN" sz="2800" b="1" dirty="0"/>
              <a:t>HARDWARE REQUIREMENTS:</a:t>
            </a:r>
          </a:p>
          <a:p>
            <a:pPr marL="342900" indent="-342900">
              <a:lnSpc>
                <a:spcPct val="150000"/>
              </a:lnSpc>
              <a:buFont typeface="+mj-lt"/>
              <a:buAutoNum type="arabicPeriod"/>
            </a:pPr>
            <a:r>
              <a:rPr lang="en-IN" sz="2800" dirty="0"/>
              <a:t>Standard laptop / computer</a:t>
            </a:r>
          </a:p>
          <a:p>
            <a:pPr marL="342900" indent="-342900">
              <a:lnSpc>
                <a:spcPct val="150000"/>
              </a:lnSpc>
              <a:buFont typeface="+mj-lt"/>
              <a:buAutoNum type="arabicPeriod"/>
            </a:pPr>
            <a:r>
              <a:rPr lang="en-IN" sz="2800" dirty="0"/>
              <a:t>Memory</a:t>
            </a:r>
          </a:p>
          <a:p>
            <a:pPr marL="342900" indent="-342900">
              <a:lnSpc>
                <a:spcPct val="150000"/>
              </a:lnSpc>
              <a:buFont typeface="+mj-lt"/>
              <a:buAutoNum type="arabicPeriod"/>
            </a:pPr>
            <a:r>
              <a:rPr lang="en-IN" sz="2800" dirty="0"/>
              <a:t>Internet Connection</a:t>
            </a:r>
          </a:p>
          <a:p>
            <a:pPr marL="342900" indent="-342900">
              <a:lnSpc>
                <a:spcPct val="150000"/>
              </a:lnSpc>
              <a:buFont typeface="+mj-lt"/>
              <a:buAutoNum type="arabicPeriod"/>
            </a:pPr>
            <a:r>
              <a:rPr lang="en-IN" sz="2800" dirty="0"/>
              <a:t>Storage</a:t>
            </a:r>
          </a:p>
        </p:txBody>
      </p:sp>
    </p:spTree>
    <p:extLst>
      <p:ext uri="{BB962C8B-B14F-4D97-AF65-F5344CB8AC3E}">
        <p14:creationId xmlns:p14="http://schemas.microsoft.com/office/powerpoint/2010/main" val="279971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6DDF-B6CE-4139-BD9B-8CEBC698C7E8}"/>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C3FDFEF4-875F-4BD2-9DE0-6401782053E9}"/>
              </a:ext>
            </a:extLst>
          </p:cNvPr>
          <p:cNvSpPr txBox="1"/>
          <p:nvPr/>
        </p:nvSpPr>
        <p:spPr>
          <a:xfrm>
            <a:off x="1295400" y="1371600"/>
            <a:ext cx="7671435" cy="4536819"/>
          </a:xfrm>
          <a:prstGeom prst="rect">
            <a:avLst/>
          </a:prstGeom>
          <a:noFill/>
        </p:spPr>
        <p:txBody>
          <a:bodyPr wrap="square" rtlCol="0">
            <a:spAutoFit/>
          </a:bodyPr>
          <a:lstStyle/>
          <a:p>
            <a:pPr>
              <a:lnSpc>
                <a:spcPct val="150000"/>
              </a:lnSpc>
            </a:pPr>
            <a:r>
              <a:rPr lang="en-IN" sz="2800" b="1" dirty="0"/>
              <a:t>SOFTWARE REQUIREMENTS:</a:t>
            </a:r>
          </a:p>
          <a:p>
            <a:pPr marL="342900" indent="-342900">
              <a:lnSpc>
                <a:spcPct val="150000"/>
              </a:lnSpc>
              <a:buFont typeface="+mj-lt"/>
              <a:buAutoNum type="arabicPeriod"/>
            </a:pPr>
            <a:r>
              <a:rPr lang="en-US" sz="2800" dirty="0"/>
              <a:t>Python</a:t>
            </a:r>
          </a:p>
          <a:p>
            <a:pPr marL="342900" indent="-342900">
              <a:lnSpc>
                <a:spcPct val="150000"/>
              </a:lnSpc>
              <a:buFont typeface="+mj-lt"/>
              <a:buAutoNum type="arabicPeriod"/>
            </a:pPr>
            <a:r>
              <a:rPr lang="en-US" sz="2800" dirty="0"/>
              <a:t>TensorFlow</a:t>
            </a:r>
          </a:p>
          <a:p>
            <a:pPr marL="342900" indent="-342900">
              <a:lnSpc>
                <a:spcPct val="150000"/>
              </a:lnSpc>
              <a:buFont typeface="+mj-lt"/>
              <a:buAutoNum type="arabicPeriod"/>
            </a:pPr>
            <a:r>
              <a:rPr lang="en-US" sz="2800" dirty="0"/>
              <a:t>OpenCV (Open Source Computer Vision Library)</a:t>
            </a:r>
          </a:p>
          <a:p>
            <a:pPr marL="342900" indent="-342900">
              <a:lnSpc>
                <a:spcPct val="150000"/>
              </a:lnSpc>
              <a:buFont typeface="+mj-lt"/>
              <a:buAutoNum type="arabicPeriod"/>
            </a:pPr>
            <a:r>
              <a:rPr lang="en-US" sz="2800" dirty="0" err="1"/>
              <a:t>Keras</a:t>
            </a:r>
            <a:endParaRPr lang="en-US" sz="2800" dirty="0"/>
          </a:p>
          <a:p>
            <a:pPr marL="342900" indent="-342900">
              <a:lnSpc>
                <a:spcPct val="150000"/>
              </a:lnSpc>
              <a:buFont typeface="+mj-lt"/>
              <a:buAutoNum type="arabicPeriod"/>
            </a:pPr>
            <a:r>
              <a:rPr lang="en-US" sz="2800" dirty="0" err="1"/>
              <a:t>Jupyter</a:t>
            </a:r>
            <a:r>
              <a:rPr lang="en-US" sz="2800" dirty="0"/>
              <a:t> Notebook</a:t>
            </a:r>
          </a:p>
        </p:txBody>
      </p:sp>
    </p:spTree>
    <p:extLst>
      <p:ext uri="{BB962C8B-B14F-4D97-AF65-F5344CB8AC3E}">
        <p14:creationId xmlns:p14="http://schemas.microsoft.com/office/powerpoint/2010/main" val="267970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5016758"/>
          </a:xfrm>
          <a:prstGeom prst="rect">
            <a:avLst/>
          </a:prstGeom>
          <a:noFill/>
        </p:spPr>
        <p:txBody>
          <a:bodyPr wrap="square" rtlCol="0">
            <a:spAutoFit/>
          </a:bodyPr>
          <a:lstStyle/>
          <a:p>
            <a:pPr algn="just"/>
            <a:r>
              <a:rPr lang="en-US" sz="2000" b="1" dirty="0"/>
              <a:t>Data Preprocessing:</a:t>
            </a:r>
          </a:p>
          <a:p>
            <a:pPr marL="342900" indent="-342900" algn="just">
              <a:buFont typeface="Arial" panose="020B0604020202020204" pitchFamily="34" charset="0"/>
              <a:buChar char="•"/>
            </a:pPr>
            <a:r>
              <a:rPr lang="en-US" sz="2000" dirty="0"/>
              <a:t>Load the MNIST dataset containing handwritten digit images and corresponding labels.</a:t>
            </a:r>
          </a:p>
          <a:p>
            <a:pPr marL="342900" indent="-342900" algn="just">
              <a:buFont typeface="Arial" panose="020B0604020202020204" pitchFamily="34" charset="0"/>
              <a:buChar char="•"/>
            </a:pPr>
            <a:r>
              <a:rPr lang="en-US" sz="2000" dirty="0"/>
              <a:t>Normalize pixel values to a range between 0 and 1 to ensure uniformity across images.</a:t>
            </a:r>
          </a:p>
          <a:p>
            <a:pPr marL="342900" indent="-342900" algn="just">
              <a:buFont typeface="Arial" panose="020B0604020202020204" pitchFamily="34" charset="0"/>
              <a:buChar char="•"/>
            </a:pPr>
            <a:r>
              <a:rPr lang="en-US" sz="2000" dirty="0"/>
              <a:t>Split the dataset into training and testing sets for model evaluation.</a:t>
            </a:r>
          </a:p>
          <a:p>
            <a:pPr algn="just"/>
            <a:r>
              <a:rPr lang="en-US" sz="2000" b="1" dirty="0"/>
              <a:t>Model Development:</a:t>
            </a:r>
          </a:p>
          <a:p>
            <a:pPr marL="342900" indent="-342900" algn="just">
              <a:buFont typeface="Arial" panose="020B0604020202020204" pitchFamily="34" charset="0"/>
              <a:buChar char="•"/>
            </a:pPr>
            <a:r>
              <a:rPr lang="en-US" sz="2000" dirty="0"/>
              <a:t>Design a neural network architecture tailored for digit recognition.</a:t>
            </a:r>
          </a:p>
          <a:p>
            <a:pPr marL="342900" indent="-342900" algn="just">
              <a:buFont typeface="Arial" panose="020B0604020202020204" pitchFamily="34" charset="0"/>
              <a:buChar char="•"/>
            </a:pPr>
            <a:r>
              <a:rPr lang="en-US" sz="2000" dirty="0"/>
              <a:t>Initialize the model with input layer (flattened), hidden layers with </a:t>
            </a:r>
            <a:r>
              <a:rPr lang="en-US" sz="2000" dirty="0" err="1"/>
              <a:t>ReLU</a:t>
            </a:r>
            <a:r>
              <a:rPr lang="en-US" sz="2000" dirty="0"/>
              <a:t> activation, and output layer with </a:t>
            </a:r>
            <a:r>
              <a:rPr lang="en-US" sz="2000" dirty="0" err="1"/>
              <a:t>softmax</a:t>
            </a:r>
            <a:r>
              <a:rPr lang="en-US" sz="2000" dirty="0"/>
              <a:t> activation.</a:t>
            </a:r>
          </a:p>
          <a:p>
            <a:pPr marL="342900" indent="-342900" algn="just">
              <a:buFont typeface="Arial" panose="020B0604020202020204" pitchFamily="34" charset="0"/>
              <a:buChar char="•"/>
            </a:pPr>
            <a:r>
              <a:rPr lang="en-US" sz="2000" dirty="0"/>
              <a:t>Compile the model with appropriate loss function (sparse categorical cross-entropy) and optimizer (Adam).</a:t>
            </a:r>
          </a:p>
          <a:p>
            <a:pPr algn="just"/>
            <a:r>
              <a:rPr lang="en-US" sz="2000" b="1" dirty="0"/>
              <a:t>Model Training:</a:t>
            </a:r>
          </a:p>
          <a:p>
            <a:pPr marL="342900" indent="-342900" algn="just">
              <a:buFont typeface="Arial" panose="020B0604020202020204" pitchFamily="34" charset="0"/>
              <a:buChar char="•"/>
            </a:pPr>
            <a:r>
              <a:rPr lang="en-US" sz="2000" dirty="0"/>
              <a:t>Train the model on the training dataset using the fit method.</a:t>
            </a:r>
          </a:p>
          <a:p>
            <a:pPr marL="342900" indent="-342900" algn="just">
              <a:buFont typeface="Arial" panose="020B0604020202020204" pitchFamily="34" charset="0"/>
              <a:buChar char="•"/>
            </a:pPr>
            <a:r>
              <a:rPr lang="en-US" sz="2000" dirty="0"/>
              <a:t>Iterate over multiple epochs, adjusting model weights to minimize loss and improve accuracy.</a:t>
            </a:r>
          </a:p>
        </p:txBody>
      </p:sp>
    </p:spTree>
    <p:extLst>
      <p:ext uri="{BB962C8B-B14F-4D97-AF65-F5344CB8AC3E}">
        <p14:creationId xmlns:p14="http://schemas.microsoft.com/office/powerpoint/2010/main" val="335592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4093428"/>
          </a:xfrm>
          <a:prstGeom prst="rect">
            <a:avLst/>
          </a:prstGeom>
          <a:noFill/>
        </p:spPr>
        <p:txBody>
          <a:bodyPr wrap="square" rtlCol="0">
            <a:spAutoFit/>
          </a:bodyPr>
          <a:lstStyle/>
          <a:p>
            <a:pPr algn="just"/>
            <a:r>
              <a:rPr lang="en-US" sz="2000" b="1" dirty="0"/>
              <a:t>Evaluation:</a:t>
            </a:r>
          </a:p>
          <a:p>
            <a:pPr marL="342900" indent="-342900" algn="just">
              <a:buFont typeface="Arial" panose="020B0604020202020204" pitchFamily="34" charset="0"/>
              <a:buChar char="•"/>
            </a:pPr>
            <a:r>
              <a:rPr lang="en-US" sz="2000" dirty="0"/>
              <a:t>Assess the model's performance on the testing dataset using evaluation metrics such as accuracy.</a:t>
            </a:r>
          </a:p>
          <a:p>
            <a:pPr marL="342900" indent="-342900" algn="just">
              <a:buFont typeface="Arial" panose="020B0604020202020204" pitchFamily="34" charset="0"/>
              <a:buChar char="•"/>
            </a:pPr>
            <a:r>
              <a:rPr lang="en-US" sz="2000" dirty="0"/>
              <a:t>Validate the model's ability to generalize to unseen data and identify any overfitting or underfitting issues.</a:t>
            </a:r>
          </a:p>
          <a:p>
            <a:pPr algn="just"/>
            <a:r>
              <a:rPr lang="en-IN" sz="2000" b="1" dirty="0"/>
              <a:t>Model Persistence:</a:t>
            </a:r>
          </a:p>
          <a:p>
            <a:pPr marL="342900" indent="-342900" algn="just">
              <a:buFont typeface="Arial" panose="020B0604020202020204" pitchFamily="34" charset="0"/>
              <a:buChar char="•"/>
            </a:pPr>
            <a:r>
              <a:rPr lang="en-US" sz="2000" dirty="0"/>
              <a:t>Save the trained model using the save method for future use without the need for retraining.</a:t>
            </a:r>
          </a:p>
          <a:p>
            <a:pPr algn="just"/>
            <a:r>
              <a:rPr lang="en-US" sz="2000" b="1" dirty="0"/>
              <a:t>Interference:</a:t>
            </a:r>
          </a:p>
          <a:p>
            <a:pPr marL="342900" indent="-342900" algn="just">
              <a:buFont typeface="Arial" panose="020B0604020202020204" pitchFamily="34" charset="0"/>
              <a:buChar char="•"/>
            </a:pPr>
            <a:r>
              <a:rPr lang="en-US" sz="2000" dirty="0"/>
              <a:t>Load custom images containing handwritten digits.</a:t>
            </a:r>
          </a:p>
          <a:p>
            <a:pPr marL="342900" indent="-342900" algn="just">
              <a:buFont typeface="Arial" panose="020B0604020202020204" pitchFamily="34" charset="0"/>
              <a:buChar char="•"/>
            </a:pPr>
            <a:r>
              <a:rPr lang="en-US" sz="2000" dirty="0"/>
              <a:t>Preprocess the images to match the input format required by the model.</a:t>
            </a:r>
          </a:p>
          <a:p>
            <a:pPr marL="342900" indent="-342900" algn="just">
              <a:buFont typeface="Arial" panose="020B0604020202020204" pitchFamily="34" charset="0"/>
              <a:buChar char="•"/>
            </a:pPr>
            <a:r>
              <a:rPr lang="en-US" sz="2000" dirty="0"/>
              <a:t>Utilize the trained model to predict the digit represented by each image.</a:t>
            </a:r>
          </a:p>
        </p:txBody>
      </p:sp>
    </p:spTree>
    <p:extLst>
      <p:ext uri="{BB962C8B-B14F-4D97-AF65-F5344CB8AC3E}">
        <p14:creationId xmlns:p14="http://schemas.microsoft.com/office/powerpoint/2010/main" val="3996230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954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PowerPoint Presentation</vt:lpstr>
      <vt:lpstr>OVERVIEW</vt:lpstr>
      <vt:lpstr>PROBLEM STATEMENT</vt:lpstr>
      <vt:lpstr>OBJECTIVES</vt:lpstr>
      <vt:lpstr>PROPOSED SYSTEM/ SOLUTION</vt:lpstr>
      <vt:lpstr>SYSTEM APPROACH</vt:lpstr>
      <vt:lpstr>SYSTEM APPROACH</vt:lpstr>
      <vt:lpstr>ALGORITHM AND DEPLOYMENT</vt:lpstr>
      <vt:lpstr>ALGORITHM AND DEPLOYMENT</vt:lpstr>
      <vt:lpstr>ALGORITHM AND DEPLOYMENT</vt:lpstr>
      <vt:lpstr>IMPLEMENTATION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Jegathesan Arjunan</dc:creator>
  <cp:lastModifiedBy>Niveditha Subramanian Girivel</cp:lastModifiedBy>
  <cp:revision>18</cp:revision>
  <dcterms:created xsi:type="dcterms:W3CDTF">2024-04-05T08:30:55Z</dcterms:created>
  <dcterms:modified xsi:type="dcterms:W3CDTF">2024-04-28T16:04:01Z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