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93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4" r:id="rId5"/>
    <p:sldId id="270" r:id="rId6"/>
    <p:sldId id="266" r:id="rId7"/>
    <p:sldId id="259" r:id="rId8"/>
    <p:sldId id="265" r:id="rId9"/>
    <p:sldId id="260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n chen" initials="fc" lastIdx="1" clrIdx="0">
    <p:extLst>
      <p:ext uri="{19B8F6BF-5375-455C-9EA6-DF929625EA0E}">
        <p15:presenceInfo xmlns:p15="http://schemas.microsoft.com/office/powerpoint/2012/main" userId="884e70619672d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0304"/>
    <a:srgbClr val="FFFFFF"/>
    <a:srgbClr val="F4B183"/>
    <a:srgbClr val="692F25"/>
    <a:srgbClr val="767171"/>
    <a:srgbClr val="0099CC"/>
    <a:srgbClr val="36AFCE"/>
    <a:srgbClr val="F2F2F2"/>
    <a:srgbClr val="69CCF1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782F9B-1F03-5A49-BB50-559E6533BB01}" v="224" dt="2024-11-17T17:58:58.990"/>
    <p1510:client id="{68363D63-0562-E775-EBFD-BE504A3CF5B9}" v="315" dt="2024-11-17T18:47:40.676"/>
    <p1510:client id="{691DE13E-95E5-580F-8B3E-D57CBA9B9189}" v="415" dt="2024-11-17T18:49:52.0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721D0F-FC16-4317-B023-A2BA26835C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503B0-6245-4271-874F-06AD161A1F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0A1F5-FB9C-4BEF-B1FB-28C4F6E18EB6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B6C42-C5A8-41DF-8AC9-1357511D589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569BA-3761-49EB-AB64-065858F346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AB17-8537-4B82-AB39-388E182D4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02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7T18:35:12.3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6298 9458 16383 0 0,'0'2'0'0'0,"0"7"0"0"0,0 21 0 0 0,0 36 0 0 0,0 49 0 0 0,0 48 0 0 0,0 26 0 0 0,0-3 0 0 0,0-22 0 0 0,0-35 0 0 0,0-37 0 0 0,0-30 0 0 0,0-25 0 0 0,0-16 0 0 0,0-8 0 0 0,0 4 0 0 0,0 20 0 0 0,0 30 0 0 0,0 25 0 0 0,0 12 0 0 0,0-4 0 0 0,0-15 0 0 0,0-16 0 0 0,0-13 0 0 0,0-5 0 0 0,0 4 0 0 0,0 3 0 0 0,0-1 0 0 0,0-7 0 0 0,0-10 0 0 0,0-9 0 0 0,0-7 0 0 0,0 4 0 0 0,0 18 0 0 0,0 21 0 0 0,-2 15 0 0 0,-1 3 0 0 0,-1-7 0 0 0,0-12 0 0 0,0-8 0 0 0,-1 6 0 0 0,-3 19 0 0 0,-3 28 0 0 0,-6 23 0 0 0,-4 17 0 0 0,-6 2 0 0 0,-1-11 0 0 0,2-24 0 0 0,5-27 0 0 0,6-18 0 0 0,6 3 0 0 0,3 14 0 0 0,4 8 0 0 0,2-4 0 0 0,1-10 0 0 0,0-15 0 0 0,0-17 0 0 0,0-15 0 0 0,0-13 0 0 0,-1-7 0 0 0,1-6 0 0 0,2 0 0 0 0,0 2 0 0 0,1 2 0 0 0,0 1 0 0 0,-1 0 0 0 0,0 0 0 0 0,0-2 0 0 0,-2 1 0 0 0,0 6 0 0 0,-1 14 0 0 0,2 17 0 0 0,2 15 0 0 0,0 4 0 0 0,-1-3 0 0 0,0-8 0 0 0,-1-16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7T18:35:12.3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6057 9616 16383 0 0,'1'-1'0'0'0,"2"-1"0"0"0,1-1 0 0 0,3-3 0 0 0,6-5 0 0 0,6-6 0 0 0,6-3 0 0 0,0 2 0 0 0,-2 1 0 0 0,-5 4 0 0 0,-3 2 0 0 0,-2 4 0 0 0,-2-1 0 0 0,-1-2 0 0 0,-3 0 0 0 0,-1-1 0 0 0,0-1 0 0 0,0 1 0 0 0,2 2 0 0 0,0 5 0 0 0,2 5 0 0 0,1 6 0 0 0,2 5 0 0 0,1 5 0 0 0,1 4 0 0 0,0 0 0 0 0,-1-1 0 0 0,-3-2 0 0 0,-3-3 0 0 0,-3-1 0 0 0,1-2 0 0 0,3 2 0 0 0,3 2 0 0 0,3 4 0 0 0,1 3 0 0 0,0 0 0 0 0,-4-3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7T18:35:12.3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11351 16801 16383 0 0,'0'0'0'0'0,"0"1"0"0"0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7T18:35:12.3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8569 9953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2ED79-B1A9-4CA4-AA43-B8F88632CE22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609CA-B71B-4266-B432-E5F3CC578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895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0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27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27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7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D09D-3484-7D97-F2BD-8DCE591F5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C940CA-1949-5868-5AFB-E32DA69057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BF1DD-99B4-A7F5-AF5E-1537FDDA43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AF323-B7B1-E7D3-FFB1-A066E33934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08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5504-B4E0-083B-037A-8E26FCB7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C9E99C-26E1-BBB5-ABEC-88A4B50AD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CB8B59-DF5D-754A-8268-C57D81219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8A27C-628A-2D13-95D3-DB844FBA6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95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609CA-B71B-4266-B432-E5F3CC5783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4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98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2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57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BBCE57F-0C17-4877-8686-6981C421A72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279" y="1343770"/>
            <a:ext cx="11521441" cy="156984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690304"/>
                </a:solidFill>
              </a:defRPr>
            </a:lvl1pPr>
          </a:lstStyle>
          <a:p>
            <a:r>
              <a:rPr lang="en-US"/>
              <a:t>Paper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82F8D2-01AA-4BDF-8585-51A84482638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287679"/>
            <a:ext cx="9144000" cy="5153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 Name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6A0F0C-9E01-4172-A7BE-41067715EE3B}"/>
              </a:ext>
            </a:extLst>
          </p:cNvPr>
          <p:cNvCxnSpPr/>
          <p:nvPr userDrawn="1"/>
        </p:nvCxnSpPr>
        <p:spPr>
          <a:xfrm>
            <a:off x="0" y="6070821"/>
            <a:ext cx="12188952" cy="0"/>
          </a:xfrm>
          <a:prstGeom prst="line">
            <a:avLst/>
          </a:prstGeom>
          <a:ln w="38100">
            <a:solidFill>
              <a:srgbClr val="69030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8D143-D208-4E69-A7E4-6EBB10D3CB8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35279" y="6203121"/>
            <a:ext cx="8293331" cy="529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2000"/>
              </a:lnSpc>
              <a:spcBef>
                <a:spcPts val="0"/>
              </a:spcBef>
              <a:buFontTx/>
              <a:buNone/>
              <a:defRPr sz="2000" b="0">
                <a:solidFill>
                  <a:srgbClr val="767171"/>
                </a:solidFill>
              </a:defRPr>
            </a:lvl1pPr>
          </a:lstStyle>
          <a:p>
            <a:pPr lvl="0"/>
            <a:r>
              <a:rPr lang="en-US"/>
              <a:t>Course info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F8CC6E0-BE4E-476D-98CA-48C677243FC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828116" y="6203121"/>
            <a:ext cx="3087958" cy="5297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FontTx/>
              <a:buNone/>
              <a:defRPr sz="2000" b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Date (day)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339AC-E2AD-4595-8EF1-2DC355EA13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3837373"/>
            <a:ext cx="9144000" cy="993409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i="1"/>
            </a:lvl1pPr>
          </a:lstStyle>
          <a:p>
            <a:pPr lvl="0"/>
            <a:r>
              <a:rPr lang="en-US"/>
              <a:t>Email </a:t>
            </a:r>
          </a:p>
          <a:p>
            <a:pPr lvl="0"/>
            <a:r>
              <a:rPr lang="en-US"/>
              <a:t> Affiliation</a:t>
            </a:r>
          </a:p>
        </p:txBody>
      </p:sp>
    </p:spTree>
    <p:extLst>
      <p:ext uri="{BB962C8B-B14F-4D97-AF65-F5344CB8AC3E}">
        <p14:creationId xmlns:p14="http://schemas.microsoft.com/office/powerpoint/2010/main" val="325238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6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7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9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0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3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0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5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55059-30BA-48AD-B001-23090A7B8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79" y="1962085"/>
            <a:ext cx="11521441" cy="1569845"/>
          </a:xfrm>
        </p:spPr>
        <p:txBody>
          <a:bodyPr/>
          <a:lstStyle/>
          <a:p>
            <a:r>
              <a:rPr lang="en-US">
                <a:latin typeface="Calibri"/>
                <a:cs typeface="Calibri"/>
              </a:rPr>
              <a:t>AI AGENT FOR OPERATING A BACKEND SYSTEM USING NATURAL LANGUAGE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D412E-3D1C-4E21-A3FD-0B38A98D9CC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5279" y="6203121"/>
            <a:ext cx="7808595" cy="529754"/>
          </a:xfrm>
        </p:spPr>
        <p:txBody>
          <a:bodyPr/>
          <a:lstStyle/>
          <a:p>
            <a:r>
              <a:rPr lang="en-US"/>
              <a:t>Luddy Hackathon Fall 2024, Third Edition.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3A3A51-A92F-4806-9CC8-2CE1345FD4C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November 17,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A0325F-AD63-45A6-823A-AE005DEEBF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677923" y="4690226"/>
            <a:ext cx="1608486" cy="126242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sz="1800" i="0"/>
              <a:t>Niveditha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/>
              <a:t>Aishwarya</a:t>
            </a:r>
            <a:endParaRPr lang="en-US" sz="1800" i="0">
              <a:cs typeface="Calibri" panose="020F0502020204030204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/>
              <a:t>Harsha</a:t>
            </a:r>
            <a:endParaRPr lang="en-US" sz="1800" b="0" i="0" u="none" strike="noStrike">
              <a:solidFill>
                <a:srgbClr val="000000"/>
              </a:solidFill>
              <a:effectLst/>
              <a:cs typeface="Calibr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i="0"/>
              <a:t>Koushik</a:t>
            </a:r>
            <a:endParaRPr lang="en-US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6A524AF-58FA-D815-1F04-BA2C0287658B}"/>
              </a:ext>
            </a:extLst>
          </p:cNvPr>
          <p:cNvSpPr txBox="1">
            <a:spLocks/>
          </p:cNvSpPr>
          <p:nvPr/>
        </p:nvSpPr>
        <p:spPr>
          <a:xfrm>
            <a:off x="176784" y="350361"/>
            <a:ext cx="2590800" cy="529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2743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i="0">
                <a:solidFill>
                  <a:schemeClr val="tx1"/>
                </a:solidFill>
                <a:latin typeface="Arial Rounded MT Bold" panose="020F0704030504030204" pitchFamily="34" charset="77"/>
              </a:rPr>
              <a:t>USE CASE - 5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91F0C6F-72B0-B7CF-DDF1-1265194DD78F}"/>
              </a:ext>
            </a:extLst>
          </p:cNvPr>
          <p:cNvSpPr txBox="1">
            <a:spLocks/>
          </p:cNvSpPr>
          <p:nvPr/>
        </p:nvSpPr>
        <p:spPr>
          <a:xfrm>
            <a:off x="9677704" y="4333415"/>
            <a:ext cx="1801897" cy="5599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2743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/>
            <a:r>
              <a:rPr lang="en-US" sz="1800" i="0"/>
              <a:t>Team Members: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EB61F59-0E36-A0FB-33DD-706163D22187}"/>
              </a:ext>
            </a:extLst>
          </p:cNvPr>
          <p:cNvSpPr txBox="1">
            <a:spLocks/>
          </p:cNvSpPr>
          <p:nvPr/>
        </p:nvSpPr>
        <p:spPr>
          <a:xfrm>
            <a:off x="9324537" y="290301"/>
            <a:ext cx="2590800" cy="5297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377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2800" i="1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27432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0">
                <a:solidFill>
                  <a:schemeClr val="tx1"/>
                </a:solidFill>
                <a:latin typeface="Arial Rounded MT Bold"/>
              </a:rPr>
              <a:t>BACKOPS.ai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4346-6C95-E633-1AB0-9067E18E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7758-AB3F-92DF-600C-D4601C0A5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1414343"/>
            <a:ext cx="11521440" cy="5322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Purpose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2000">
                <a:ea typeface="+mn-lt"/>
                <a:cs typeface="+mn-lt"/>
              </a:rPr>
              <a:t>Integrates action extraction and slot filling to streamline processing while efficiently handling multiple user commands through a decision-based flow.</a:t>
            </a: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Benefits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2000">
                <a:ea typeface="+mn-lt"/>
                <a:cs typeface="+mn-lt"/>
              </a:rPr>
              <a:t>Reduces latency by avoiding redundant API calls, improves accuracy by extracting structured data in one step, and enables real-time action handling with robust error management.</a:t>
            </a:r>
          </a:p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Flow</a:t>
            </a:r>
            <a:r>
              <a:rPr lang="en-US" sz="2000">
                <a:ea typeface="+mn-lt"/>
                <a:cs typeface="+mn-lt"/>
              </a:rPr>
              <a:t>: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2000">
                <a:ea typeface="+mn-lt"/>
                <a:cs typeface="+mn-lt"/>
              </a:rPr>
              <a:t>User Input → LLAMA API → Extracted Slots → Slot Classification, minimizing intermediate decision points for a seamless operation.</a:t>
            </a:r>
          </a:p>
          <a:p>
            <a:pPr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AFA02-58AB-F7A4-AC54-75A4BDD7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5A539E-EF43-70A2-0B84-9F0EBBCA74E9}"/>
              </a:ext>
            </a:extLst>
          </p:cNvPr>
          <p:cNvSpPr txBox="1">
            <a:spLocks/>
          </p:cNvSpPr>
          <p:nvPr/>
        </p:nvSpPr>
        <p:spPr>
          <a:xfrm>
            <a:off x="167638" y="181096"/>
            <a:ext cx="11856721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69030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>
                <a:solidFill>
                  <a:schemeClr val="tx2"/>
                </a:solidFill>
                <a:latin typeface="Walbaum Display"/>
                <a:cs typeface="Calibri"/>
              </a:rPr>
              <a:t>Streamlining NLP Processing and Slot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983988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A3D33-A0ED-C8DA-C238-A6AE7B561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2C639-85F6-ED89-3DEB-A09498723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79" y="1132734"/>
            <a:ext cx="11521440" cy="5322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Structure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 panose="02070309020205020404" pitchFamily="49" charset="0"/>
              <a:buChar char="•"/>
            </a:pP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Key-value storage with created and updated timestamps</a:t>
            </a:r>
            <a:r>
              <a:rPr lang="en-US" sz="2000">
                <a:ea typeface="+mn-lt"/>
                <a:cs typeface="+mn-lt"/>
              </a:rPr>
              <a:t>, organized into collections for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user data, logs, and chat history.</a:t>
            </a:r>
            <a:endParaRPr lang="en-US">
              <a:cs typeface="Calibri" panose="020F0502020204030204"/>
            </a:endParaRPr>
          </a:p>
          <a:p>
            <a:pPr>
              <a:buFont typeface="Arial" panose="02070309020205020404" pitchFamily="49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 panose="02070309020205020404" pitchFamily="49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 panose="02070309020205020404" pitchFamily="49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Font typeface="Arial" panose="02070309020205020404" pitchFamily="49" charset="0"/>
              <a:buChar char="•"/>
            </a:pPr>
            <a:endParaRPr lang="en-US" sz="2000">
              <a:ea typeface="+mn-lt"/>
              <a:cs typeface="+mn-lt"/>
            </a:endParaRPr>
          </a:p>
          <a:p>
            <a:pPr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Features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>
              <a:buFont typeface="Arial" panose="02070309020205020404" pitchFamily="49" charset="0"/>
              <a:buChar char="•"/>
            </a:pPr>
            <a:r>
              <a:rPr lang="en-US" sz="2000">
                <a:ea typeface="+mn-lt"/>
                <a:cs typeface="+mn-lt"/>
              </a:rPr>
              <a:t>Provides persistent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storage for user actions and system logs</a:t>
            </a:r>
            <a:r>
              <a:rPr lang="en-US" sz="2000">
                <a:ea typeface="+mn-lt"/>
                <a:cs typeface="+mn-lt"/>
              </a:rPr>
              <a:t>, supports query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operations </a:t>
            </a:r>
            <a:r>
              <a:rPr lang="en-US" sz="2000">
                <a:ea typeface="+mn-lt"/>
                <a:cs typeface="+mn-lt"/>
              </a:rPr>
              <a:t>(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insert, update,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retrieve, </a:t>
            </a:r>
            <a:r>
              <a:rPr lang="en-US" sz="2000">
                <a:ea typeface="+mn-lt"/>
                <a:cs typeface="+mn-lt"/>
              </a:rPr>
              <a:t>delete),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and </a:t>
            </a:r>
            <a:r>
              <a:rPr lang="en-US" sz="2000">
                <a:ea typeface="+mn-lt"/>
                <a:cs typeface="+mn-lt"/>
              </a:rPr>
              <a:t>tracks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historical interactions for audits and debugging.</a:t>
            </a:r>
            <a:endParaRPr lang="en-US">
              <a:cs typeface="Calibri" panose="020F0502020204030204"/>
            </a:endParaRPr>
          </a:p>
          <a:p>
            <a:pPr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Advantages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:</a:t>
            </a:r>
            <a:endParaRPr lang="en-US" sz="2000">
              <a:ea typeface="+mn-lt"/>
              <a:cs typeface="+mn-lt"/>
            </a:endParaRPr>
          </a:p>
          <a:p>
            <a:pPr>
              <a:buFont typeface="Arial" panose="02070309020205020404" pitchFamily="49" charset="0"/>
              <a:buChar char="•"/>
            </a:pP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Ensures traceability</a:t>
            </a:r>
            <a:r>
              <a:rPr lang="en-US" sz="2000">
                <a:ea typeface="+mn-lt"/>
                <a:cs typeface="+mn-lt"/>
              </a:rPr>
              <a:t>,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 easy retrieval</a:t>
            </a:r>
            <a:r>
              <a:rPr lang="en-US" sz="2000">
                <a:ea typeface="+mn-lt"/>
                <a:cs typeface="+mn-lt"/>
              </a:rPr>
              <a:t>, and scalability 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to handle increasing user </a:t>
            </a:r>
            <a:r>
              <a:rPr lang="en-US" sz="2000">
                <a:ea typeface="+mn-lt"/>
                <a:cs typeface="+mn-lt"/>
              </a:rPr>
              <a:t>interaction data</a:t>
            </a:r>
            <a:r>
              <a:rPr lang="en-US" sz="2000" i="0" u="none" strike="noStrike">
                <a:solidFill>
                  <a:srgbClr val="000000"/>
                </a:solidFill>
                <a:effectLst/>
                <a:ea typeface="+mn-lt"/>
                <a:cs typeface="+mn-lt"/>
              </a:rPr>
              <a:t>.</a:t>
            </a:r>
            <a:endParaRPr lang="en-US">
              <a:cs typeface="Calibri" panose="020F0502020204030204"/>
            </a:endParaRPr>
          </a:p>
          <a:p>
            <a:pPr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0" indent="0" algn="l">
              <a:buNone/>
            </a:pPr>
            <a:endParaRPr lang="en-US" sz="2000" b="0" i="0" u="none" strike="noStrike">
              <a:solidFill>
                <a:srgbClr val="000000"/>
              </a:solidFill>
              <a:effectLst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BF74D-C18D-0AEA-11ED-DFB29129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17D77C-C547-CBCB-6735-85F207B9A342}"/>
              </a:ext>
            </a:extLst>
          </p:cNvPr>
          <p:cNvSpPr txBox="1">
            <a:spLocks/>
          </p:cNvSpPr>
          <p:nvPr/>
        </p:nvSpPr>
        <p:spPr>
          <a:xfrm>
            <a:off x="335279" y="181096"/>
            <a:ext cx="115214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69030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0">
                <a:solidFill>
                  <a:schemeClr val="tx2"/>
                </a:solidFill>
                <a:latin typeface="Walbaum Display"/>
                <a:cs typeface="Calibri"/>
              </a:rPr>
              <a:t>Database Design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3FDF8AE3-5F0E-F3D7-BD74-C567B93A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59" t="4428" r="-96" b="369"/>
          <a:stretch/>
        </p:blipFill>
        <p:spPr>
          <a:xfrm>
            <a:off x="1946827" y="2599703"/>
            <a:ext cx="6003280" cy="165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63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2F3-9DF0-4EF5-A4A8-8F7165C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056-C67A-4726-81D5-FB57627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>
              <a:buFont typeface="Arial" panose="02070309020205020404" pitchFamily="49" charset="0"/>
              <a:buChar char="•"/>
            </a:pPr>
            <a:r>
              <a:rPr lang="en-US" sz="2000">
                <a:ea typeface="+mn-lt"/>
                <a:cs typeface="+mn-lt"/>
              </a:rPr>
              <a:t>Implement advanced NLP pipelines like Hugging Face or </a:t>
            </a:r>
            <a:r>
              <a:rPr lang="en-US" sz="2000" err="1">
                <a:ea typeface="+mn-lt"/>
                <a:cs typeface="+mn-lt"/>
              </a:rPr>
              <a:t>LangChain</a:t>
            </a:r>
            <a:r>
              <a:rPr lang="en-US" sz="2000">
                <a:ea typeface="+mn-lt"/>
                <a:cs typeface="+mn-lt"/>
              </a:rPr>
              <a:t> for improved language understanding and contextual accuracy.</a:t>
            </a:r>
            <a:endParaRPr lang="en-US" sz="2000">
              <a:latin typeface="Aptos Light"/>
              <a:cs typeface="Arial"/>
            </a:endParaRPr>
          </a:p>
          <a:p>
            <a:pPr>
              <a:buFont typeface="Arial" panose="02070309020205020404" pitchFamily="49" charset="0"/>
              <a:buChar char="•"/>
            </a:pPr>
            <a:r>
              <a:rPr lang="en-US" sz="2000"/>
              <a:t>Use OpenAI API or more advanced LLMs to efficiently handle complex backend operations.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2000"/>
              <a:t>Enable support for structured data and multiple database systems to enhance scalability.</a:t>
            </a:r>
          </a:p>
          <a:p>
            <a:pPr>
              <a:buFont typeface="Arial" panose="02070309020205020404" pitchFamily="49" charset="0"/>
              <a:buChar char="•"/>
            </a:pPr>
            <a:r>
              <a:rPr lang="en-US" sz="2000"/>
              <a:t>Add authentication and access control mechanisms for sensitive operations.</a:t>
            </a:r>
          </a:p>
          <a:p>
            <a:r>
              <a:rPr lang="en-US" sz="2000">
                <a:latin typeface="Aptos Light"/>
                <a:cs typeface="Arial"/>
              </a:rPr>
              <a:t>CICD pipeline implementations.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5396-6998-4795-8F3C-7F10A39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12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26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2F3-9DF0-4EF5-A4A8-8F7165C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056-C67A-4726-81D5-FB57627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Motivation </a:t>
            </a:r>
          </a:p>
          <a:p>
            <a:r>
              <a:rPr lang="en-US"/>
              <a:t>Preliminary </a:t>
            </a:r>
          </a:p>
          <a:p>
            <a:r>
              <a:rPr lang="en-US"/>
              <a:t>Key technique proposed for this use case</a:t>
            </a:r>
          </a:p>
          <a:p>
            <a:pPr lvl="1"/>
            <a:r>
              <a:rPr lang="en-US"/>
              <a:t>Llama + Slot</a:t>
            </a:r>
            <a:endParaRPr lang="en-US">
              <a:cs typeface="Calibri"/>
            </a:endParaRPr>
          </a:p>
          <a:p>
            <a:pPr lvl="1"/>
            <a:r>
              <a:rPr lang="en-US"/>
              <a:t>Mongo DB</a:t>
            </a:r>
            <a:endParaRPr lang="en-US">
              <a:cs typeface="Calibri" panose="020F0502020204030204"/>
            </a:endParaRPr>
          </a:p>
          <a:p>
            <a:pPr lvl="1"/>
            <a:r>
              <a:rPr lang="en-US" err="1"/>
              <a:t>Gradio</a:t>
            </a:r>
            <a:r>
              <a:rPr lang="en-US"/>
              <a:t> UI</a:t>
            </a:r>
            <a:endParaRPr lang="en-US">
              <a:cs typeface="Calibri" panose="020F0502020204030204"/>
            </a:endParaRPr>
          </a:p>
          <a:p>
            <a:r>
              <a:rPr lang="en-US"/>
              <a:t>Results</a:t>
            </a:r>
          </a:p>
          <a:p>
            <a:r>
              <a:rPr lang="en-US"/>
              <a:t>Summary</a:t>
            </a:r>
            <a:endParaRPr lang="en-US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5396-6998-4795-8F3C-7F10A39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8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2F3-9DF0-4EF5-A4A8-8F7165C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Motivation - </a:t>
            </a:r>
            <a:r>
              <a:rPr lang="en-US" u="none" strike="noStrike">
                <a:solidFill>
                  <a:srgbClr val="000000"/>
                </a:solidFill>
                <a:effectLst/>
              </a:rPr>
              <a:t>Why Work on AI Agents for Backend Systems?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056-C67A-4726-81D5-FB57627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Observation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: Backend operations are </a:t>
            </a:r>
            <a:r>
              <a:rPr lang="en-US" sz="2000"/>
              <a:t>always complex and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 require technical expertise</a:t>
            </a:r>
            <a:r>
              <a:rPr lang="en-US" sz="2000"/>
              <a:t>.</a:t>
            </a:r>
            <a:endParaRPr lang="en-US" sz="2000" b="0" i="0" u="none" strike="noStrike">
              <a:solidFill>
                <a:srgbClr val="000000"/>
              </a:solidFill>
              <a:effectLst/>
              <a:cs typeface="Calibri"/>
            </a:endParaRPr>
          </a:p>
          <a:p>
            <a:pPr marL="342900" indent="-342900">
              <a:buFont typeface="Arial" panose="02070309020205020404" pitchFamily="49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342900" indent="-342900">
              <a:buFont typeface="Arial" panose="02070309020205020404" pitchFamily="49" charset="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Importance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:</a:t>
            </a:r>
            <a:r>
              <a:rPr lang="en-US" sz="2000"/>
              <a:t> Especially for non-technical users, automating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 backend tasks reduces errors, saves time, and improves resource management.</a:t>
            </a:r>
            <a:endParaRPr lang="en-US" sz="2000" b="0" i="0" u="none" strike="noStrike">
              <a:solidFill>
                <a:srgbClr val="000000"/>
              </a:solidFill>
              <a:effectLst/>
              <a:cs typeface="Calibri"/>
            </a:endParaRPr>
          </a:p>
          <a:p>
            <a:pPr marL="342900" indent="-342900">
              <a:buFont typeface="Arial" panose="02070309020205020404" pitchFamily="49" charset="0"/>
              <a:buChar char="•"/>
            </a:pPr>
            <a:endParaRPr lang="en-US" sz="2000">
              <a:cs typeface="Calibri" panose="020F0502020204030204"/>
            </a:endParaRPr>
          </a:p>
          <a:p>
            <a:pPr marL="342900" indent="-342900" algn="l">
              <a:buFont typeface="Arial" panose="02070309020205020404" pitchFamily="49" charset="0"/>
              <a:buChar char="•"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Difficulties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: Challenges include understanding diverse user commands, accurately mapping intent to backend actions and ensuring the system is robust and scalable.</a:t>
            </a:r>
            <a:endParaRPr lang="en-US" sz="2000" b="0" i="0" u="none" strike="noStrike">
              <a:solidFill>
                <a:srgbClr val="000000"/>
              </a:solidFill>
              <a:effectLst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5396-6998-4795-8F3C-7F10A39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73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45CD-E2C0-2005-3188-BF30B3D2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310620"/>
            <a:ext cx="11521440" cy="914400"/>
          </a:xfrm>
        </p:spPr>
        <p:txBody>
          <a:bodyPr>
            <a:normAutofit fontScale="90000"/>
          </a:bodyPr>
          <a:lstStyle/>
          <a:p>
            <a:r>
              <a:rPr lang="en-US" sz="4000"/>
              <a:t>Sample traditional backend system:</a:t>
            </a:r>
            <a:br>
              <a:rPr lang="en-US" sz="4000"/>
            </a:br>
            <a:endParaRPr lang="en-US"/>
          </a:p>
        </p:txBody>
      </p:sp>
      <p:pic>
        <p:nvPicPr>
          <p:cNvPr id="1026" name="Picture 2" descr="System architecture of PathBank. The relational database at the backend...  | Download Scientific Diagram">
            <a:extLst>
              <a:ext uri="{FF2B5EF4-FFF2-40B4-BE49-F238E27FC236}">
                <a16:creationId xmlns:a16="http://schemas.microsoft.com/office/drawing/2014/main" id="{F4EE1BD4-B6D7-B094-1B1F-E218370962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54" y="1481845"/>
            <a:ext cx="9353983" cy="354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24BFF-539F-D890-4C3F-F5303782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4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A5135-F3ED-55ED-39EF-C951F70CD439}"/>
              </a:ext>
            </a:extLst>
          </p:cNvPr>
          <p:cNvSpPr txBox="1"/>
          <p:nvPr/>
        </p:nvSpPr>
        <p:spPr>
          <a:xfrm>
            <a:off x="214045" y="6125966"/>
            <a:ext cx="30736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*Figure from </a:t>
            </a:r>
            <a:r>
              <a:rPr lang="en-US" err="1">
                <a:cs typeface="Calibri"/>
              </a:rPr>
              <a:t>ResearchNet</a:t>
            </a:r>
            <a:r>
              <a:rPr lang="en-US">
                <a:cs typeface="Calibri"/>
              </a:rPr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42B104-ABE8-29D7-D0D5-38CF126D42D8}"/>
                  </a:ext>
                </a:extLst>
              </p14:cNvPr>
              <p14:cNvContentPartPr/>
              <p14:nvPr/>
            </p14:nvContentPartPr>
            <p14:xfrm>
              <a:off x="3279696" y="3619047"/>
              <a:ext cx="76636" cy="1831418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42B104-ABE8-29D7-D0D5-38CF126D42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1790" y="3601050"/>
                <a:ext cx="112089" cy="1867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3F79D0B-0649-9C98-6245-D874E7B8BF54}"/>
                  </a:ext>
                </a:extLst>
              </p14:cNvPr>
              <p14:cNvContentPartPr/>
              <p14:nvPr/>
            </p14:nvContentPartPr>
            <p14:xfrm>
              <a:off x="3262183" y="3591821"/>
              <a:ext cx="154889" cy="98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3F79D0B-0649-9C98-6245-D874E7B8BF5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44214" y="3573872"/>
                <a:ext cx="190467" cy="134259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F7959B-8449-3D5E-A3C5-33559859DDA5}"/>
              </a:ext>
            </a:extLst>
          </p:cNvPr>
          <p:cNvSpPr txBox="1"/>
          <p:nvPr/>
        </p:nvSpPr>
        <p:spPr>
          <a:xfrm>
            <a:off x="2335696" y="5350565"/>
            <a:ext cx="180560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Calibri"/>
              </a:rPr>
              <a:t>Normal user with normal language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BBC48CD-0829-F0E4-12B6-E61E68B320D0}"/>
                  </a:ext>
                </a:extLst>
              </p14:cNvPr>
              <p14:cNvContentPartPr/>
              <p14:nvPr/>
            </p14:nvContentPartPr>
            <p14:xfrm>
              <a:off x="4572089" y="6765455"/>
              <a:ext cx="11545" cy="11545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BBC48CD-0829-F0E4-12B6-E61E68B320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94839" y="6476830"/>
                <a:ext cx="1154500" cy="583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8C2225-D718-6369-6BBB-D783FE8FD447}"/>
                  </a:ext>
                </a:extLst>
              </p14:cNvPr>
              <p14:cNvContentPartPr/>
              <p14:nvPr/>
            </p14:nvContentPartPr>
            <p14:xfrm>
              <a:off x="3358193" y="3777437"/>
              <a:ext cx="11545" cy="11545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8C2225-D718-6369-6BBB-D783FE8FD44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80943" y="3200187"/>
                <a:ext cx="1154500" cy="115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65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ED2D-8031-B167-07C3-1909ABCBA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0">
                <a:solidFill>
                  <a:srgbClr val="000000"/>
                </a:solidFill>
                <a:ea typeface="+mj-lt"/>
                <a:cs typeface="+mj-lt"/>
              </a:rPr>
              <a:t>Let's Introduce you the future of backend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9EC1DD-788F-C0D6-C50D-588D0CA4C3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7200" i="0">
                <a:ea typeface="+mn-lt"/>
                <a:cs typeface="+mn-lt"/>
              </a:rPr>
              <a:t>BACKOPS.ai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5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FF33FAE-B9E6-E746-60FA-84A953DC9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" y="147947"/>
            <a:ext cx="11521440" cy="914400"/>
          </a:xfrm>
        </p:spPr>
        <p:txBody>
          <a:bodyPr>
            <a:normAutofit/>
          </a:bodyPr>
          <a:lstStyle/>
          <a:p>
            <a:r>
              <a:rPr lang="en-US"/>
              <a:t>BACKOPS.ai Architecture</a:t>
            </a:r>
          </a:p>
        </p:txBody>
      </p:sp>
      <p:pic>
        <p:nvPicPr>
          <p:cNvPr id="6" name="Content Placeholder 5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A6513548-D68C-C163-686E-1D87A6ECA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62"/>
          <a:stretch/>
        </p:blipFill>
        <p:spPr>
          <a:xfrm>
            <a:off x="1899339" y="1165713"/>
            <a:ext cx="8595360" cy="53271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84FF0-6105-9D58-289C-E06101B5C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6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2F3-9DF0-4EF5-A4A8-8F7165C2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7" y="447441"/>
            <a:ext cx="10441502" cy="768972"/>
          </a:xfrm>
        </p:spPr>
        <p:txBody>
          <a:bodyPr>
            <a:normAutofit/>
          </a:bodyPr>
          <a:lstStyle/>
          <a:p>
            <a:r>
              <a:rPr lang="en-US" sz="3600"/>
              <a:t>Preliminary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056-C67A-4726-81D5-FB5762791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541" y="1826679"/>
            <a:ext cx="10442448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/>
              <a:t>Natural Language Processing in Backend Systems</a:t>
            </a:r>
          </a:p>
          <a:p>
            <a:r>
              <a:rPr lang="en-US" sz="2800" b="1"/>
              <a:t>Traditional Backend System Limitations</a:t>
            </a:r>
          </a:p>
          <a:p>
            <a:r>
              <a:rPr lang="en-US" sz="2800" b="1"/>
              <a:t>AI-Powered Backend Systems</a:t>
            </a:r>
          </a:p>
          <a:p>
            <a:r>
              <a:rPr lang="en-US" sz="2800" b="1"/>
              <a:t>MongoDB Operations</a:t>
            </a:r>
          </a:p>
          <a:p>
            <a:r>
              <a:rPr lang="en-US" sz="2800" b="1"/>
              <a:t>Frontend and User Interaction</a:t>
            </a:r>
          </a:p>
          <a:p>
            <a:pPr marL="0" indent="0">
              <a:buNone/>
            </a:pPr>
            <a:endParaRPr lang="en-US" sz="200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5396-6998-4795-8F3C-7F10A39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B8381-C017-D514-9CBD-58B2187D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2E495-617B-BBEF-7A95-1E2BFA1C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Flow:</a:t>
            </a:r>
          </a:p>
          <a:p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User Input → 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</a:rPr>
              <a:t>Gradio</a:t>
            </a:r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 UI → LLAMA API</a:t>
            </a: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The user provides a command, e.g., "Insert team01 with value value1."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The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</a:rPr>
              <a:t>Gradio</a:t>
            </a: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 UI sends the input to the LLAMA API.</a:t>
            </a:r>
          </a:p>
          <a:p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LLAMA API → Classifier → Slot Filling</a:t>
            </a: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LLAMA API processes and sends structured JSON to classify and fill slots.</a:t>
            </a:r>
          </a:p>
          <a:p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Slot Validation → MongoDB Operations</a:t>
            </a: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Validates extracted slots (action, key, value).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800" b="0" i="0" u="none" strike="noStrike">
                <a:solidFill>
                  <a:srgbClr val="000000"/>
                </a:solidFill>
                <a:effectLst/>
              </a:rPr>
              <a:t>Executes the corresponding database operation.</a:t>
            </a:r>
          </a:p>
          <a:p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Database Response → </a:t>
            </a:r>
            <a:r>
              <a:rPr lang="en-US" sz="1800" b="1" i="0" u="none" strike="noStrike" err="1">
                <a:solidFill>
                  <a:srgbClr val="000000"/>
                </a:solidFill>
                <a:effectLst/>
              </a:rPr>
              <a:t>Gradio</a:t>
            </a:r>
            <a:r>
              <a:rPr lang="en-US" sz="1800" b="1" i="0" u="none" strike="noStrike">
                <a:solidFill>
                  <a:srgbClr val="000000"/>
                </a:solidFill>
                <a:effectLst/>
              </a:rPr>
              <a:t> UI</a:t>
            </a: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lvl="1" indent="0" algn="l">
              <a:buNone/>
            </a:pPr>
            <a:endParaRPr lang="en-US" sz="1800" b="0" i="0" u="none" strike="noStrike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05243-1C22-2B92-48B1-F3651A72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108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52F3-9DF0-4EF5-A4A8-8F7165C26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Gradio UI - </a:t>
            </a:r>
            <a:r>
              <a:rPr lang="en-US" b="0" i="1" u="none" strike="noStrike">
                <a:solidFill>
                  <a:srgbClr val="000000"/>
                </a:solidFill>
                <a:effectLst/>
              </a:rPr>
              <a:t>Intuitive Interface for Seamless Interaction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1056-C67A-4726-81D5-FB57627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i="0" u="none" strike="noStrike">
                <a:solidFill>
                  <a:srgbClr val="000000"/>
                </a:solidFill>
                <a:effectLst/>
              </a:rPr>
              <a:t>Objective</a:t>
            </a:r>
            <a:r>
              <a:rPr lang="en-US" sz="2000" b="0" i="0" u="none" strike="noStrike">
                <a:solidFill>
                  <a:srgbClr val="000000"/>
                </a:solidFill>
                <a:effectLst/>
              </a:rPr>
              <a:t>: Enable users to interact with the backend via natural language in an intuitive UI.</a:t>
            </a:r>
          </a:p>
          <a:p>
            <a:pPr marL="0" indent="0">
              <a:buNone/>
            </a:pPr>
            <a:endParaRPr lang="en-US" sz="2000" b="1"/>
          </a:p>
          <a:p>
            <a:pPr marL="0" indent="0">
              <a:buNone/>
            </a:pPr>
            <a:r>
              <a:rPr lang="en-US" sz="2000" b="1"/>
              <a:t>Core Components</a:t>
            </a:r>
            <a:r>
              <a:rPr lang="en-US" sz="2000"/>
              <a:t>: Chatbot interface for any natural language interaction.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Language dropdown for multilingual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Log previews for system transparency and debugging.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Additional Features</a:t>
            </a:r>
            <a:r>
              <a:rPr lang="en-US" sz="2000"/>
              <a:t>: FAQ section for user guidance.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Data visualizations for KPIs like actions executed, response times, etc.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Benefits</a:t>
            </a:r>
            <a:r>
              <a:rPr lang="en-US" sz="2000"/>
              <a:t>: Enhances user experience with intuitive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Provides insights into system performance and user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u="none" strike="noStrike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25396-6998-4795-8F3C-7F10A39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B8CEA-791B-4006-A657-9AEFFD040FBB}" type="slidenum">
              <a:rPr lang="en-US" smtClean="0"/>
              <a:pPr/>
              <a:t>9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87110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9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BohoVogueVTI</vt:lpstr>
      <vt:lpstr>AI AGENT FOR OPERATING A BACKEND SYSTEM USING NATURAL LANGUAGE</vt:lpstr>
      <vt:lpstr>Outline </vt:lpstr>
      <vt:lpstr>Motivation - Why Work on AI Agents for Backend Systems?</vt:lpstr>
      <vt:lpstr>Sample traditional backend system: </vt:lpstr>
      <vt:lpstr>Let's Introduce you the future of backend</vt:lpstr>
      <vt:lpstr>BACKOPS.ai Architecture</vt:lpstr>
      <vt:lpstr>Preliminary </vt:lpstr>
      <vt:lpstr>System Architecture </vt:lpstr>
      <vt:lpstr>Gradio UI - Intuitive Interface for Seamless Interaction</vt:lpstr>
      <vt:lpstr>PowerPoint Presentation</vt:lpstr>
      <vt:lpstr>PowerPoint Presentation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 chen</dc:creator>
  <cp:revision>2</cp:revision>
  <dcterms:created xsi:type="dcterms:W3CDTF">2019-12-15T19:02:48Z</dcterms:created>
  <dcterms:modified xsi:type="dcterms:W3CDTF">2024-11-17T22:53:40Z</dcterms:modified>
</cp:coreProperties>
</file>