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20:08:32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10594 57 24575,'-212'-17'0,"120"7"0,-7-3 0,50 6 0,-75-2 0,-532 10 0,574 3 0,-134 24 0,73-12 0,0-7 0,-161-9 0,118-2 0,-431 2 0,581 2 0,0 2 0,1 2 0,0 1 0,-56 20 0,-25 4 0,98-27 0,-22 6 0,0-3 0,-1-1 0,-51 1 0,10-7 0,-220-6 0,234 1 0,-1-3 0,-91-23 0,62 10 0,-1 4 0,-1 5 0,-201 1 0,-544 11 0,803 3 0,1 1 0,-1 3 0,1 1 0,-43 15 0,-53 10 0,34-8 0,68-15 0,-1-2 0,1-1 0,-38 2 0,-174 18 0,-24 0 0,-754-24 0,501-6 0,442 3 0,-510-17 0,-109 4 0,435 16 0,144-1 0,-134-5 0,172-10 88,56 7-814,-48-3-1,53 9-6099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20:08:46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20:08:46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24575,'4'0'0,"7"0"0,1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1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2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6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9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BEE64-B501-6366-34B1-8DD7450A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758" b="87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4639-3C30-6D9D-5A21-B51FDCA4D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/>
              <a:t>Other clusters in unsupervised learning</a:t>
            </a:r>
            <a:endParaRPr lang="en-DE" sz="5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59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EF6D-E310-60E1-7CB5-EAE37558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718" y="1088204"/>
            <a:ext cx="5767026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500" dirty="0"/>
              <a:t>D.DBSCAN</a:t>
            </a:r>
          </a:p>
          <a:p>
            <a:pPr>
              <a:lnSpc>
                <a:spcPct val="100000"/>
              </a:lnSpc>
            </a:pPr>
            <a:r>
              <a:rPr lang="en-GB" sz="1500" dirty="0"/>
              <a:t>1.In DBSCAN, clusters r formed only wen each datapoint satisfies 2 criteria. That is it should have a minimum no of neighbours(</a:t>
            </a:r>
            <a:r>
              <a:rPr lang="en-GB" sz="1500" dirty="0" err="1"/>
              <a:t>min_samples</a:t>
            </a:r>
            <a:r>
              <a:rPr lang="en-GB" sz="1500" dirty="0"/>
              <a:t>&gt;=2*D; D=dimension of the </a:t>
            </a:r>
            <a:r>
              <a:rPr lang="en-GB" sz="1500" dirty="0" err="1"/>
              <a:t>datset</a:t>
            </a:r>
            <a:r>
              <a:rPr lang="en-GB" sz="1500" dirty="0"/>
              <a:t>) and the eps= its like a radius around a data point within which it should have </a:t>
            </a:r>
            <a:r>
              <a:rPr lang="en-GB" sz="1500" dirty="0" err="1"/>
              <a:t>min_samples</a:t>
            </a:r>
            <a:r>
              <a:rPr lang="en-GB" sz="1500" dirty="0"/>
              <a:t> of neighbours including itself. Then it’s a core point</a:t>
            </a:r>
          </a:p>
          <a:p>
            <a:pPr>
              <a:lnSpc>
                <a:spcPct val="100000"/>
              </a:lnSpc>
            </a:pPr>
            <a:r>
              <a:rPr lang="en-GB" sz="1500" dirty="0"/>
              <a:t>2. If a datapoint is within the eps value but has &lt;= </a:t>
            </a:r>
            <a:r>
              <a:rPr lang="en-GB" sz="1500" dirty="0" err="1"/>
              <a:t>min_samples</a:t>
            </a:r>
            <a:r>
              <a:rPr lang="en-GB" sz="1500" dirty="0"/>
              <a:t>&gt;=2*D, then it’s a border point</a:t>
            </a:r>
          </a:p>
          <a:p>
            <a:pPr>
              <a:lnSpc>
                <a:spcPct val="100000"/>
              </a:lnSpc>
            </a:pPr>
            <a:r>
              <a:rPr lang="en-GB" sz="1500" dirty="0"/>
              <a:t>3. A datapoint which does not satisfy these 2 criteria is a “noise” and is labelled as a negative cluster.</a:t>
            </a:r>
          </a:p>
          <a:p>
            <a:pPr>
              <a:lnSpc>
                <a:spcPct val="100000"/>
              </a:lnSpc>
            </a:pPr>
            <a:r>
              <a:rPr lang="en-GB" sz="1500" dirty="0"/>
              <a:t>4. For </a:t>
            </a:r>
            <a:r>
              <a:rPr lang="en-GB" sz="1500"/>
              <a:t>our data(Mall_Customers.csv) </a:t>
            </a:r>
            <a:r>
              <a:rPr lang="en-GB" sz="1500" dirty="0"/>
              <a:t>we calculate eps form nearest neighbour graph, here eps is calculated as the point where the nearest neighbour distance steeply increase. Here its around 11 or 12 so the </a:t>
            </a:r>
            <a:r>
              <a:rPr lang="en-GB" sz="1500" dirty="0" err="1"/>
              <a:t>min_samples</a:t>
            </a:r>
            <a:r>
              <a:rPr lang="en-GB" sz="1500" dirty="0"/>
              <a:t> = </a:t>
            </a:r>
            <a:r>
              <a:rPr lang="en-GB" sz="1500" dirty="0" err="1"/>
              <a:t>n_neighbors</a:t>
            </a:r>
            <a:r>
              <a:rPr lang="en-GB" sz="1500" dirty="0"/>
              <a:t> as seen in </a:t>
            </a:r>
            <a:r>
              <a:rPr lang="en-GB" sz="1500" dirty="0" err="1"/>
              <a:t>knn</a:t>
            </a:r>
            <a:r>
              <a:rPr lang="en-GB" sz="1500" dirty="0"/>
              <a:t> should be seen within a distance of 12 from that data point.</a:t>
            </a:r>
            <a:endParaRPr lang="en-DE" sz="1500" dirty="0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BB8D79B-FF54-AF84-733F-442EDEE88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166" y="925355"/>
            <a:ext cx="4864984" cy="39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7129D6-735C-4356-6558-338DA0D7E3EC}"/>
                  </a:ext>
                </a:extLst>
              </p14:cNvPr>
              <p14:cNvContentPartPr/>
              <p14:nvPr/>
            </p14:nvContentPartPr>
            <p14:xfrm>
              <a:off x="1033312" y="4423715"/>
              <a:ext cx="3814200" cy="90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7129D6-735C-4356-6558-338DA0D7E3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192" y="4417595"/>
                <a:ext cx="38264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8CF222-E6A7-A2A3-929E-323F76D05E12}"/>
                  </a:ext>
                </a:extLst>
              </p14:cNvPr>
              <p14:cNvContentPartPr/>
              <p14:nvPr/>
            </p14:nvContentPartPr>
            <p14:xfrm>
              <a:off x="-589928" y="162219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8CF222-E6A7-A2A3-929E-323F76D05E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96048" y="161607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399F5F-551D-83CB-06E5-F555C48347AD}"/>
                  </a:ext>
                </a:extLst>
              </p14:cNvPr>
              <p14:cNvContentPartPr/>
              <p14:nvPr/>
            </p14:nvContentPartPr>
            <p14:xfrm>
              <a:off x="196312" y="1455155"/>
              <a:ext cx="104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399F5F-551D-83CB-06E5-F555C4834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192" y="1449035"/>
                <a:ext cx="2268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98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8043-B560-41D8-7B19-F10DF4FF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DB15-0197-D44B-1396-7C82DF79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792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39C2F19-8FC2-4576-A76C-228178053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D02D-AC3E-DD32-C7A0-AFE61BF3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80" y="1248697"/>
            <a:ext cx="6181344" cy="5496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A.   Affinity propagation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1.Like all others cluster algorithms this also helps in predicting the clusters.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2. </a:t>
            </a:r>
            <a:r>
              <a:rPr lang="en-GB" sz="1600" dirty="0" err="1"/>
              <a:t>Initilly</a:t>
            </a:r>
            <a:r>
              <a:rPr lang="en-GB" sz="1600" dirty="0"/>
              <a:t> it also considers all datapoints as a cluster.eg lets say we hv the following data :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3. In the given table we hv 5 datapoints each considered as a cluster.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4. Now we r going to find similarity matrix between each data point by calculation the squared negative Euclidean distance so that the (–</a:t>
            </a:r>
            <a:r>
              <a:rPr lang="en-GB" sz="1600" dirty="0" err="1"/>
              <a:t>ve</a:t>
            </a:r>
            <a:r>
              <a:rPr lang="en-GB" sz="1600" dirty="0"/>
              <a:t>) value close to 0 has highest similarities.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5. Once the similarity matrix is calculated we find the median of all the similarity matrix for each datapoint. Lets say wen </a:t>
            </a:r>
            <a:r>
              <a:rPr lang="en-GB" sz="1600" dirty="0" err="1"/>
              <a:t>i</a:t>
            </a:r>
            <a:r>
              <a:rPr lang="en-GB" sz="1600" dirty="0"/>
              <a:t>=0, k(possible exemplars can be 1,2,3,or4)so we find the similarity matrix for I with all possible </a:t>
            </a:r>
            <a:r>
              <a:rPr lang="en-GB" sz="1600" dirty="0" err="1"/>
              <a:t>ks</a:t>
            </a:r>
            <a:r>
              <a:rPr lang="en-GB" sz="1600" dirty="0"/>
              <a:t> and we get the 1</a:t>
            </a:r>
            <a:r>
              <a:rPr lang="en-GB" sz="1600" baseline="30000" dirty="0"/>
              <a:t>st</a:t>
            </a:r>
            <a:r>
              <a:rPr lang="en-GB" sz="1600" dirty="0"/>
              <a:t> 5 values in the first iteration. These 5 values gets arranged in an order </a:t>
            </a:r>
          </a:p>
          <a:p>
            <a:pPr>
              <a:lnSpc>
                <a:spcPct val="100000"/>
              </a:lnSpc>
            </a:pPr>
            <a:endParaRPr lang="en-DE" sz="1400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2CA7A481-09B7-459B-9BA1-EA1BEB4F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0" y="508090"/>
            <a:ext cx="619048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D329A-3D28-1134-88AC-1242AEEB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3904131"/>
            <a:ext cx="4827540" cy="24418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806D9F6-2CE8-4381-C7FA-237937C9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38" y="508090"/>
            <a:ext cx="3850601" cy="28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6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22B5-4014-2379-CB7B-A50249D1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766916"/>
            <a:ext cx="6267414" cy="5579020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6. From this order we calculate the median of 5 values which could be the potential exemplar of </a:t>
            </a:r>
            <a:r>
              <a:rPr lang="en-GB" sz="1800" dirty="0" err="1"/>
              <a:t>i</a:t>
            </a:r>
            <a:r>
              <a:rPr lang="en-GB" sz="1800" dirty="0"/>
              <a:t>=0. this is called preference, which we do to train the model based on a bias and an outlier which will result in improper </a:t>
            </a:r>
            <a:r>
              <a:rPr lang="en-GB" sz="1800" dirty="0" err="1"/>
              <a:t>clustering.lets</a:t>
            </a:r>
            <a:r>
              <a:rPr lang="en-GB" sz="1800" dirty="0"/>
              <a:t> say this is the similarity matrix for each point:</a:t>
            </a:r>
          </a:p>
          <a:p>
            <a:endParaRPr lang="en-GB" sz="1800" dirty="0"/>
          </a:p>
          <a:p>
            <a:r>
              <a:rPr lang="en-GB" sz="1800" dirty="0"/>
              <a:t>7. Once the similarity matrixes and preference r </a:t>
            </a:r>
            <a:r>
              <a:rPr lang="en-GB" sz="1800" dirty="0" err="1"/>
              <a:t>calculated,the</a:t>
            </a:r>
            <a:r>
              <a:rPr lang="en-GB" sz="1800" dirty="0"/>
              <a:t> algorithm finds the responsibility and availability for each datapoint and update the </a:t>
            </a:r>
            <a:r>
              <a:rPr lang="en-GB" sz="1800" dirty="0" err="1"/>
              <a:t>iteration.y</a:t>
            </a:r>
            <a:r>
              <a:rPr lang="en-GB" sz="1800" dirty="0"/>
              <a:t>? to find the potential exemplar for that particular </a:t>
            </a:r>
            <a:r>
              <a:rPr lang="en-GB" sz="1800" dirty="0" err="1"/>
              <a:t>i</a:t>
            </a:r>
            <a:r>
              <a:rPr lang="en-GB" sz="1800" dirty="0"/>
              <a:t>.</a:t>
            </a:r>
          </a:p>
          <a:p>
            <a:r>
              <a:rPr lang="en-GB" sz="1800" dirty="0"/>
              <a:t>8. Responsibility tells us how well I sees another datapoint as an exemplar(exemplar is the potential centre of a cluster)</a:t>
            </a:r>
          </a:p>
          <a:p>
            <a:r>
              <a:rPr lang="en-GB" sz="1800" dirty="0"/>
              <a:t>9.Availability tells us the support I gets from other datapoints to choose a data point as an exemplar.</a:t>
            </a:r>
          </a:p>
          <a:p>
            <a:r>
              <a:rPr lang="en-GB" sz="1800" dirty="0"/>
              <a:t>10. Lets say for </a:t>
            </a:r>
            <a:r>
              <a:rPr lang="en-GB" sz="1800" dirty="0" err="1"/>
              <a:t>i</a:t>
            </a:r>
            <a:r>
              <a:rPr lang="en-GB" sz="1800" dirty="0"/>
              <a:t>=point0, we calculate responsibility and </a:t>
            </a:r>
            <a:r>
              <a:rPr lang="en-GB" sz="1800" dirty="0" err="1"/>
              <a:t>availabity</a:t>
            </a:r>
            <a:r>
              <a:rPr lang="en-GB" sz="1800" dirty="0"/>
              <a:t> wen k=point1/point2/pont3/point4, the one datapoint with highest responsibility and availability is the potential exemplar for </a:t>
            </a:r>
            <a:r>
              <a:rPr lang="en-GB" sz="1800" dirty="0" err="1"/>
              <a:t>i</a:t>
            </a:r>
            <a:r>
              <a:rPr lang="en-GB" sz="1800" dirty="0"/>
              <a:t>=point0.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DE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E6C561-C431-1740-1D91-99F78110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0669"/>
              </p:ext>
            </p:extLst>
          </p:nvPr>
        </p:nvGraphicFramePr>
        <p:xfrm>
          <a:off x="7306492" y="2027666"/>
          <a:ext cx="4364591" cy="327590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671516">
                  <a:extLst>
                    <a:ext uri="{9D8B030D-6E8A-4147-A177-3AD203B41FA5}">
                      <a16:colId xmlns:a16="http://schemas.microsoft.com/office/drawing/2014/main" val="1735549438"/>
                    </a:ext>
                  </a:extLst>
                </a:gridCol>
                <a:gridCol w="738615">
                  <a:extLst>
                    <a:ext uri="{9D8B030D-6E8A-4147-A177-3AD203B41FA5}">
                      <a16:colId xmlns:a16="http://schemas.microsoft.com/office/drawing/2014/main" val="2333979911"/>
                    </a:ext>
                  </a:extLst>
                </a:gridCol>
                <a:gridCol w="738615">
                  <a:extLst>
                    <a:ext uri="{9D8B030D-6E8A-4147-A177-3AD203B41FA5}">
                      <a16:colId xmlns:a16="http://schemas.microsoft.com/office/drawing/2014/main" val="201547529"/>
                    </a:ext>
                  </a:extLst>
                </a:gridCol>
                <a:gridCol w="738615">
                  <a:extLst>
                    <a:ext uri="{9D8B030D-6E8A-4147-A177-3AD203B41FA5}">
                      <a16:colId xmlns:a16="http://schemas.microsoft.com/office/drawing/2014/main" val="3100442732"/>
                    </a:ext>
                  </a:extLst>
                </a:gridCol>
                <a:gridCol w="738615">
                  <a:extLst>
                    <a:ext uri="{9D8B030D-6E8A-4147-A177-3AD203B41FA5}">
                      <a16:colId xmlns:a16="http://schemas.microsoft.com/office/drawing/2014/main" val="1671118025"/>
                    </a:ext>
                  </a:extLst>
                </a:gridCol>
                <a:gridCol w="738615">
                  <a:extLst>
                    <a:ext uri="{9D8B030D-6E8A-4147-A177-3AD203B41FA5}">
                      <a16:colId xmlns:a16="http://schemas.microsoft.com/office/drawing/2014/main" val="4273191779"/>
                    </a:ext>
                  </a:extLst>
                </a:gridCol>
              </a:tblGrid>
              <a:tr h="556429">
                <a:tc>
                  <a:txBody>
                    <a:bodyPr/>
                    <a:lstStyle/>
                    <a:p>
                      <a:endParaRPr lang="en-DE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12789" marR="112789" marT="112789" marB="1127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cap="all" spc="60">
                          <a:solidFill>
                            <a:schemeClr val="tx1"/>
                          </a:solidFill>
                        </a:rPr>
                        <a:t>Point 0</a:t>
                      </a:r>
                    </a:p>
                  </a:txBody>
                  <a:tcPr marL="112789" marR="112789" marT="112789" marB="1127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cap="all" spc="60">
                          <a:solidFill>
                            <a:schemeClr val="tx1"/>
                          </a:solidFill>
                        </a:rPr>
                        <a:t>Point 1</a:t>
                      </a:r>
                    </a:p>
                  </a:txBody>
                  <a:tcPr marL="112789" marR="112789" marT="112789" marB="1127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cap="all" spc="60">
                          <a:solidFill>
                            <a:schemeClr val="tx1"/>
                          </a:solidFill>
                        </a:rPr>
                        <a:t>Point 2</a:t>
                      </a:r>
                    </a:p>
                  </a:txBody>
                  <a:tcPr marL="112789" marR="112789" marT="112789" marB="1127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cap="all" spc="60">
                          <a:solidFill>
                            <a:schemeClr val="tx1"/>
                          </a:solidFill>
                        </a:rPr>
                        <a:t>Point 3</a:t>
                      </a:r>
                    </a:p>
                  </a:txBody>
                  <a:tcPr marL="112789" marR="112789" marT="112789" marB="1127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cap="all" spc="60">
                          <a:solidFill>
                            <a:schemeClr val="tx1"/>
                          </a:solidFill>
                        </a:rPr>
                        <a:t>Point 4</a:t>
                      </a:r>
                    </a:p>
                  </a:txBody>
                  <a:tcPr marL="112789" marR="112789" marT="112789" marB="1127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39417"/>
                  </a:ext>
                </a:extLst>
              </a:tr>
              <a:tr h="543896">
                <a:tc>
                  <a:txBody>
                    <a:bodyPr/>
                    <a:lstStyle/>
                    <a:p>
                      <a:r>
                        <a:rPr lang="en-GB" sz="1300" b="1" cap="none" spc="0">
                          <a:solidFill>
                            <a:schemeClr val="bg1"/>
                          </a:solidFill>
                        </a:rPr>
                        <a:t>Point 0</a:t>
                      </a:r>
                      <a:endParaRPr lang="en-GB" sz="13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-1768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-5332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-6800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-1600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39259"/>
                  </a:ext>
                </a:extLst>
              </a:tr>
              <a:tr h="543896">
                <a:tc>
                  <a:txBody>
                    <a:bodyPr/>
                    <a:lstStyle/>
                    <a:p>
                      <a:r>
                        <a:rPr lang="en-GB" sz="1300" b="1" cap="none" spc="0">
                          <a:solidFill>
                            <a:schemeClr val="bg1"/>
                          </a:solidFill>
                        </a:rPr>
                        <a:t>Point 1</a:t>
                      </a:r>
                      <a:endParaRPr lang="en-GB" sz="13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-1768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-5300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-6900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-1500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421471"/>
                  </a:ext>
                </a:extLst>
              </a:tr>
              <a:tr h="543896">
                <a:tc>
                  <a:txBody>
                    <a:bodyPr/>
                    <a:lstStyle/>
                    <a:p>
                      <a:r>
                        <a:rPr lang="en-GB" sz="1300" b="1" cap="none" spc="0">
                          <a:solidFill>
                            <a:schemeClr val="bg1"/>
                          </a:solidFill>
                        </a:rPr>
                        <a:t>Point 2</a:t>
                      </a:r>
                      <a:endParaRPr lang="en-GB" sz="13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-5332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-5300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-1500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-2700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885179"/>
                  </a:ext>
                </a:extLst>
              </a:tr>
              <a:tr h="543896">
                <a:tc>
                  <a:txBody>
                    <a:bodyPr/>
                    <a:lstStyle/>
                    <a:p>
                      <a:r>
                        <a:rPr lang="en-GB" sz="1300" b="1" cap="none" spc="0">
                          <a:solidFill>
                            <a:schemeClr val="bg1"/>
                          </a:solidFill>
                        </a:rPr>
                        <a:t>Point 3</a:t>
                      </a:r>
                      <a:endParaRPr lang="en-GB" sz="13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-6800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-6900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-1500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-6000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21258"/>
                  </a:ext>
                </a:extLst>
              </a:tr>
              <a:tr h="543896">
                <a:tc>
                  <a:txBody>
                    <a:bodyPr/>
                    <a:lstStyle/>
                    <a:p>
                      <a:r>
                        <a:rPr lang="en-GB" sz="1300" b="1" cap="none" spc="0">
                          <a:solidFill>
                            <a:schemeClr val="bg1"/>
                          </a:solidFill>
                        </a:rPr>
                        <a:t>Point 4</a:t>
                      </a:r>
                      <a:endParaRPr lang="en-GB" sz="13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-1600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-1500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-2700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-6000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300" cap="none" spc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193" marR="75193" marT="37596" marB="751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73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7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5CF230-5BC5-F0FE-C720-2A8DE1E10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25383"/>
              </p:ext>
            </p:extLst>
          </p:nvPr>
        </p:nvGraphicFramePr>
        <p:xfrm>
          <a:off x="865238" y="2290916"/>
          <a:ext cx="10648338" cy="4168878"/>
        </p:xfrm>
        <a:graphic>
          <a:graphicData uri="http://schemas.openxmlformats.org/drawingml/2006/table">
            <a:tbl>
              <a:tblPr/>
              <a:tblGrid>
                <a:gridCol w="1774723">
                  <a:extLst>
                    <a:ext uri="{9D8B030D-6E8A-4147-A177-3AD203B41FA5}">
                      <a16:colId xmlns:a16="http://schemas.microsoft.com/office/drawing/2014/main" val="3667859687"/>
                    </a:ext>
                  </a:extLst>
                </a:gridCol>
                <a:gridCol w="1774723">
                  <a:extLst>
                    <a:ext uri="{9D8B030D-6E8A-4147-A177-3AD203B41FA5}">
                      <a16:colId xmlns:a16="http://schemas.microsoft.com/office/drawing/2014/main" val="66222900"/>
                    </a:ext>
                  </a:extLst>
                </a:gridCol>
                <a:gridCol w="1774723">
                  <a:extLst>
                    <a:ext uri="{9D8B030D-6E8A-4147-A177-3AD203B41FA5}">
                      <a16:colId xmlns:a16="http://schemas.microsoft.com/office/drawing/2014/main" val="2451223780"/>
                    </a:ext>
                  </a:extLst>
                </a:gridCol>
                <a:gridCol w="1774723">
                  <a:extLst>
                    <a:ext uri="{9D8B030D-6E8A-4147-A177-3AD203B41FA5}">
                      <a16:colId xmlns:a16="http://schemas.microsoft.com/office/drawing/2014/main" val="4140465463"/>
                    </a:ext>
                  </a:extLst>
                </a:gridCol>
                <a:gridCol w="1774723">
                  <a:extLst>
                    <a:ext uri="{9D8B030D-6E8A-4147-A177-3AD203B41FA5}">
                      <a16:colId xmlns:a16="http://schemas.microsoft.com/office/drawing/2014/main" val="3206398482"/>
                    </a:ext>
                  </a:extLst>
                </a:gridCol>
                <a:gridCol w="1774723">
                  <a:extLst>
                    <a:ext uri="{9D8B030D-6E8A-4147-A177-3AD203B41FA5}">
                      <a16:colId xmlns:a16="http://schemas.microsoft.com/office/drawing/2014/main" val="4259101371"/>
                    </a:ext>
                  </a:extLst>
                </a:gridCol>
              </a:tblGrid>
              <a:tr h="694813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Point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Point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Point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Point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21832"/>
                  </a:ext>
                </a:extLst>
              </a:tr>
              <a:tr h="694813">
                <a:tc>
                  <a:txBody>
                    <a:bodyPr/>
                    <a:lstStyle/>
                    <a:p>
                      <a:r>
                        <a:rPr lang="en-GB" b="1"/>
                        <a:t>Point 0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-1768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-5332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-6800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-1600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077715"/>
                  </a:ext>
                </a:extLst>
              </a:tr>
              <a:tr h="694813">
                <a:tc>
                  <a:txBody>
                    <a:bodyPr/>
                    <a:lstStyle/>
                    <a:p>
                      <a:r>
                        <a:rPr lang="en-GB" b="1"/>
                        <a:t>Point 1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-1768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-5300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-6900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-1500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020727"/>
                  </a:ext>
                </a:extLst>
              </a:tr>
              <a:tr h="694813">
                <a:tc>
                  <a:txBody>
                    <a:bodyPr/>
                    <a:lstStyle/>
                    <a:p>
                      <a:r>
                        <a:rPr lang="en-GB" b="1"/>
                        <a:t>Point 2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-5332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-5300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-2700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424567"/>
                  </a:ext>
                </a:extLst>
              </a:tr>
              <a:tr h="694813">
                <a:tc>
                  <a:txBody>
                    <a:bodyPr/>
                    <a:lstStyle/>
                    <a:p>
                      <a:r>
                        <a:rPr lang="en-GB" b="1"/>
                        <a:t>Point 3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-6800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-6900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985562"/>
                  </a:ext>
                </a:extLst>
              </a:tr>
              <a:tr h="694813">
                <a:tc>
                  <a:txBody>
                    <a:bodyPr/>
                    <a:lstStyle/>
                    <a:p>
                      <a:r>
                        <a:rPr lang="en-GB" b="1"/>
                        <a:t>Point 4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-1600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-2700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-6000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7327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683C57-571F-F4B7-A6E1-78A1C7A1612B}"/>
              </a:ext>
            </a:extLst>
          </p:cNvPr>
          <p:cNvSpPr txBox="1"/>
          <p:nvPr/>
        </p:nvSpPr>
        <p:spPr>
          <a:xfrm>
            <a:off x="2713702" y="1056968"/>
            <a:ext cx="7944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responsibility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r(</a:t>
            </a:r>
            <a:r>
              <a:rPr lang="en-GB" dirty="0" err="1"/>
              <a:t>i,k</a:t>
            </a:r>
            <a:r>
              <a:rPr lang="en-GB" dirty="0"/>
              <a:t>)=s(</a:t>
            </a:r>
            <a:r>
              <a:rPr lang="en-GB" dirty="0" err="1"/>
              <a:t>i,k</a:t>
            </a:r>
            <a:r>
              <a:rPr lang="en-GB" dirty="0"/>
              <a:t>)−k′=</a:t>
            </a:r>
            <a:r>
              <a:rPr lang="en-GB" dirty="0" err="1"/>
              <a:t>kmax</a:t>
            </a:r>
            <a:r>
              <a:rPr lang="en-GB" dirty="0"/>
              <a:t>​(a(</a:t>
            </a:r>
            <a:r>
              <a:rPr lang="en-GB" dirty="0" err="1"/>
              <a:t>i,k</a:t>
            </a:r>
            <a:r>
              <a:rPr lang="en-GB" dirty="0"/>
              <a:t>′)+s(</a:t>
            </a:r>
            <a:r>
              <a:rPr lang="en-GB" dirty="0" err="1"/>
              <a:t>i,k</a:t>
            </a:r>
            <a:r>
              <a:rPr lang="en-GB" dirty="0"/>
              <a:t>′))( initially the availability and responsibility values r 0 and then it gets updated after each iteration.)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5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1852-6410-7466-1E58-0D3E9979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786582"/>
            <a:ext cx="11221234" cy="505314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                 AVAILABILITY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DE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ACE1703-EE78-651F-5A9C-16A40D58B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06757"/>
              </p:ext>
            </p:extLst>
          </p:nvPr>
        </p:nvGraphicFramePr>
        <p:xfrm>
          <a:off x="1445342" y="1769804"/>
          <a:ext cx="8714658" cy="492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443">
                  <a:extLst>
                    <a:ext uri="{9D8B030D-6E8A-4147-A177-3AD203B41FA5}">
                      <a16:colId xmlns:a16="http://schemas.microsoft.com/office/drawing/2014/main" val="2026816567"/>
                    </a:ext>
                  </a:extLst>
                </a:gridCol>
                <a:gridCol w="1452443">
                  <a:extLst>
                    <a:ext uri="{9D8B030D-6E8A-4147-A177-3AD203B41FA5}">
                      <a16:colId xmlns:a16="http://schemas.microsoft.com/office/drawing/2014/main" val="3697611238"/>
                    </a:ext>
                  </a:extLst>
                </a:gridCol>
                <a:gridCol w="1452443">
                  <a:extLst>
                    <a:ext uri="{9D8B030D-6E8A-4147-A177-3AD203B41FA5}">
                      <a16:colId xmlns:a16="http://schemas.microsoft.com/office/drawing/2014/main" val="4027278238"/>
                    </a:ext>
                  </a:extLst>
                </a:gridCol>
                <a:gridCol w="1452443">
                  <a:extLst>
                    <a:ext uri="{9D8B030D-6E8A-4147-A177-3AD203B41FA5}">
                      <a16:colId xmlns:a16="http://schemas.microsoft.com/office/drawing/2014/main" val="3907781194"/>
                    </a:ext>
                  </a:extLst>
                </a:gridCol>
                <a:gridCol w="1452443">
                  <a:extLst>
                    <a:ext uri="{9D8B030D-6E8A-4147-A177-3AD203B41FA5}">
                      <a16:colId xmlns:a16="http://schemas.microsoft.com/office/drawing/2014/main" val="1951221804"/>
                    </a:ext>
                  </a:extLst>
                </a:gridCol>
                <a:gridCol w="1452443">
                  <a:extLst>
                    <a:ext uri="{9D8B030D-6E8A-4147-A177-3AD203B41FA5}">
                      <a16:colId xmlns:a16="http://schemas.microsoft.com/office/drawing/2014/main" val="4272103462"/>
                    </a:ext>
                  </a:extLst>
                </a:gridCol>
              </a:tblGrid>
              <a:tr h="66868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 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733493"/>
                  </a:ext>
                </a:extLst>
              </a:tr>
              <a:tr h="850309">
                <a:tc>
                  <a:txBody>
                    <a:bodyPr/>
                    <a:lstStyle/>
                    <a:p>
                      <a:r>
                        <a:rPr lang="en-GB" b="1" dirty="0"/>
                        <a:t>Point 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-1768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-5332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-6800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-1600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79065"/>
                  </a:ext>
                </a:extLst>
              </a:tr>
              <a:tr h="850309">
                <a:tc>
                  <a:txBody>
                    <a:bodyPr/>
                    <a:lstStyle/>
                    <a:p>
                      <a:r>
                        <a:rPr lang="en-GB" b="1"/>
                        <a:t>Point 1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-1768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-5300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-6900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-1500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960007"/>
                  </a:ext>
                </a:extLst>
              </a:tr>
              <a:tr h="850309">
                <a:tc>
                  <a:txBody>
                    <a:bodyPr/>
                    <a:lstStyle/>
                    <a:p>
                      <a:r>
                        <a:rPr lang="en-GB" b="1"/>
                        <a:t>Point 2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-5332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-5300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-2700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818335"/>
                  </a:ext>
                </a:extLst>
              </a:tr>
              <a:tr h="850309">
                <a:tc>
                  <a:txBody>
                    <a:bodyPr/>
                    <a:lstStyle/>
                    <a:p>
                      <a:r>
                        <a:rPr lang="en-GB" b="1"/>
                        <a:t>Point 3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-6800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-6900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-6000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79144"/>
                  </a:ext>
                </a:extLst>
              </a:tr>
              <a:tr h="850309">
                <a:tc>
                  <a:txBody>
                    <a:bodyPr/>
                    <a:lstStyle/>
                    <a:p>
                      <a:r>
                        <a:rPr lang="en-GB" b="1"/>
                        <a:t>Point 4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-1600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-2700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/>
                        <a:t>-6000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369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42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E5D2-D54F-BAA8-49B6-0FBE66F6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757084"/>
            <a:ext cx="11201569" cy="5869858"/>
          </a:xfrm>
        </p:spPr>
        <p:txBody>
          <a:bodyPr/>
          <a:lstStyle/>
          <a:p>
            <a:r>
              <a:rPr lang="en-GB" dirty="0"/>
              <a:t>11.Now the 1</a:t>
            </a:r>
            <a:r>
              <a:rPr lang="en-GB" baseline="30000" dirty="0"/>
              <a:t>st</a:t>
            </a:r>
            <a:r>
              <a:rPr lang="en-GB" dirty="0"/>
              <a:t> iteration gets updated and we start the 2</a:t>
            </a:r>
            <a:r>
              <a:rPr lang="en-GB" baseline="30000" dirty="0"/>
              <a:t>nd</a:t>
            </a:r>
            <a:r>
              <a:rPr lang="en-GB" dirty="0"/>
              <a:t> iteration where i=1.in our case we will have a total of 5 iterations cos we have 5 datapoints.</a:t>
            </a:r>
          </a:p>
          <a:p>
            <a:r>
              <a:rPr lang="en-GB" dirty="0"/>
              <a:t>12. This process continues till </a:t>
            </a:r>
            <a:r>
              <a:rPr lang="en-GB" dirty="0" err="1"/>
              <a:t>convergance</a:t>
            </a:r>
            <a:r>
              <a:rPr lang="en-GB" dirty="0"/>
              <a:t> which means  no more datapoints exists to be added to the clusters and the algorithm has found stable compact clusters. </a:t>
            </a:r>
          </a:p>
          <a:p>
            <a:r>
              <a:rPr lang="en-GB" dirty="0"/>
              <a:t>13 sometime the model while predicting clusters reaches the </a:t>
            </a:r>
            <a:r>
              <a:rPr lang="en-GB" dirty="0" err="1"/>
              <a:t>convergance</a:t>
            </a:r>
            <a:r>
              <a:rPr lang="en-GB" dirty="0"/>
              <a:t> fast or iterates the message </a:t>
            </a:r>
            <a:r>
              <a:rPr lang="en-GB" dirty="0" err="1"/>
              <a:t>quickle</a:t>
            </a:r>
            <a:r>
              <a:rPr lang="en-GB" dirty="0"/>
              <a:t> causing an error to prevent this we use another parameter called damping which we set in a range of 0 to 1 ,where near to 1 means the reaching </a:t>
            </a:r>
            <a:r>
              <a:rPr lang="en-GB" dirty="0" err="1"/>
              <a:t>convergance</a:t>
            </a:r>
            <a:r>
              <a:rPr lang="en-GB" dirty="0"/>
              <a:t> will take time but the quality of clusters formed will be accurate and good.</a:t>
            </a:r>
          </a:p>
          <a:p>
            <a:r>
              <a:rPr lang="en-GB" dirty="0"/>
              <a:t>14 now to see the final potential clusters or exemplars we plot the graph </a:t>
            </a:r>
            <a:r>
              <a:rPr lang="en-GB" dirty="0" err="1"/>
              <a:t>uding</a:t>
            </a:r>
            <a:r>
              <a:rPr lang="en-GB" dirty="0"/>
              <a:t> seaborn and name the each exemplar based on the relation between the important features which is important for detailed targeting. In our instance it’s the annual income and spending score.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6831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3940-C529-0171-BBCD-71061C15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413" y="403123"/>
            <a:ext cx="5112774" cy="645487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B:   Mean Shift Clustering</a:t>
            </a:r>
          </a:p>
          <a:p>
            <a:pPr marL="342900" indent="-342900">
              <a:buAutoNum type="arabicPeriod"/>
            </a:pPr>
            <a:r>
              <a:rPr lang="en-GB" sz="1800" dirty="0"/>
              <a:t>In this algorithm each datapoint is considered as a centroid of a cluster unlike k means we don’t hv to predefine the no. of centroids it </a:t>
            </a:r>
            <a:r>
              <a:rPr lang="en-GB" sz="1800" dirty="0" err="1"/>
              <a:t>trwats</a:t>
            </a:r>
            <a:r>
              <a:rPr lang="en-GB" sz="1800" dirty="0"/>
              <a:t> each datapoint as a centroid.</a:t>
            </a:r>
          </a:p>
          <a:p>
            <a:pPr marL="342900" indent="-342900">
              <a:buAutoNum type="arabicPeriod"/>
            </a:pPr>
            <a:r>
              <a:rPr lang="en-GB" sz="1800" dirty="0"/>
              <a:t>2. the goal of the algorithm is it forms clusters by moving to the region of highest density of datapoints.</a:t>
            </a:r>
          </a:p>
          <a:p>
            <a:pPr marL="342900" indent="-342900">
              <a:buAutoNum type="arabicPeriod"/>
            </a:pPr>
            <a:r>
              <a:rPr lang="en-GB" sz="1800" dirty="0"/>
              <a:t>3. how? By using bandwidth which is like a circle drawn around each datapoint with a radius either we can manually give or estimate using a method </a:t>
            </a:r>
            <a:r>
              <a:rPr lang="en-GB" sz="1800" dirty="0" err="1"/>
              <a:t>estimate_bandwidth</a:t>
            </a:r>
            <a:r>
              <a:rPr lang="en-GB" sz="1800" dirty="0"/>
              <a:t>(x) of scikit. </a:t>
            </a:r>
          </a:p>
          <a:p>
            <a:pPr marL="342900" indent="-342900">
              <a:buAutoNum type="arabicPeriod"/>
            </a:pPr>
            <a:r>
              <a:rPr lang="en-GB" sz="1800" dirty="0"/>
              <a:t>4. for </a:t>
            </a:r>
            <a:r>
              <a:rPr lang="en-GB" sz="1800" dirty="0" err="1"/>
              <a:t>eg</a:t>
            </a:r>
            <a:r>
              <a:rPr lang="en-GB" sz="1800" dirty="0"/>
              <a:t>: if a bandwidth of 5 is given for each datapoint(lets say point0). Then the neighbours within the radius of 5 belongs to that cluster and point 0 moves to a position which is the mean of the distance of point 0 and the neighbouring datapoints within the bandwidth. </a:t>
            </a:r>
            <a:endParaRPr lang="en-DE" sz="1800" dirty="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ean Shift Clustering Overview">
            <a:extLst>
              <a:ext uri="{FF2B5EF4-FFF2-40B4-BE49-F238E27FC236}">
                <a16:creationId xmlns:a16="http://schemas.microsoft.com/office/drawing/2014/main" id="{DE40504B-95AB-792F-18D6-33F2B302E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24" y="935189"/>
            <a:ext cx="5548566" cy="326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12B07B-A50B-3E00-FE6E-2B96053E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95" y="4198375"/>
            <a:ext cx="4827540" cy="24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3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04FF-2B26-1AB9-6147-BEF3C89D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717755"/>
            <a:ext cx="11181905" cy="6037005"/>
          </a:xfrm>
        </p:spPr>
        <p:txBody>
          <a:bodyPr/>
          <a:lstStyle/>
          <a:p>
            <a:r>
              <a:rPr lang="en-GB" sz="2000" dirty="0"/>
              <a:t>5.And if 2 or more bandwidths overlap the centroids in these bandwidths merge to form a single cluster as shown. </a:t>
            </a:r>
          </a:p>
          <a:p>
            <a:r>
              <a:rPr lang="en-GB" dirty="0"/>
              <a:t>6. This shifting and merging continues until convergence reaches.</a:t>
            </a:r>
          </a:p>
          <a:p>
            <a:r>
              <a:rPr lang="en-GB" sz="2000" dirty="0"/>
              <a:t>7. If u want to see which cluster no is for a particular datapoint after training the model , run the code</a:t>
            </a:r>
          </a:p>
          <a:p>
            <a:r>
              <a:rPr lang="en-GB" dirty="0" err="1"/>
              <a:t>Model.labels</a:t>
            </a:r>
            <a:r>
              <a:rPr lang="en-GB" dirty="0"/>
              <a:t>_</a:t>
            </a:r>
          </a:p>
          <a:p>
            <a:r>
              <a:rPr lang="en-GB" sz="2000" dirty="0"/>
              <a:t>8. If u want to see the clusters formed and the relation btw features based on which the clusters r formed plot a graph using sea born.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676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5D0F1-2E76-461C-33E2-4CF1CC286E68}"/>
              </a:ext>
            </a:extLst>
          </p:cNvPr>
          <p:cNvSpPr txBox="1"/>
          <p:nvPr/>
        </p:nvSpPr>
        <p:spPr>
          <a:xfrm>
            <a:off x="516741" y="1022555"/>
            <a:ext cx="5021183" cy="532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1600" dirty="0"/>
              <a:t>C. Spectral Clustering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1400" dirty="0"/>
              <a:t>1.From the dataset we split the </a:t>
            </a:r>
            <a:r>
              <a:rPr lang="en-US" sz="1400" dirty="0" err="1"/>
              <a:t>data.the</a:t>
            </a:r>
            <a:r>
              <a:rPr lang="en-US" sz="1400" dirty="0"/>
              <a:t> data points are considered as nodes once we run the algorithm each node starts </a:t>
            </a:r>
            <a:r>
              <a:rPr lang="en-US" sz="1400" dirty="0" err="1"/>
              <a:t>formsing</a:t>
            </a:r>
            <a:r>
              <a:rPr lang="en-US" sz="1400" dirty="0"/>
              <a:t> edges with the datapoints with strong similarities that vary with weight of the </a:t>
            </a:r>
            <a:r>
              <a:rPr lang="en-US" sz="1400" dirty="0" err="1"/>
              <a:t>edges.which</a:t>
            </a:r>
            <a:r>
              <a:rPr lang="en-US" sz="1400" dirty="0"/>
              <a:t> is represented on a graph as follows: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1400" dirty="0"/>
              <a:t>2. Then it calculate the similarity matrix and degree matrix 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1400" dirty="0"/>
              <a:t>3. The it calculate the Laplacian matrix using similarity and degree matrix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1400" dirty="0"/>
              <a:t>4. We find the eigenvectors and the lowest non0 eigenvalues from the </a:t>
            </a:r>
            <a:r>
              <a:rPr lang="en-US" sz="1400" dirty="0" err="1"/>
              <a:t>lapalcian</a:t>
            </a:r>
            <a:r>
              <a:rPr lang="en-US" sz="1400" dirty="0"/>
              <a:t> matrix by Spectral decomposition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1400" dirty="0"/>
              <a:t>5. This eigenvalue on the graph is where we split the clusters which is the partition of clusters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1400" dirty="0"/>
              <a:t>ADVANTAGES: 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4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1400" dirty="0"/>
              <a:t>1.Used for odd shaped clusters	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1400" dirty="0"/>
              <a:t>2. Doesn’t give biased clusters when there r outliers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r>
              <a:rPr lang="en-US" sz="1400" dirty="0"/>
              <a:t>3. Used for complex data	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  <a:p>
            <a:pPr defTabSz="914400">
              <a:spcAft>
                <a:spcPts val="600"/>
              </a:spcAft>
              <a:buFont typeface="Arial" panose="020B0604020202020204" pitchFamily="34" charset="0"/>
            </a:pPr>
            <a:endParaRPr lang="en-US" sz="1100" dirty="0"/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5219862E-7186-427C-8292-92687AF4E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luster Analysis | NVIDIA Developer">
            <a:extLst>
              <a:ext uri="{FF2B5EF4-FFF2-40B4-BE49-F238E27FC236}">
                <a16:creationId xmlns:a16="http://schemas.microsoft.com/office/drawing/2014/main" id="{EA1A5916-658D-5419-D7BF-2FCA743A17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156" y="3360171"/>
            <a:ext cx="5513832" cy="169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diagram of a customer connection&#10;&#10;AI-generated content may be incorrect.">
            <a:extLst>
              <a:ext uri="{FF2B5EF4-FFF2-40B4-BE49-F238E27FC236}">
                <a16:creationId xmlns:a16="http://schemas.microsoft.com/office/drawing/2014/main" id="{DE1A8395-5077-96D4-4C10-47BAD8949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28" y="509816"/>
            <a:ext cx="1929384" cy="1929384"/>
          </a:xfrm>
          <a:prstGeom prst="rect">
            <a:avLst/>
          </a:prstGeom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B2732D5-836A-4E2F-77CB-CCBD578F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6617" y="509816"/>
            <a:ext cx="2442257" cy="19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13679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2C66E3"/>
      </a:accent1>
      <a:accent2>
        <a:srgbClr val="3E2DD5"/>
      </a:accent2>
      <a:accent3>
        <a:srgbClr val="8B2CE3"/>
      </a:accent3>
      <a:accent4>
        <a:srgbClr val="C51BD2"/>
      </a:accent4>
      <a:accent5>
        <a:srgbClr val="E32CA3"/>
      </a:accent5>
      <a:accent6>
        <a:srgbClr val="D21B45"/>
      </a:accent6>
      <a:hlink>
        <a:srgbClr val="A88538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1349</Words>
  <Application>Microsoft Office PowerPoint</Application>
  <PresentationFormat>Widescreen</PresentationFormat>
  <Paragraphs>171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Bierstadt</vt:lpstr>
      <vt:lpstr>Neue Haas Grotesk Text Pro</vt:lpstr>
      <vt:lpstr>GestaltVTI</vt:lpstr>
      <vt:lpstr>Other clusters in 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 raj</dc:creator>
  <cp:lastModifiedBy>nim raj</cp:lastModifiedBy>
  <cp:revision>2</cp:revision>
  <dcterms:created xsi:type="dcterms:W3CDTF">2025-02-14T09:45:25Z</dcterms:created>
  <dcterms:modified xsi:type="dcterms:W3CDTF">2025-02-14T20:14:44Z</dcterms:modified>
</cp:coreProperties>
</file>