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7"/>
  </p:handoutMasterIdLst>
  <p:sldIdLst>
    <p:sldId id="340" r:id="rId4"/>
    <p:sldId id="372" r:id="rId6"/>
    <p:sldId id="341" r:id="rId7"/>
    <p:sldId id="375" r:id="rId8"/>
    <p:sldId id="342" r:id="rId9"/>
    <p:sldId id="409" r:id="rId10"/>
    <p:sldId id="376" r:id="rId11"/>
    <p:sldId id="381" r:id="rId12"/>
    <p:sldId id="408" r:id="rId13"/>
    <p:sldId id="377" r:id="rId14"/>
    <p:sldId id="373" r:id="rId15"/>
    <p:sldId id="380" r:id="rId16"/>
  </p:sldIdLst>
  <p:sldSz cx="12192000" cy="6858000"/>
  <p:notesSz cx="6858000" cy="9144000"/>
  <p:embeddedFontLst>
    <p:embeddedFont>
      <p:font typeface="Inter" panose="02000503000000020004" charset="0"/>
      <p:regular r:id="rId21"/>
      <p:bold r:id="rId22"/>
    </p:embeddedFont>
    <p:embeddedFont>
      <p:font typeface="Inter Black" panose="02000503000000020004" charset="0"/>
      <p:bold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6FB"/>
    <a:srgbClr val="4675FC"/>
    <a:srgbClr val="4DDBF8"/>
    <a:srgbClr val="4AC7F9"/>
    <a:srgbClr val="47B2FA"/>
    <a:srgbClr val="4589FB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76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2.jpe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8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1.xml"/><Relationship Id="rId4" Type="http://schemas.openxmlformats.org/officeDocument/2006/relationships/image" Target="../media/image5.png"/><Relationship Id="rId3" Type="http://schemas.openxmlformats.org/officeDocument/2006/relationships/tags" Target="../tags/tag160.xml"/><Relationship Id="rId2" Type="http://schemas.openxmlformats.org/officeDocument/2006/relationships/image" Target="../media/image2.jpeg"/><Relationship Id="rId1" Type="http://schemas.openxmlformats.org/officeDocument/2006/relationships/tags" Target="../tags/tag15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635" y="871855"/>
            <a:ext cx="8935085" cy="5349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IN" altLang="en-US" sz="32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GHOUSIA COLLEGE OF ENGINEERING</a:t>
            </a:r>
            <a:endParaRPr lang="en-IN" altLang="en-US" sz="32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IN" altLang="en-US" sz="32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ANUDIP FOUNDATION</a:t>
            </a:r>
            <a:endParaRPr lang="en-IN" altLang="en-US" sz="32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endParaRPr lang="en-IN" altLang="en-US" sz="32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US" altLang="en-US" sz="32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Title:  P</a:t>
            </a:r>
            <a:r>
              <a:rPr lang="en-IN" altLang="en-US" sz="32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ASSWORD STRENGTH BACKGROUND</a:t>
            </a:r>
            <a:endParaRPr lang="en-US" altLang="en-US" sz="32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Subtitle: Enhancing Security with Visual Authentication</a:t>
            </a:r>
            <a:endParaRPr lang="en-US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endParaRPr lang="en-IN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Under the guidance of: Miss VANISHA KN</a:t>
            </a:r>
            <a:endParaRPr lang="en-US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endParaRPr lang="en-US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US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Presented by: </a:t>
            </a:r>
            <a:r>
              <a:rPr lang="en-IN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SYEDA MISBAH</a:t>
            </a:r>
            <a:endParaRPr lang="en-IN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                         NIVEEDITHA T K</a:t>
            </a:r>
            <a:endParaRPr lang="en-IN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                            HUZAIFA KOUSER</a:t>
            </a:r>
            <a:endParaRPr lang="en-IN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r>
              <a:rPr lang="en-IN" altLang="en-US" sz="2800">
                <a:solidFill>
                  <a:schemeClr val="bg1"/>
                </a:solidFill>
                <a:effectLst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                         MADIHA MAHIN</a:t>
            </a:r>
            <a:endParaRPr lang="en-US" altLang="en-US" sz="28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endParaRPr lang="en-US" altLang="en-US" sz="60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  <a:p>
            <a:pPr algn="ctr"/>
            <a:endParaRPr lang="en-US" altLang="en-US" sz="6000">
              <a:solidFill>
                <a:schemeClr val="bg1"/>
              </a:solidFill>
              <a:effectLst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413635" y="225298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zh-CN" altLang="en-US" sz="6000">
              <a:ln>
                <a:noFill/>
              </a:ln>
              <a:solidFill>
                <a:schemeClr val="bg1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4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5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7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8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5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1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2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4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5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96285" y="305435"/>
            <a:ext cx="5887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ADVANTAGES &amp; CHALLENGES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24280" y="1594485"/>
            <a:ext cx="9432290" cy="4547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US" altLang="en-US" sz="24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Enhanced Security: Harder to guess than text passwords.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User-Friendly: Leverages visual memory.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Customizable: Can use personal or unique images.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endParaRPr lang="en-US" altLang="en-US" sz="24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Implementation Complexity: Requires careful design.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Accessibility Issues: May not be suitable for visually impaired users.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Storage Requirements: Images take up more space than text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41" name="平行四边形 40"/>
          <p:cNvSpPr/>
          <p:nvPr>
            <p:custDataLst>
              <p:tags r:id="rId2"/>
            </p:custDataLst>
          </p:nvPr>
        </p:nvSpPr>
        <p:spPr>
          <a:xfrm rot="10800000" flipH="1">
            <a:off x="964565" y="1156018"/>
            <a:ext cx="10328275" cy="498602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CONCLUSION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1755775" y="1609725"/>
            <a:ext cx="8934450" cy="408114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 simple project combining HTML/CSS/JS for password usability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Shows the power of visual UI feedback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Easy to integrate into modern login or signup forms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Image-based passwords offer a secure and innovative alternative to traditional methods.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Future Scope: Integration with AI for adaptive</a:t>
            </a:r>
            <a:r>
              <a:rPr lang="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security.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rot="10800000" flipH="1">
            <a:off x="5866130" y="4072890"/>
            <a:ext cx="6132830" cy="1772285"/>
          </a:xfrm>
          <a:prstGeom prst="parallelogram">
            <a:avLst>
              <a:gd name="adj" fmla="val 49444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2" name="平行四边形 1"/>
          <p:cNvSpPr/>
          <p:nvPr>
            <p:custDataLst>
              <p:tags r:id="rId2"/>
            </p:custDataLst>
          </p:nvPr>
        </p:nvSpPr>
        <p:spPr>
          <a:xfrm rot="10800000">
            <a:off x="5876290" y="1482090"/>
            <a:ext cx="6008370" cy="1823720"/>
          </a:xfrm>
          <a:prstGeom prst="parallelogram">
            <a:avLst>
              <a:gd name="adj" fmla="val 42375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4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91920" y="1149350"/>
            <a:ext cx="8727440" cy="3976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8000" b="1">
                <a:solidFill>
                  <a:srgbClr val="54A6FB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8000" b="1">
              <a:solidFill>
                <a:srgbClr val="54A6FB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8000" b="1">
                <a:solidFill>
                  <a:srgbClr val="54A6FB"/>
                </a:solidFill>
                <a:latin typeface="Times New Roman" panose="02020603050405020304" charset="0"/>
                <a:cs typeface="Times New Roman" panose="02020603050405020304" charset="0"/>
              </a:rPr>
              <a:t>THANK </a:t>
            </a:r>
            <a:endParaRPr lang="en-IN" altLang="en-US" sz="8000" b="1">
              <a:solidFill>
                <a:srgbClr val="54A6FB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8000" b="1">
                <a:solidFill>
                  <a:srgbClr val="54A6FB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YOU</a:t>
            </a:r>
            <a:endParaRPr lang="en-IN" altLang="en-US" sz="8000" b="1">
              <a:solidFill>
                <a:srgbClr val="54A6FB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0755" y="332740"/>
            <a:ext cx="476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>
                <a:solidFill>
                  <a:schemeClr val="bg1"/>
                </a:solidFill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</a:rPr>
              <a:t>CONTENT</a:t>
            </a:r>
            <a:endParaRPr lang="zh-CN" altLang="en-US" sz="3200" b="1">
              <a:solidFill>
                <a:schemeClr val="bg1"/>
              </a:solidFill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47" name="Oval 9"/>
          <p:cNvSpPr/>
          <p:nvPr/>
        </p:nvSpPr>
        <p:spPr>
          <a:xfrm>
            <a:off x="2012315" y="3652520"/>
            <a:ext cx="273685" cy="2736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49" name="Oval 11"/>
          <p:cNvSpPr/>
          <p:nvPr/>
        </p:nvSpPr>
        <p:spPr>
          <a:xfrm>
            <a:off x="7205980" y="3652520"/>
            <a:ext cx="273685" cy="2736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50" name="Oval 12"/>
          <p:cNvSpPr/>
          <p:nvPr/>
        </p:nvSpPr>
        <p:spPr>
          <a:xfrm>
            <a:off x="9803130" y="3652520"/>
            <a:ext cx="273685" cy="2736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64" name="Oval 46"/>
          <p:cNvSpPr/>
          <p:nvPr/>
        </p:nvSpPr>
        <p:spPr>
          <a:xfrm>
            <a:off x="3299460" y="3750310"/>
            <a:ext cx="119380" cy="119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65" name="Oval 48"/>
          <p:cNvSpPr/>
          <p:nvPr/>
        </p:nvSpPr>
        <p:spPr>
          <a:xfrm>
            <a:off x="5892800" y="3750310"/>
            <a:ext cx="119380" cy="119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66" name="Oval 49"/>
          <p:cNvSpPr/>
          <p:nvPr/>
        </p:nvSpPr>
        <p:spPr>
          <a:xfrm>
            <a:off x="8575040" y="3750310"/>
            <a:ext cx="119380" cy="1193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1710" y="947420"/>
            <a:ext cx="9594215" cy="29787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sz="28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Password strength is crucial for security.</a:t>
            </a:r>
            <a:endParaRPr lang="en-US" altLang="zh-CN" sz="28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zh-CN" sz="28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sz="28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Visual feedback helps users create stronger passwords.</a:t>
            </a:r>
            <a:endParaRPr lang="en-US" altLang="zh-CN" sz="28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zh-CN" sz="28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sz="28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We'll demonstrate how to implement a password strength </a:t>
            </a:r>
            <a:r>
              <a:rPr lang="en-IN" altLang="en-US" sz="28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background</a:t>
            </a:r>
            <a:r>
              <a:rPr lang="en-US" altLang="zh-CN" sz="28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 using HTML, CSS, and JavaScript</a:t>
            </a:r>
            <a:endParaRPr lang="en-US" altLang="zh-CN" sz="28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14"/>
          <p:cNvSpPr/>
          <p:nvPr>
            <p:custDataLst>
              <p:tags r:id="rId1"/>
            </p:custDataLst>
          </p:nvPr>
        </p:nvSpPr>
        <p:spPr>
          <a:xfrm>
            <a:off x="2376796" y="1261981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19050">
            <a:gradFill>
              <a:gsLst>
                <a:gs pos="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4150995" y="493395"/>
            <a:ext cx="4674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en-US" sz="4400" i="1">
                <a:solidFill>
                  <a:schemeClr val="lt1"/>
                </a:solidFill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  <a:sym typeface="+mn-ea"/>
              </a:rPr>
              <a:t>I</a:t>
            </a:r>
            <a:r>
              <a:rPr lang="en-IN" altLang="en-US" sz="4400" i="1">
                <a:solidFill>
                  <a:schemeClr val="lt1"/>
                </a:solidFill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  <a:sym typeface="+mn-ea"/>
              </a:rPr>
              <a:t>NTRODUCTION</a:t>
            </a:r>
            <a:endParaRPr lang="en-IN" altLang="en-US" sz="4400" i="1">
              <a:solidFill>
                <a:schemeClr val="lt1"/>
              </a:solidFill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28420" y="1669415"/>
            <a:ext cx="9385300" cy="47548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What is Image Password Strength?</a:t>
            </a:r>
            <a:endParaRPr lang="en-US" altLang="zh-CN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None/>
            </a:pP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A method of authentication using images instead of traditional text-based passwords.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Combines usability and security by leveraging visual memory.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Why Use It?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Harder to guess or brute-force.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More engaging for users</a:t>
            </a:r>
            <a:r>
              <a:rPr lang="en-US" altLang="zh-CN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thod of authentication using images instead of traditional text-based passwords.</a:t>
            </a:r>
            <a:endParaRPr lang="en-US" altLang="zh-CN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zh-CN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Combines usability and security by leveraging visual memory.</a:t>
            </a:r>
            <a:endParaRPr lang="en-US" altLang="zh-CN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Dynamically adjusts image background blur based on password strength (length).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lvl="1" indent="0">
              <a:spcAft>
                <a:spcPts val="400"/>
              </a:spcAft>
              <a:buFont typeface="Arial" panose="020B0604020202020204"/>
              <a:buChar char="◦"/>
            </a:pPr>
            <a:r>
              <a:rPr lang="en-US" altLang="en-US" sz="2000" i="0">
                <a:solidFill>
                  <a:schemeClr val="bg2"/>
                </a:solidFill>
                <a:latin typeface="Times New Roman" panose="02020603050405020304" charset="0"/>
                <a:ea typeface="Roboto"/>
                <a:cs typeface="Times New Roman" panose="02020603050405020304" charset="0"/>
              </a:rPr>
              <a:t>Enhances user feedback visually without traditional strength meters.</a:t>
            </a:r>
            <a:endParaRPr lang="en-US" altLang="en-US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endParaRPr lang="en-US" altLang="zh-CN" sz="2000" i="0">
              <a:solidFill>
                <a:schemeClr val="bg2"/>
              </a:solidFill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625340" y="2202815"/>
            <a:ext cx="2805430" cy="2716530"/>
            <a:chOff x="3907790" y="2007432"/>
            <a:chExt cx="3854131" cy="3627565"/>
          </a:xfrm>
        </p:grpSpPr>
        <p:sp>
          <p:nvSpPr>
            <p:cNvPr id="46" name="2"/>
            <p:cNvSpPr/>
            <p:nvPr/>
          </p:nvSpPr>
          <p:spPr>
            <a:xfrm flipH="1" flipV="1">
              <a:off x="3984739" y="2007432"/>
              <a:ext cx="3777182" cy="3627565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3">
                    <a:lumMod val="40000"/>
                    <a:lumOff val="60000"/>
                  </a:schemeClr>
                </a:gs>
                <a:gs pos="85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  <p:sp>
          <p:nvSpPr>
            <p:cNvPr id="63" name="1"/>
            <p:cNvSpPr/>
            <p:nvPr/>
          </p:nvSpPr>
          <p:spPr>
            <a:xfrm flipH="1" flipV="1">
              <a:off x="3907790" y="3739621"/>
              <a:ext cx="197107" cy="1631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4688840" y="2202815"/>
            <a:ext cx="2805430" cy="2716530"/>
            <a:chOff x="3907790" y="2007432"/>
            <a:chExt cx="3854130" cy="3627565"/>
          </a:xfr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3000">
                <a:schemeClr val="accent3">
                  <a:lumMod val="40000"/>
                  <a:lumOff val="60000"/>
                </a:schemeClr>
              </a:gs>
              <a:gs pos="26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grpSpPr>
        <p:sp>
          <p:nvSpPr>
            <p:cNvPr id="49" name="2"/>
            <p:cNvSpPr/>
            <p:nvPr/>
          </p:nvSpPr>
          <p:spPr>
            <a:xfrm flipH="1" flipV="1">
              <a:off x="3984738" y="2007432"/>
              <a:ext cx="3777182" cy="3627565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  <p:sp>
          <p:nvSpPr>
            <p:cNvPr id="50" name="1"/>
            <p:cNvSpPr/>
            <p:nvPr/>
          </p:nvSpPr>
          <p:spPr>
            <a:xfrm flipH="1" flipV="1">
              <a:off x="3907790" y="3739621"/>
              <a:ext cx="197107" cy="16319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190750" y="2258060"/>
            <a:ext cx="2068830" cy="180975"/>
            <a:chOff x="2479361" y="2183606"/>
            <a:chExt cx="2068827" cy="180975"/>
          </a:xfrm>
        </p:grpSpPr>
        <p:cxnSp>
          <p:nvCxnSpPr>
            <p:cNvPr id="65" name="直接连接符 64"/>
            <p:cNvCxnSpPr/>
            <p:nvPr/>
          </p:nvCxnSpPr>
          <p:spPr>
            <a:xfrm flipH="1" flipV="1">
              <a:off x="4367213" y="2183606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9" name="组合 68"/>
          <p:cNvGrpSpPr/>
          <p:nvPr/>
        </p:nvGrpSpPr>
        <p:grpSpPr>
          <a:xfrm rot="0">
            <a:off x="2082800" y="4520565"/>
            <a:ext cx="2068830" cy="180975"/>
            <a:chOff x="2479361" y="2003425"/>
            <a:chExt cx="2068827" cy="180975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4367213" y="2003425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4" name="组合 73"/>
          <p:cNvGrpSpPr/>
          <p:nvPr/>
        </p:nvGrpSpPr>
        <p:grpSpPr>
          <a:xfrm rot="0" flipH="1">
            <a:off x="7852410" y="2258060"/>
            <a:ext cx="2068830" cy="180975"/>
            <a:chOff x="2479361" y="2183606"/>
            <a:chExt cx="2068827" cy="180975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4367213" y="2183606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组合 78"/>
          <p:cNvGrpSpPr/>
          <p:nvPr/>
        </p:nvGrpSpPr>
        <p:grpSpPr>
          <a:xfrm rot="0" flipH="1">
            <a:off x="7960360" y="4520565"/>
            <a:ext cx="2068830" cy="180975"/>
            <a:chOff x="2479361" y="2003425"/>
            <a:chExt cx="2068827" cy="180975"/>
          </a:xfrm>
        </p:grpSpPr>
        <p:cxnSp>
          <p:nvCxnSpPr>
            <p:cNvPr id="80" name="直接连接符 79"/>
            <p:cNvCxnSpPr/>
            <p:nvPr/>
          </p:nvCxnSpPr>
          <p:spPr>
            <a:xfrm flipH="1">
              <a:off x="4367213" y="2003425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Text Box 4"/>
          <p:cNvSpPr txBox="1"/>
          <p:nvPr/>
        </p:nvSpPr>
        <p:spPr>
          <a:xfrm>
            <a:off x="843280" y="1028700"/>
            <a:ext cx="95472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How it </a:t>
            </a:r>
            <a:r>
              <a:rPr lang="en-US" altLang="en-US" sz="24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works</a:t>
            </a:r>
            <a:r>
              <a:rPr lang="en-US" altLang="en-US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1. Password Strength Checker:</a:t>
            </a:r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 JavaScript function analyzes the password's length, complexity (using uppercase, lowercase, numbers, and special characters), and uniqueness against common patterns. 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2. Strength Score:</a:t>
            </a:r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The checker assigns a score, typically ranging from 0 (weak) to 4 (strong) or similar. 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3. Background Adjustment:</a:t>
            </a:r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Based on the score, CSS styles are applied to the background element, changing its color, blur, or other visual characteristics. 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4. HTML Structure:</a:t>
            </a:r>
            <a:endParaRPr lang="en-US" altLang="en-US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 HTML element, often a div or a background element, is used to hold the background and allow CSS to manipulate its visual</a:t>
            </a:r>
            <a:r>
              <a:rPr lang="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altLang="en-US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properties.</a:t>
            </a:r>
            <a:endParaRPr lang="en-US" altLang="en-US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0075" y="494665"/>
            <a:ext cx="11141075" cy="59055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ts val="1320"/>
              </a:lnSpc>
              <a:spcAft>
                <a:spcPct val="60000"/>
              </a:spcAft>
            </a:pPr>
            <a:r>
              <a:rPr lang="en-US" altLang="zh-CN" sz="2000">
                <a:solidFill>
                  <a:schemeClr val="bg2"/>
                </a:solidFill>
                <a:latin typeface="Roboto"/>
                <a:ea typeface="Roboto"/>
              </a:rPr>
              <a:t>Key Components</a:t>
            </a:r>
            <a:endParaRPr lang="en-US" altLang="zh-CN" sz="200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i="0">
                <a:solidFill>
                  <a:schemeClr val="bg2"/>
                </a:solidFill>
                <a:latin typeface="Roboto"/>
                <a:ea typeface="Roboto"/>
              </a:rPr>
              <a:t>HTML: Structure of the image-based password system.</a:t>
            </a:r>
            <a:endParaRPr lang="en-US" altLang="zh-CN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i="0">
                <a:solidFill>
                  <a:schemeClr val="bg2"/>
                </a:solidFill>
                <a:latin typeface="Roboto"/>
                <a:ea typeface="Roboto"/>
              </a:rPr>
              <a:t>CSS: Styling for user interface.</a:t>
            </a:r>
            <a:endParaRPr lang="en-US" altLang="zh-CN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r>
              <a:rPr lang="en-US" altLang="zh-CN" i="0">
                <a:solidFill>
                  <a:schemeClr val="bg2"/>
                </a:solidFill>
                <a:latin typeface="Roboto"/>
                <a:ea typeface="Roboto"/>
              </a:rPr>
              <a:t>JavaScript: Logic for password validation and strength checking</a:t>
            </a:r>
            <a:endParaRPr lang="en-US" altLang="zh-CN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IN" altLang="en-US" sz="2000" i="0">
                <a:solidFill>
                  <a:schemeClr val="bg2"/>
                </a:solidFill>
                <a:latin typeface="Roboto"/>
                <a:ea typeface="Roboto"/>
              </a:rPr>
              <a:t> 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 i="0">
                <a:solidFill>
                  <a:schemeClr val="bg2"/>
                </a:solidFill>
                <a:latin typeface="Roboto"/>
                <a:ea typeface="Roboto"/>
              </a:rPr>
              <a:t>Sample Code</a:t>
            </a:r>
            <a:r>
              <a:rPr lang="en-IN" altLang="en-US" i="0">
                <a:solidFill>
                  <a:schemeClr val="bg2"/>
                </a:solidFill>
                <a:latin typeface="Roboto"/>
                <a:ea typeface="Roboto"/>
              </a:rPr>
              <a:t>:</a:t>
            </a:r>
            <a:endParaRPr lang="en-IN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 i="0">
                <a:solidFill>
                  <a:schemeClr val="bg2"/>
                </a:solidFill>
                <a:latin typeface="Roboto"/>
                <a:ea typeface="Roboto"/>
              </a:rPr>
              <a:t>&lt;div class="background" id="background"&gt;&lt;/div&gt;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 i="0">
                <a:solidFill>
                  <a:schemeClr val="bg2"/>
                </a:solidFill>
                <a:latin typeface="Roboto"/>
                <a:ea typeface="Roboto"/>
              </a:rPr>
              <a:t>&lt;input type="password" id="password" placeholder="Enter Password" /&gt;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i="0">
                <a:solidFill>
                  <a:schemeClr val="bg2"/>
                </a:solidFill>
                <a:latin typeface="Roboto"/>
                <a:ea typeface="Roboto"/>
              </a:rPr>
              <a:t>The background div is styled separately and blurred dynamically.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i="0">
                <a:solidFill>
                  <a:schemeClr val="bg2"/>
                </a:solidFill>
                <a:latin typeface="Roboto"/>
                <a:ea typeface="Roboto"/>
              </a:rPr>
              <a:t>User interaction is tied to the password input.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indent="0">
              <a:spcAft>
                <a:spcPts val="400"/>
              </a:spcAft>
              <a:buFont typeface="Arial" panose="020B0604020202020204" pitchFamily="34" charset="0"/>
              <a:buNone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None/>
            </a:pPr>
            <a:endParaRPr lang="en-US" altLang="zh-CN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Char char="•"/>
            </a:pPr>
            <a:endParaRPr lang="en-US" altLang="zh-CN" i="0">
              <a:solidFill>
                <a:schemeClr val="bg2"/>
              </a:solidFill>
              <a:latin typeface="Roboto"/>
              <a:ea typeface="Roboto"/>
            </a:endParaRPr>
          </a:p>
        </p:txBody>
      </p:sp>
      <p:pic>
        <p:nvPicPr>
          <p:cNvPr id="3" name="Picture 2" descr="Screenshot ht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3429000"/>
            <a:ext cx="6734175" cy="1502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pic>
        <p:nvPicPr>
          <p:cNvPr id="2" name="Picture 1" descr="Screenshot 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3132455"/>
            <a:ext cx="7913370" cy="2117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58215" y="617855"/>
            <a:ext cx="6708140" cy="2100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 sz="2000" b="1">
                <a:solidFill>
                  <a:schemeClr val="bg2"/>
                </a:solidFill>
                <a:latin typeface="Roboto"/>
                <a:ea typeface="Roboto"/>
                <a:sym typeface="+mn-ea"/>
              </a:rPr>
              <a:t>CSS Styling</a:t>
            </a:r>
            <a:endParaRPr lang="en-US" altLang="en-US" sz="2000" b="1">
              <a:solidFill>
                <a:schemeClr val="bg2"/>
              </a:solidFill>
              <a:latin typeface="Roboto"/>
              <a:ea typeface="Roboto"/>
              <a:sym typeface="+mn-ea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endParaRPr lang="en-US" altLang="en-US" sz="2000" b="1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US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Key Benefits: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IN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                     </a:t>
            </a:r>
            <a:r>
              <a:rPr lang="en-US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Rapid UI development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IN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                     </a:t>
            </a:r>
            <a:r>
              <a:rPr lang="en-US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Responsive and mobile-ready</a:t>
            </a:r>
            <a:endParaRPr lang="en-US" altLang="en-US" i="0">
              <a:solidFill>
                <a:schemeClr val="bg2"/>
              </a:solidFill>
              <a:latin typeface="Roboto"/>
              <a:ea typeface="Roboto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IN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                     </a:t>
            </a:r>
            <a:r>
              <a:rPr lang="en-US" altLang="en-US">
                <a:solidFill>
                  <a:schemeClr val="bg2"/>
                </a:solidFill>
                <a:latin typeface="Roboto"/>
                <a:ea typeface="Roboto"/>
                <a:sym typeface="+mn-ea"/>
              </a:rPr>
              <a:t>Utility-first styling</a:t>
            </a:r>
            <a:endParaRPr lang="en-US" altLang="en-US">
              <a:solidFill>
                <a:schemeClr val="bg2"/>
              </a:solidFill>
              <a:latin typeface="Roboto"/>
              <a:ea typeface="Roboto"/>
              <a:sym typeface="+mn-ea"/>
            </a:endParaRPr>
          </a:p>
          <a:p>
            <a:pPr marL="0" indent="0">
              <a:spcAft>
                <a:spcPts val="400"/>
              </a:spcAft>
              <a:buFont typeface="Arial" panose="020B0604020202020204"/>
              <a:buNone/>
            </a:pPr>
            <a:r>
              <a:rPr lang="en-IN" altLang="en-US" sz="2000">
                <a:solidFill>
                  <a:schemeClr val="bg2"/>
                </a:solidFill>
                <a:latin typeface="Roboto"/>
                <a:ea typeface="Roboto"/>
                <a:sym typeface="+mn-ea"/>
              </a:rPr>
              <a:t>example code :</a:t>
            </a:r>
            <a:endParaRPr lang="en-IN" altLang="en-US" sz="2000">
              <a:solidFill>
                <a:schemeClr val="bg2"/>
              </a:solidFill>
              <a:latin typeface="Roboto"/>
              <a:ea typeface="Roboto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>
            <p:custDataLst>
              <p:tags r:id="rId1"/>
            </p:custDataLst>
          </p:nvPr>
        </p:nvSpPr>
        <p:spPr>
          <a:xfrm rot="10800000">
            <a:off x="652780" y="4919345"/>
            <a:ext cx="3701415" cy="865505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2286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JavaScript Logic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 descr="Screensho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4050"/>
            <a:ext cx="5788660" cy="3538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0850" y="1513840"/>
            <a:ext cx="5426075" cy="42710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8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Listens for input in the password field.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Reduces blur on the background as the password gets longer.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Encourages stronger passwords visually (longer = clearer background).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3"/>
            </p:custDataLst>
          </p:nvPr>
        </p:nvSpPr>
        <p:spPr>
          <a:xfrm rot="10800000">
            <a:off x="1065213" y="2668905"/>
            <a:ext cx="4799965" cy="292735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05" name="COLUMN…"/>
          <p:cNvSpPr txBox="1"/>
          <p:nvPr/>
        </p:nvSpPr>
        <p:spPr>
          <a:xfrm>
            <a:off x="767080" y="1823720"/>
            <a:ext cx="5396230" cy="6451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pPr algn="ctr">
              <a:defRPr sz="4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altLang="en-US" sz="3600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Background Blur Effect</a:t>
            </a:r>
            <a:endParaRPr lang="zh-CN" sz="3600">
              <a:solidFill>
                <a:schemeClr val="accent6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Inter Black" panose="0200050300000002000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4"/>
            </p:custDataLst>
          </p:nvPr>
        </p:nvSpPr>
        <p:spPr>
          <a:xfrm rot="10800000" flipH="1">
            <a:off x="1795780" y="1785620"/>
            <a:ext cx="3338830" cy="727710"/>
          </a:xfrm>
          <a:prstGeom prst="parallelogram">
            <a:avLst>
              <a:gd name="adj" fmla="val 0"/>
            </a:avLst>
          </a:prstGeom>
          <a:noFill/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24000" y="2668905"/>
            <a:ext cx="7781925" cy="34677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Visual Behavior:</a:t>
            </a:r>
            <a:endParaRPr lang="en-US" altLang="zh-CN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Initial state: background is heavily blurred (blur = 20px).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Each additional character reduces blur by 2px.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At 10 characters → blur = 0 → background is clear.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Effect Purpose:</a:t>
            </a:r>
            <a:endParaRPr lang="en-US" altLang="zh-CN" sz="20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 creative way to guide users to type longer passwords.</a:t>
            </a:r>
            <a:endParaRPr lang="en-US" altLang="zh-CN" sz="20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6775" y="909955"/>
            <a:ext cx="10320655" cy="478409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Benefits of This Approach</a:t>
            </a:r>
            <a:endParaRPr lang="en-US" altLang="zh-CN" sz="2400" b="1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Visually engaging</a:t>
            </a:r>
            <a:endParaRPr lang="en-US" altLang="zh-CN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Immediate feedback</a:t>
            </a:r>
            <a:endParaRPr lang="en-US" altLang="zh-CN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No extra libraries or dependencies</a:t>
            </a:r>
            <a:endParaRPr lang="en-US" altLang="zh-CN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 Can be extended for more complex password rules (e.g., symbols, numbers)</a:t>
            </a:r>
            <a:endParaRPr lang="en-US" altLang="zh-CN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Future Enhancements (Optional)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Use zxcvbn.js for real password strength analysis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Add color-based feedback (red/yellow/green)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Add image overlays or other visual feedback styles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Make it mobile-responsive</a:t>
            </a:r>
            <a:endParaRPr lang="en-US" altLang="en-US" sz="24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6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WPS Presentation</Application>
  <PresentationFormat>宽屏</PresentationFormat>
  <Paragraphs>150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SimSun</vt:lpstr>
      <vt:lpstr>Wingdings</vt:lpstr>
      <vt:lpstr>Inter</vt:lpstr>
      <vt:lpstr>Inter Black</vt:lpstr>
      <vt:lpstr>Wingdings</vt:lpstr>
      <vt:lpstr>Helvetica</vt:lpstr>
      <vt:lpstr>Microsoft YaHei</vt:lpstr>
      <vt:lpstr>Arial Unicode MS</vt:lpstr>
      <vt:lpstr>Lato Regular</vt:lpstr>
      <vt:lpstr>Segoe Print</vt:lpstr>
      <vt:lpstr>Roboto Slab Bold</vt:lpstr>
      <vt:lpstr>Roboto Slab Regular</vt:lpstr>
      <vt:lpstr>Montserrat-Regular</vt:lpstr>
      <vt:lpstr>Helvetica Light</vt:lpstr>
      <vt:lpstr>Roboto Medium</vt:lpstr>
      <vt:lpstr>Open Sans Light</vt:lpstr>
      <vt:lpstr>Times New Roman</vt:lpstr>
      <vt:lpstr>Cascadia Code</vt:lpstr>
      <vt:lpstr>Wide Latin</vt:lpstr>
      <vt:lpstr>Roboto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nikit</cp:lastModifiedBy>
  <cp:revision>166</cp:revision>
  <dcterms:created xsi:type="dcterms:W3CDTF">2019-06-19T02:08:00Z</dcterms:created>
  <dcterms:modified xsi:type="dcterms:W3CDTF">2025-05-27T06:08:29Z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1033-12.2.0.21179</vt:lpwstr>
  </property>
  <property fmtid="{D5CDD505-2E9C-101B-9397-08002B2CF9AE}" pid="3" name="ICV">
    <vt:lpwstr>8C6DFA21A8D642D6A938F6A9C7D0491C_13</vt:lpwstr>
  </property>
</Properties>
</file>