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2994-AFFD-48FF-9380-D35822805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A4B07-850F-4D2E-9380-E93C75D69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7432-2E5A-4C02-AC0A-911EED77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8A9B-939D-47FA-8580-1CEBCFA73BDF}" type="datetimeFigureOut">
              <a:rPr lang="en-DE" smtClean="0"/>
              <a:t>05/09/2022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C2785-5BF9-4040-AF63-341DA9DE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318E-CDA7-44C4-9749-A5C498E8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B0AE-1190-459D-AA4D-E925FD2AC3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900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248D-638A-41B1-95A8-C5B4647C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F2AA2-CE6D-415B-AE3E-0B843174F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0B25C-7D98-4C99-A390-1C367AE5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8A9B-939D-47FA-8580-1CEBCFA73BDF}" type="datetimeFigureOut">
              <a:rPr lang="en-DE" smtClean="0"/>
              <a:t>05/09/2022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A2D0-ABF0-477B-BE45-C8462D2E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43AAD-A9F2-4223-8E43-CEAC86F5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B0AE-1190-459D-AA4D-E925FD2AC3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434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41B44-687C-446A-A76C-B7BD8403F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E2291-789B-4291-96EB-C8F35C1AD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14048-0AF8-44C0-B684-7EBE05CC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8A9B-939D-47FA-8580-1CEBCFA73BDF}" type="datetimeFigureOut">
              <a:rPr lang="en-DE" smtClean="0"/>
              <a:t>05/09/2022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25AAF-526E-43FD-85BB-381FFAF4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28C66-2E68-4D77-98FD-8B65F1C7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B0AE-1190-459D-AA4D-E925FD2AC3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808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BF77-60E4-4D4A-A062-84C6F78A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64598-93DB-4B0F-9226-C9113830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AB11F-5019-40BC-8D12-A0CFB035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8A9B-939D-47FA-8580-1CEBCFA73BDF}" type="datetimeFigureOut">
              <a:rPr lang="en-DE" smtClean="0"/>
              <a:t>05/09/2022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F33F2-E12E-4193-990D-D9DF1EB2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2FF8-B6E6-4CDE-9094-B519DB7C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B0AE-1190-459D-AA4D-E925FD2AC3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547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27BF-FF26-4532-AD54-7F20518E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74680-B4C0-4481-A570-B012C6C9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4E15B-A19D-4DC9-B4A1-63FC9DE8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8A9B-939D-47FA-8580-1CEBCFA73BDF}" type="datetimeFigureOut">
              <a:rPr lang="en-DE" smtClean="0"/>
              <a:t>05/09/2022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B88DD-0A58-41DA-B2A1-2838EBFD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60E6-A5E2-4D48-8340-01DA3C94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B0AE-1190-459D-AA4D-E925FD2AC3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093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9569-E693-4CC9-BE30-2D119E19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B006-C0F0-4465-AAAD-0BDBE442E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6B15-AFB6-46D7-B4BB-4548A1D4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9A95A-6D32-4104-9C2D-66DD5099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8A9B-939D-47FA-8580-1CEBCFA73BDF}" type="datetimeFigureOut">
              <a:rPr lang="en-DE" smtClean="0"/>
              <a:t>05/09/2022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5FBC0-7247-4EB3-A6F4-31E37E20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037F2-598A-4EF5-8306-02267DD2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B0AE-1190-459D-AA4D-E925FD2AC3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32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2615-4C86-41CE-A0F9-A0F66FC7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9C39F-EA0E-4FD5-88D8-BF214C164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516DC-4821-4F1C-9E89-9800C1E8D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32839-8747-40B4-B65D-A1B1FE906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77465-96D7-4C1F-A46D-209A12CDB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85C60-F7A7-405B-8E4C-3E591177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8A9B-939D-47FA-8580-1CEBCFA73BDF}" type="datetimeFigureOut">
              <a:rPr lang="en-DE" smtClean="0"/>
              <a:t>05/09/2022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CED61-2AB1-4E09-A5CE-AD644C83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8E877-D13B-4385-A1D2-8DC0873B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B0AE-1190-459D-AA4D-E925FD2AC3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787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C052-31A5-4CEC-B071-9066A75C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39A25-C40A-4D70-9147-849434AF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8A9B-939D-47FA-8580-1CEBCFA73BDF}" type="datetimeFigureOut">
              <a:rPr lang="en-DE" smtClean="0"/>
              <a:t>05/09/2022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CE94-909C-4C38-B099-7B6CF045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D7180-0762-4A8E-80A0-8A5D4D65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B0AE-1190-459D-AA4D-E925FD2AC3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161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0D8EE-C2E7-4A59-8F18-19410DF9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8A9B-939D-47FA-8580-1CEBCFA73BDF}" type="datetimeFigureOut">
              <a:rPr lang="en-DE" smtClean="0"/>
              <a:t>05/09/2022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BEE39-B992-41B6-98B4-99027495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59CCD-128C-41FB-AEAB-A4E3376E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B0AE-1190-459D-AA4D-E925FD2AC3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237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05BF-A7A2-40C4-96C6-2947F376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FCDD5-2C44-458A-823A-93A40928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89B45-78C7-493E-B497-0EC614313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3CE83-7441-46FA-A4DC-7449F5C9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8A9B-939D-47FA-8580-1CEBCFA73BDF}" type="datetimeFigureOut">
              <a:rPr lang="en-DE" smtClean="0"/>
              <a:t>05/09/2022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6514A-31B1-4047-9AB6-B7657507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30A75-1EE9-46B4-BA13-62626541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B0AE-1190-459D-AA4D-E925FD2AC3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665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CA79-CD74-4476-919B-3CF43DDB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C0033-87D7-4B32-B776-692498A63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7B84C-552C-4FC6-8D6D-AD582B8EA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0D41C-D38D-4914-9249-74CE4A7C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8A9B-939D-47FA-8580-1CEBCFA73BDF}" type="datetimeFigureOut">
              <a:rPr lang="en-DE" smtClean="0"/>
              <a:t>05/09/2022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C9DDC-2A14-4204-A821-E91E576A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C49DB-7FCC-488F-8C5B-A6D0B4F9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B0AE-1190-459D-AA4D-E925FD2AC3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685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BAAAA-4FA4-4DD9-AE83-B581E39B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4A4B7-F35F-4521-8DD8-176B0B71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55B95-D5C9-4307-A877-2CB2DD891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28A9B-939D-47FA-8580-1CEBCFA73BDF}" type="datetimeFigureOut">
              <a:rPr lang="en-DE" smtClean="0"/>
              <a:t>05/09/2022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CD36-7B95-41F2-8759-EC4CB68CA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C9D2-1912-4291-B05F-9C9490707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AB0AE-1190-459D-AA4D-E925FD2AC3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787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D402B-B961-4FC4-B548-6614EF6D858F}"/>
              </a:ext>
            </a:extLst>
          </p:cNvPr>
          <p:cNvSpPr txBox="1"/>
          <p:nvPr/>
        </p:nvSpPr>
        <p:spPr>
          <a:xfrm>
            <a:off x="446476" y="0"/>
            <a:ext cx="1174552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Work Packages</a:t>
            </a:r>
          </a:p>
          <a:p>
            <a:pPr defTabSz="358775"/>
            <a:r>
              <a:rPr lang="en-US" sz="1600" b="1" dirty="0"/>
              <a:t>1. 	Simulation framework</a:t>
            </a:r>
          </a:p>
          <a:p>
            <a:pPr lvl="1"/>
            <a:r>
              <a:rPr lang="en-US" sz="1600" dirty="0"/>
              <a:t>	A. Flight Dynamics imported to Unreal</a:t>
            </a:r>
          </a:p>
          <a:p>
            <a:pPr lvl="1"/>
            <a:r>
              <a:rPr lang="en-US" sz="1600" dirty="0"/>
              <a:t>	   </a:t>
            </a:r>
            <a:r>
              <a:rPr lang="en-US" sz="1600" strike="sngStrike" dirty="0"/>
              <a:t> - Could be low </a:t>
            </a:r>
            <a:r>
              <a:rPr lang="en-US" sz="1600" strike="sngStrike" dirty="0" err="1"/>
              <a:t>fidelity,e.g</a:t>
            </a:r>
            <a:r>
              <a:rPr lang="en-US" sz="1600" strike="sngStrike" dirty="0"/>
              <a:t>. limited axes, or 3</a:t>
            </a:r>
            <a:r>
              <a:rPr lang="en-US" sz="1600" strike="sngStrike" baseline="30000" dirty="0"/>
              <a:t>rd</a:t>
            </a:r>
            <a:r>
              <a:rPr lang="en-US" sz="1600" strike="sngStrike" dirty="0"/>
              <a:t> part Flight model integration. It could be fixed/rotary wing (min.3 Drone)</a:t>
            </a:r>
          </a:p>
          <a:p>
            <a:pPr lvl="1"/>
            <a:r>
              <a:rPr lang="en-US" sz="1600" dirty="0"/>
              <a:t>	B. Scenario template in Unreal</a:t>
            </a:r>
          </a:p>
          <a:p>
            <a:pPr lvl="1"/>
            <a:r>
              <a:rPr lang="en-US" sz="1600" dirty="0"/>
              <a:t>	     - Geographic/relative position of targets (e.g., Points A-B, no-flight zones, 3D trajectories, etc.) 	</a:t>
            </a:r>
          </a:p>
          <a:p>
            <a:pPr lvl="1"/>
            <a:r>
              <a:rPr lang="en-US" sz="1600" dirty="0"/>
              <a:t>          C. Integration with Trajectory algorithms</a:t>
            </a:r>
          </a:p>
          <a:p>
            <a:pPr lvl="1"/>
            <a:r>
              <a:rPr lang="en-US" sz="1600" dirty="0"/>
              <a:t>	     - If formulating the ‘optimization problem’ and the representation of the simulation framework is not possible, use Unreal to provide trajectory results</a:t>
            </a:r>
          </a:p>
          <a:p>
            <a:pPr defTabSz="358775"/>
            <a:r>
              <a:rPr lang="en-US" sz="1600" dirty="0"/>
              <a:t>2.	</a:t>
            </a:r>
            <a:r>
              <a:rPr lang="en-US" sz="1600" b="1" dirty="0">
                <a:solidFill>
                  <a:srgbClr val="00B050"/>
                </a:solidFill>
              </a:rPr>
              <a:t>Trajectory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	A. Defining Multi-drone trajectory algorithms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	- Literature survey on algorithm methods for swarm/multiple drone applications 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	B. Implementation of the chosen trajectory algorithms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	- Embed the trajectory algorithms to the solution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	C. Interaction with HMI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	- Selected  algorithm parameters could be altered</a:t>
            </a:r>
          </a:p>
          <a:p>
            <a:pPr defTabSz="358775"/>
            <a:r>
              <a:rPr lang="en-US" sz="1600" b="1" dirty="0"/>
              <a:t>3.	HMI</a:t>
            </a:r>
            <a:r>
              <a:rPr lang="en-US" sz="1600" dirty="0"/>
              <a:t> (Human Machine Interface)</a:t>
            </a:r>
          </a:p>
          <a:p>
            <a:r>
              <a:rPr lang="en-US" sz="1600" dirty="0"/>
              <a:t>	A. Definition of controlling methods of </a:t>
            </a:r>
            <a:r>
              <a:rPr lang="en-US" sz="1600" dirty="0" err="1"/>
              <a:t>multipe</a:t>
            </a:r>
            <a:r>
              <a:rPr lang="en-US" sz="1600" dirty="0"/>
              <a:t> drones </a:t>
            </a:r>
          </a:p>
          <a:p>
            <a:r>
              <a:rPr lang="en-US" sz="1600" dirty="0"/>
              <a:t>	- what you control, what you observe and react, what they report back, level of authority</a:t>
            </a:r>
          </a:p>
          <a:p>
            <a:r>
              <a:rPr lang="en-US" sz="1600" dirty="0"/>
              <a:t>	B. Implementation of HMI methods</a:t>
            </a:r>
          </a:p>
          <a:p>
            <a:r>
              <a:rPr lang="en-US" sz="1600" dirty="0"/>
              <a:t>	- Unreal user interface dev. [ could be minimal ]</a:t>
            </a:r>
          </a:p>
          <a:p>
            <a:pPr lvl="1"/>
            <a:r>
              <a:rPr lang="en-US" sz="1600" dirty="0"/>
              <a:t> </a:t>
            </a:r>
          </a:p>
          <a:p>
            <a:pPr marL="342900" indent="-342900">
              <a:buAutoNum type="arabicPeriod" startAt="4"/>
            </a:pPr>
            <a:r>
              <a:rPr lang="en-US" sz="1600" b="1" dirty="0"/>
              <a:t>Visualization</a:t>
            </a:r>
          </a:p>
          <a:p>
            <a:r>
              <a:rPr lang="en-US" sz="1600" dirty="0"/>
              <a:t>	A. Linking to </a:t>
            </a:r>
            <a:r>
              <a:rPr lang="en-US" sz="1600" dirty="0" err="1"/>
              <a:t>Asgard</a:t>
            </a:r>
            <a:r>
              <a:rPr lang="en-US" sz="1600" dirty="0"/>
              <a:t> for visualization</a:t>
            </a:r>
          </a:p>
          <a:p>
            <a:r>
              <a:rPr lang="en-US" sz="1600" dirty="0"/>
              <a:t>	- Implement the solution to be integrated in </a:t>
            </a:r>
            <a:r>
              <a:rPr lang="en-US" sz="1600" dirty="0" err="1"/>
              <a:t>Asgard</a:t>
            </a:r>
            <a:r>
              <a:rPr lang="en-US" sz="1600" dirty="0"/>
              <a:t> view.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67529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2D31E2-158B-4DCD-9D02-D8133C4F79B4}"/>
              </a:ext>
            </a:extLst>
          </p:cNvPr>
          <p:cNvSpPr/>
          <p:nvPr/>
        </p:nvSpPr>
        <p:spPr>
          <a:xfrm>
            <a:off x="1597843" y="1847655"/>
            <a:ext cx="1159497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Sept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CD2EB1-14F3-46D9-888E-0BA6053E9451}"/>
              </a:ext>
            </a:extLst>
          </p:cNvPr>
          <p:cNvSpPr/>
          <p:nvPr/>
        </p:nvSpPr>
        <p:spPr>
          <a:xfrm>
            <a:off x="2757340" y="1847655"/>
            <a:ext cx="1159497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6718D-4BF7-4AF8-8B27-15AEC7F55387}"/>
              </a:ext>
            </a:extLst>
          </p:cNvPr>
          <p:cNvSpPr/>
          <p:nvPr/>
        </p:nvSpPr>
        <p:spPr>
          <a:xfrm>
            <a:off x="3916837" y="1847654"/>
            <a:ext cx="1159497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1A1EF2-334C-4FC1-846D-2E4A90994BBC}"/>
              </a:ext>
            </a:extLst>
          </p:cNvPr>
          <p:cNvSpPr/>
          <p:nvPr/>
        </p:nvSpPr>
        <p:spPr>
          <a:xfrm>
            <a:off x="5076334" y="1847653"/>
            <a:ext cx="1159497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074DDA-3848-49A2-9737-725F8E43D4B4}"/>
              </a:ext>
            </a:extLst>
          </p:cNvPr>
          <p:cNvSpPr/>
          <p:nvPr/>
        </p:nvSpPr>
        <p:spPr>
          <a:xfrm>
            <a:off x="6235831" y="1847650"/>
            <a:ext cx="1159497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Jan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03067A-CA20-437F-B71A-B47352E50DC8}"/>
              </a:ext>
            </a:extLst>
          </p:cNvPr>
          <p:cNvSpPr/>
          <p:nvPr/>
        </p:nvSpPr>
        <p:spPr>
          <a:xfrm>
            <a:off x="7395328" y="1847650"/>
            <a:ext cx="1159497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Feb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B5456F-D367-44A3-8F4A-00BD2480C578}"/>
              </a:ext>
            </a:extLst>
          </p:cNvPr>
          <p:cNvSpPr/>
          <p:nvPr/>
        </p:nvSpPr>
        <p:spPr>
          <a:xfrm>
            <a:off x="8014355" y="2139880"/>
            <a:ext cx="540470" cy="29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</a:t>
            </a:r>
            <a:endParaRPr lang="en-DE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FDC34C-A745-43C5-85E4-AFBA2CA4735D}"/>
              </a:ext>
            </a:extLst>
          </p:cNvPr>
          <p:cNvSpPr/>
          <p:nvPr/>
        </p:nvSpPr>
        <p:spPr>
          <a:xfrm>
            <a:off x="8554825" y="1847649"/>
            <a:ext cx="1159497" cy="29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</a:t>
            </a:r>
            <a:endParaRPr lang="en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5DFDAF-BE59-4366-8544-80957207F4EF}"/>
              </a:ext>
            </a:extLst>
          </p:cNvPr>
          <p:cNvSpPr/>
          <p:nvPr/>
        </p:nvSpPr>
        <p:spPr>
          <a:xfrm>
            <a:off x="1597841" y="2196444"/>
            <a:ext cx="1159497" cy="27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WP1</a:t>
            </a:r>
            <a:endParaRPr lang="en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EA9C0D-8961-4843-8F84-7C9AA629B214}"/>
              </a:ext>
            </a:extLst>
          </p:cNvPr>
          <p:cNvSpPr/>
          <p:nvPr/>
        </p:nvSpPr>
        <p:spPr>
          <a:xfrm>
            <a:off x="2757337" y="2526379"/>
            <a:ext cx="2318997" cy="2733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WP2</a:t>
            </a:r>
            <a:endParaRPr lang="en-DE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959E08-0D14-49F4-888B-5759009E1688}"/>
              </a:ext>
            </a:extLst>
          </p:cNvPr>
          <p:cNvSpPr/>
          <p:nvPr/>
        </p:nvSpPr>
        <p:spPr>
          <a:xfrm>
            <a:off x="5076334" y="2842151"/>
            <a:ext cx="2317423" cy="27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WP3</a:t>
            </a:r>
            <a:endParaRPr lang="en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D8F2F1-D301-4114-85A4-5AB3CBBF2698}"/>
              </a:ext>
            </a:extLst>
          </p:cNvPr>
          <p:cNvSpPr/>
          <p:nvPr/>
        </p:nvSpPr>
        <p:spPr>
          <a:xfrm>
            <a:off x="7393758" y="2978839"/>
            <a:ext cx="620598" cy="27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WP4</a:t>
            </a:r>
            <a:endParaRPr lang="en-DE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BB0FFD-2B9C-41F6-A5E6-52A0D64EDD3B}"/>
              </a:ext>
            </a:extLst>
          </p:cNvPr>
          <p:cNvSpPr/>
          <p:nvPr/>
        </p:nvSpPr>
        <p:spPr>
          <a:xfrm>
            <a:off x="8554825" y="2139880"/>
            <a:ext cx="540470" cy="29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</a:t>
            </a:r>
            <a:endParaRPr lang="en-DE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D4A74-7DEA-4151-96BB-680A36DA58A4}"/>
              </a:ext>
            </a:extLst>
          </p:cNvPr>
          <p:cNvSpPr/>
          <p:nvPr/>
        </p:nvSpPr>
        <p:spPr>
          <a:xfrm>
            <a:off x="9484936" y="103660"/>
            <a:ext cx="28248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358775">
              <a:buAutoNum type="arabicPeriod"/>
            </a:pPr>
            <a:r>
              <a:rPr lang="en-US" sz="1600" b="1" dirty="0"/>
              <a:t>Simulation framework</a:t>
            </a:r>
          </a:p>
          <a:p>
            <a:pPr marL="342900" indent="-342900" defTabSz="358775">
              <a:buAutoNum type="arabicPeriod"/>
            </a:pPr>
            <a:r>
              <a:rPr lang="en-US" sz="1600" dirty="0"/>
              <a:t>	</a:t>
            </a:r>
            <a:r>
              <a:rPr lang="en-US" sz="1600" b="1" dirty="0">
                <a:solidFill>
                  <a:srgbClr val="00B050"/>
                </a:solidFill>
              </a:rPr>
              <a:t>Trajectory</a:t>
            </a:r>
          </a:p>
          <a:p>
            <a:pPr marL="342900" indent="-342900" defTabSz="358775">
              <a:buAutoNum type="arabicPeriod"/>
            </a:pPr>
            <a:r>
              <a:rPr lang="en-US" sz="1600" b="1" dirty="0"/>
              <a:t>	HMI</a:t>
            </a:r>
            <a:endParaRPr lang="en-US" sz="1600" dirty="0"/>
          </a:p>
          <a:p>
            <a:pPr marL="342900" indent="-342900">
              <a:buAutoNum type="arabicPeriod" startAt="4"/>
            </a:pPr>
            <a:r>
              <a:rPr lang="en-US" sz="1600" b="1" dirty="0"/>
              <a:t>Visualization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7FC524-255A-41B3-950D-A86AAC2155AF}"/>
              </a:ext>
            </a:extLst>
          </p:cNvPr>
          <p:cNvSpPr/>
          <p:nvPr/>
        </p:nvSpPr>
        <p:spPr>
          <a:xfrm>
            <a:off x="5695361" y="1993766"/>
            <a:ext cx="540470" cy="2922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Vac.</a:t>
            </a:r>
            <a:endParaRPr lang="en-DE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C7D7F1-917F-456B-A5B5-FD770D0583D6}"/>
              </a:ext>
            </a:extLst>
          </p:cNvPr>
          <p:cNvSpPr/>
          <p:nvPr/>
        </p:nvSpPr>
        <p:spPr>
          <a:xfrm>
            <a:off x="6235830" y="2158730"/>
            <a:ext cx="1159497" cy="27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Link WP1</a:t>
            </a:r>
            <a:endParaRPr lang="en-DE" sz="1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02AEE3-8206-4DD0-9864-AAF23F7B7871}"/>
              </a:ext>
            </a:extLst>
          </p:cNvPr>
          <p:cNvSpPr/>
          <p:nvPr/>
        </p:nvSpPr>
        <p:spPr>
          <a:xfrm>
            <a:off x="6235829" y="2507511"/>
            <a:ext cx="1159497" cy="27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Link WP2</a:t>
            </a:r>
            <a:endParaRPr lang="en-DE" sz="1400" i="1" dirty="0"/>
          </a:p>
        </p:txBody>
      </p:sp>
    </p:spTree>
    <p:extLst>
      <p:ext uri="{BB962C8B-B14F-4D97-AF65-F5344CB8AC3E}">
        <p14:creationId xmlns:p14="http://schemas.microsoft.com/office/powerpoint/2010/main" val="46487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E9AD59-79F5-4D4E-B711-8ADD134FD597}"/>
              </a:ext>
            </a:extLst>
          </p:cNvPr>
          <p:cNvSpPr/>
          <p:nvPr/>
        </p:nvSpPr>
        <p:spPr>
          <a:xfrm>
            <a:off x="496824" y="777461"/>
            <a:ext cx="74950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8775"/>
            <a:r>
              <a:rPr lang="en-US" sz="1600" b="1" dirty="0"/>
              <a:t>1. 	Simulation framework</a:t>
            </a:r>
          </a:p>
          <a:p>
            <a:pPr lvl="1"/>
            <a:r>
              <a:rPr lang="en-US" sz="1600" dirty="0"/>
              <a:t>	A. Flight Dynamics imported to Unreal</a:t>
            </a:r>
          </a:p>
          <a:p>
            <a:pPr lvl="1"/>
            <a:r>
              <a:rPr lang="en-US" sz="1600" dirty="0"/>
              <a:t>		A nonlinear fixed wing (airplane) with outer loop controls : </a:t>
            </a:r>
          </a:p>
          <a:p>
            <a:pPr lvl="1"/>
            <a:r>
              <a:rPr lang="en-US" sz="1600" dirty="0"/>
              <a:t>1) Heading</a:t>
            </a:r>
          </a:p>
          <a:p>
            <a:pPr lvl="1"/>
            <a:r>
              <a:rPr lang="en-US" sz="1600" dirty="0"/>
              <a:t>2) Height</a:t>
            </a:r>
          </a:p>
          <a:p>
            <a:pPr lvl="1"/>
            <a:r>
              <a:rPr lang="en-US" sz="1600" dirty="0"/>
              <a:t>3) Speed	</a:t>
            </a:r>
          </a:p>
          <a:p>
            <a:pPr lvl="1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73906-75D1-4F49-BA83-AE3B33B9E4BF}"/>
              </a:ext>
            </a:extLst>
          </p:cNvPr>
          <p:cNvSpPr txBox="1"/>
          <p:nvPr/>
        </p:nvSpPr>
        <p:spPr>
          <a:xfrm>
            <a:off x="10433304" y="10058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05.09.22</a:t>
            </a:r>
            <a:endParaRPr lang="en-DE" dirty="0"/>
          </a:p>
        </p:txBody>
      </p:sp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E500578F-33A1-42D2-9B04-52B84DFA3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35" y="2810762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E425DF-918A-452A-ACF4-1FEB37B23ECC}"/>
              </a:ext>
            </a:extLst>
          </p:cNvPr>
          <p:cNvCxnSpPr>
            <a:cxnSpLocks/>
          </p:cNvCxnSpPr>
          <p:nvPr/>
        </p:nvCxnSpPr>
        <p:spPr>
          <a:xfrm>
            <a:off x="2009395" y="3275329"/>
            <a:ext cx="1060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19D03C-C47A-4B79-9092-69A626DD1D88}"/>
              </a:ext>
            </a:extLst>
          </p:cNvPr>
          <p:cNvGrpSpPr/>
          <p:nvPr/>
        </p:nvGrpSpPr>
        <p:grpSpPr>
          <a:xfrm>
            <a:off x="3070099" y="1801368"/>
            <a:ext cx="3776472" cy="2947921"/>
            <a:chOff x="3730752" y="2340864"/>
            <a:chExt cx="3776472" cy="294792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1C0771-66E8-4165-8466-14E547DF716D}"/>
                </a:ext>
              </a:extLst>
            </p:cNvPr>
            <p:cNvSpPr/>
            <p:nvPr/>
          </p:nvSpPr>
          <p:spPr>
            <a:xfrm>
              <a:off x="3730752" y="2340864"/>
              <a:ext cx="3776472" cy="294792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8" name="Graphic 7" descr="Airplane">
              <a:extLst>
                <a:ext uri="{FF2B5EF4-FFF2-40B4-BE49-F238E27FC236}">
                  <a16:creationId xmlns:a16="http://schemas.microsoft.com/office/drawing/2014/main" id="{5E234AAA-5529-48C3-9230-C277A423B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76544" y="3363175"/>
              <a:ext cx="914400" cy="9144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97177F-883E-45EE-84FC-141E93EEC78F}"/>
                </a:ext>
              </a:extLst>
            </p:cNvPr>
            <p:cNvSpPr/>
            <p:nvPr/>
          </p:nvSpPr>
          <p:spPr>
            <a:xfrm>
              <a:off x="4405884" y="3350258"/>
              <a:ext cx="986028" cy="8996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</a:t>
              </a:r>
              <a:endParaRPr lang="en-DE" dirty="0"/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C700A25-5A3E-4CF2-B004-7876E88F1604}"/>
                </a:ext>
              </a:extLst>
            </p:cNvPr>
            <p:cNvCxnSpPr>
              <a:stCxn id="10" idx="2"/>
              <a:endCxn id="8" idx="2"/>
            </p:cNvCxnSpPr>
            <p:nvPr/>
          </p:nvCxnSpPr>
          <p:spPr>
            <a:xfrm rot="16200000" flipH="1">
              <a:off x="5602496" y="3546326"/>
              <a:ext cx="27651" cy="1434846"/>
            </a:xfrm>
            <a:prstGeom prst="bentConnector3">
              <a:avLst>
                <a:gd name="adj1" fmla="val 9267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6F7A2DC0-887E-43AE-B3B7-2CC28EEAE99E}"/>
                </a:ext>
              </a:extLst>
            </p:cNvPr>
            <p:cNvCxnSpPr>
              <a:cxnSpLocks/>
              <a:stCxn id="8" idx="0"/>
              <a:endCxn id="10" idx="0"/>
            </p:cNvCxnSpPr>
            <p:nvPr/>
          </p:nvCxnSpPr>
          <p:spPr>
            <a:xfrm rot="16200000" flipV="1">
              <a:off x="5609863" y="2639294"/>
              <a:ext cx="12917" cy="1434846"/>
            </a:xfrm>
            <a:prstGeom prst="bentConnector3">
              <a:avLst>
                <a:gd name="adj1" fmla="val 186976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5BF4FDA-528D-43D4-B4DF-4DC1580D5745}"/>
              </a:ext>
            </a:extLst>
          </p:cNvPr>
          <p:cNvSpPr/>
          <p:nvPr/>
        </p:nvSpPr>
        <p:spPr>
          <a:xfrm>
            <a:off x="1489711" y="2401722"/>
            <a:ext cx="2255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1) Heading</a:t>
            </a:r>
          </a:p>
          <a:p>
            <a:pPr lvl="1"/>
            <a:r>
              <a:rPr lang="en-US" sz="1600" dirty="0"/>
              <a:t>2) Height</a:t>
            </a:r>
          </a:p>
          <a:p>
            <a:pPr lvl="1"/>
            <a:r>
              <a:rPr lang="en-US" sz="1600" dirty="0"/>
              <a:t>3) Speed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0D3D46B-D8F7-4BAE-AC61-D419C046C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6966" y="4372903"/>
            <a:ext cx="1477572" cy="115398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22D10C5-6BC0-4A6A-B4FA-C64EDD148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3833" y="4923277"/>
            <a:ext cx="1739634" cy="135865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305AE6C-53F0-48D1-9763-09E342998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6486" y="5284819"/>
            <a:ext cx="1889706" cy="1475857"/>
          </a:xfrm>
          <a:prstGeom prst="rect">
            <a:avLst/>
          </a:prstGeom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F74DBC0-1115-4B74-8582-84D8BD6F27B2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2127813" y="3590741"/>
            <a:ext cx="1681932" cy="1036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0214829-7BA7-474E-8ED6-BA7702F8ED82}"/>
              </a:ext>
            </a:extLst>
          </p:cNvPr>
          <p:cNvCxnSpPr>
            <a:cxnSpLocks/>
            <a:endCxn id="39" idx="1"/>
          </p:cNvCxnSpPr>
          <p:nvPr/>
        </p:nvCxnSpPr>
        <p:spPr>
          <a:xfrm rot="16200000" flipH="1">
            <a:off x="2017258" y="3716028"/>
            <a:ext cx="2319908" cy="1453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979EF91-3785-4D34-991A-13A3F0CA66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89819" y="4067371"/>
            <a:ext cx="2697441" cy="1975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123F918-EB01-4347-A5E0-FFAFDD8FCDDC}"/>
              </a:ext>
            </a:extLst>
          </p:cNvPr>
          <p:cNvSpPr txBox="1"/>
          <p:nvPr/>
        </p:nvSpPr>
        <p:spPr>
          <a:xfrm>
            <a:off x="4796662" y="262618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Inner-loop dynamics</a:t>
            </a:r>
            <a:endParaRPr lang="en-DE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7365AF2-57F5-48DA-8CD3-B889285A72D2}"/>
              </a:ext>
            </a:extLst>
          </p:cNvPr>
          <p:cNvGrpSpPr/>
          <p:nvPr/>
        </p:nvGrpSpPr>
        <p:grpSpPr>
          <a:xfrm>
            <a:off x="8088475" y="1786634"/>
            <a:ext cx="3776472" cy="2947921"/>
            <a:chOff x="3730752" y="2340864"/>
            <a:chExt cx="3776472" cy="294792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D7922A2-2E6E-4CC6-975A-C2AB1E6D82D2}"/>
                </a:ext>
              </a:extLst>
            </p:cNvPr>
            <p:cNvSpPr/>
            <p:nvPr/>
          </p:nvSpPr>
          <p:spPr>
            <a:xfrm>
              <a:off x="3730752" y="2340864"/>
              <a:ext cx="3776472" cy="2947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F40DD5E-CD92-4C96-A5E4-0D7D600C6111}"/>
                </a:ext>
              </a:extLst>
            </p:cNvPr>
            <p:cNvSpPr/>
            <p:nvPr/>
          </p:nvSpPr>
          <p:spPr>
            <a:xfrm>
              <a:off x="4405884" y="3350258"/>
              <a:ext cx="986028" cy="8996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</a:t>
              </a:r>
              <a:endParaRPr lang="en-DE" dirty="0"/>
            </a:p>
          </p:txBody>
        </p: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554F002A-BD3E-4221-B67D-B10332270A15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 rot="16200000" flipH="1">
              <a:off x="5602496" y="3546326"/>
              <a:ext cx="27651" cy="1434846"/>
            </a:xfrm>
            <a:prstGeom prst="bentConnector3">
              <a:avLst>
                <a:gd name="adj1" fmla="val 9267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41A37D55-84F6-4101-A4E1-53D5EC1210DB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rot="16200000" flipV="1">
              <a:off x="5609863" y="2639294"/>
              <a:ext cx="12917" cy="1434846"/>
            </a:xfrm>
            <a:prstGeom prst="bentConnector3">
              <a:avLst>
                <a:gd name="adj1" fmla="val 186976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Graphic 59" descr="Helicopter">
            <a:extLst>
              <a:ext uri="{FF2B5EF4-FFF2-40B4-BE49-F238E27FC236}">
                <a16:creationId xmlns:a16="http://schemas.microsoft.com/office/drawing/2014/main" id="{304CA4DE-9B5E-4CD2-AD7C-21AE24D455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426" y="2808758"/>
            <a:ext cx="914400" cy="9144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3A90D96-4301-4349-9C97-73E12D5F02C2}"/>
              </a:ext>
            </a:extLst>
          </p:cNvPr>
          <p:cNvSpPr txBox="1"/>
          <p:nvPr/>
        </p:nvSpPr>
        <p:spPr>
          <a:xfrm>
            <a:off x="9734753" y="342900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Inner-loop dynamics</a:t>
            </a:r>
            <a:endParaRPr lang="en-DE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05B4EF-85CA-4D8C-A6E3-6A40516D8A56}"/>
              </a:ext>
            </a:extLst>
          </p:cNvPr>
          <p:cNvSpPr txBox="1"/>
          <p:nvPr/>
        </p:nvSpPr>
        <p:spPr>
          <a:xfrm>
            <a:off x="5867447" y="1848593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Entity 1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A79A7A-6A82-4C97-8D2D-ED61FB70374D}"/>
              </a:ext>
            </a:extLst>
          </p:cNvPr>
          <p:cNvSpPr txBox="1"/>
          <p:nvPr/>
        </p:nvSpPr>
        <p:spPr>
          <a:xfrm>
            <a:off x="10788086" y="1848593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Entity 2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0648C8-6210-4723-9395-C6135A93D350}"/>
              </a:ext>
            </a:extLst>
          </p:cNvPr>
          <p:cNvSpPr/>
          <p:nvPr/>
        </p:nvSpPr>
        <p:spPr>
          <a:xfrm>
            <a:off x="3758666" y="3149562"/>
            <a:ext cx="1014984" cy="617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PID autopilot</a:t>
            </a:r>
            <a:endParaRPr lang="en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51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8EA8CB-B74C-42F6-80F2-AEF0AC50EBCE}"/>
              </a:ext>
            </a:extLst>
          </p:cNvPr>
          <p:cNvSpPr/>
          <p:nvPr/>
        </p:nvSpPr>
        <p:spPr>
          <a:xfrm>
            <a:off x="1947672" y="3429000"/>
            <a:ext cx="8394192" cy="3429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E9AD59-79F5-4D4E-B711-8ADD134FD597}"/>
              </a:ext>
            </a:extLst>
          </p:cNvPr>
          <p:cNvSpPr/>
          <p:nvPr/>
        </p:nvSpPr>
        <p:spPr>
          <a:xfrm>
            <a:off x="496824" y="777461"/>
            <a:ext cx="74950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8775"/>
            <a:r>
              <a:rPr lang="en-US" sz="1600" b="1" dirty="0"/>
              <a:t>1. 	Simulation framework</a:t>
            </a:r>
          </a:p>
          <a:p>
            <a:pPr lvl="1"/>
            <a:r>
              <a:rPr lang="en-US" sz="1600" dirty="0"/>
              <a:t>	A. Flight Dynamics imported to Unreal</a:t>
            </a:r>
          </a:p>
          <a:p>
            <a:pPr lvl="1"/>
            <a:r>
              <a:rPr lang="en-US" sz="1600" dirty="0"/>
              <a:t>		A nonlinear fixed wing (airplane) with outer loop controls : </a:t>
            </a:r>
          </a:p>
          <a:p>
            <a:pPr lvl="1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73906-75D1-4F49-BA83-AE3B33B9E4BF}"/>
              </a:ext>
            </a:extLst>
          </p:cNvPr>
          <p:cNvSpPr txBox="1"/>
          <p:nvPr/>
        </p:nvSpPr>
        <p:spPr>
          <a:xfrm>
            <a:off x="10433304" y="10058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05.09.22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A61703-C276-436E-96B4-A24200C70F9A}"/>
              </a:ext>
            </a:extLst>
          </p:cNvPr>
          <p:cNvSpPr txBox="1"/>
          <p:nvPr/>
        </p:nvSpPr>
        <p:spPr>
          <a:xfrm>
            <a:off x="1008915" y="1793736"/>
            <a:ext cx="8869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 : Check with MTL UAV modeling experts</a:t>
            </a:r>
          </a:p>
          <a:p>
            <a:r>
              <a:rPr lang="en-US" dirty="0"/>
              <a:t>KL : 1] Exploring more entity (Flight </a:t>
            </a:r>
            <a:r>
              <a:rPr lang="en-US" dirty="0" err="1"/>
              <a:t>model+AP</a:t>
            </a:r>
            <a:r>
              <a:rPr lang="en-US" dirty="0"/>
              <a:t>) -&gt; could be quadrotor, rotorcraft, fast jet, etc.</a:t>
            </a:r>
          </a:p>
          <a:p>
            <a:r>
              <a:rPr lang="en-US" dirty="0"/>
              <a:t>KL : 2] Check with </a:t>
            </a:r>
            <a:r>
              <a:rPr lang="en-US" dirty="0" err="1"/>
              <a:t>Traj</a:t>
            </a:r>
            <a:r>
              <a:rPr lang="en-US" dirty="0"/>
              <a:t>. Opt. guys for flight </a:t>
            </a:r>
            <a:r>
              <a:rPr lang="en-US" dirty="0" err="1"/>
              <a:t>dynamic+AP</a:t>
            </a:r>
            <a:r>
              <a:rPr lang="en-US" dirty="0"/>
              <a:t> (i.e., entity) dynamics preferences. </a:t>
            </a:r>
          </a:p>
          <a:p>
            <a:r>
              <a:rPr lang="en-US" dirty="0"/>
              <a:t>KL : 3] Sample scenario with position command to 3 entities in Unreal env.</a:t>
            </a:r>
          </a:p>
          <a:p>
            <a:endParaRPr lang="en-US" dirty="0"/>
          </a:p>
          <a:p>
            <a:endParaRPr lang="en-DE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63FA345-C89F-4746-AB73-4F708C02B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368" y="3556603"/>
            <a:ext cx="1889706" cy="14758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2A61865-7809-4FFE-86B7-25D6F3E51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853" y="5342610"/>
            <a:ext cx="1889706" cy="147585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934E231-AF7E-49A4-96BA-DD2E46FCC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755" y="5198143"/>
            <a:ext cx="1889706" cy="1475857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73DA48D-D448-49E0-9D39-56DF00FA4C87}"/>
              </a:ext>
            </a:extLst>
          </p:cNvPr>
          <p:cNvSpPr/>
          <p:nvPr/>
        </p:nvSpPr>
        <p:spPr>
          <a:xfrm>
            <a:off x="7551476" y="3556603"/>
            <a:ext cx="374904" cy="4297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1F84CA-FC69-4502-890D-8CB362314F94}"/>
              </a:ext>
            </a:extLst>
          </p:cNvPr>
          <p:cNvCxnSpPr>
            <a:stCxn id="32" idx="3"/>
          </p:cNvCxnSpPr>
          <p:nvPr/>
        </p:nvCxnSpPr>
        <p:spPr>
          <a:xfrm flipV="1">
            <a:off x="4453074" y="3858768"/>
            <a:ext cx="3098402" cy="43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AF9356-7DE2-4666-A93E-7910A288158C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4073706" y="4047790"/>
            <a:ext cx="3406086" cy="129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4AE810-D649-44CF-8F08-35AD43974910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88608" y="4113974"/>
            <a:ext cx="1274064" cy="108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User">
            <a:extLst>
              <a:ext uri="{FF2B5EF4-FFF2-40B4-BE49-F238E27FC236}">
                <a16:creationId xmlns:a16="http://schemas.microsoft.com/office/drawing/2014/main" id="{08BE24D8-309C-419B-A009-39B3E0424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021" y="5003322"/>
            <a:ext cx="914400" cy="91440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20A5EF-B2EB-4355-A31C-3B8D578ED627}"/>
              </a:ext>
            </a:extLst>
          </p:cNvPr>
          <p:cNvCxnSpPr>
            <a:cxnSpLocks/>
          </p:cNvCxnSpPr>
          <p:nvPr/>
        </p:nvCxnSpPr>
        <p:spPr>
          <a:xfrm>
            <a:off x="1090449" y="5460299"/>
            <a:ext cx="1060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488042-F21F-4EF7-9F08-3A0B25F89C41}"/>
              </a:ext>
            </a:extLst>
          </p:cNvPr>
          <p:cNvSpPr/>
          <p:nvPr/>
        </p:nvSpPr>
        <p:spPr>
          <a:xfrm>
            <a:off x="574950" y="5121745"/>
            <a:ext cx="13154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600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08026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Deniz Yilmaz</dc:creator>
  <cp:lastModifiedBy>Deniz Yilmaz</cp:lastModifiedBy>
  <cp:revision>22</cp:revision>
  <dcterms:created xsi:type="dcterms:W3CDTF">2022-08-29T13:32:30Z</dcterms:created>
  <dcterms:modified xsi:type="dcterms:W3CDTF">2022-09-05T12:55:03Z</dcterms:modified>
</cp:coreProperties>
</file>